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5.xml" ContentType="application/vnd.openxmlformats-officedocument.theme+xml"/>
  <Override PartName="/ppt/slideLayouts/slideLayout80.xml" ContentType="application/vnd.openxmlformats-officedocument.presentationml.slideLayout+xml"/>
  <Override PartName="/ppt/theme/theme6.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4"/>
    <p:sldMasterId id="2147483748" r:id="rId5"/>
    <p:sldMasterId id="2147483719" r:id="rId6"/>
    <p:sldMasterId id="2147483745" r:id="rId7"/>
    <p:sldMasterId id="2147483754" r:id="rId8"/>
    <p:sldMasterId id="2147483660" r:id="rId9"/>
    <p:sldMasterId id="2147483845" r:id="rId10"/>
  </p:sldMasterIdLst>
  <p:notesMasterIdLst>
    <p:notesMasterId r:id="rId39"/>
  </p:notesMasterIdLst>
  <p:handoutMasterIdLst>
    <p:handoutMasterId r:id="rId40"/>
  </p:handoutMasterIdLst>
  <p:sldIdLst>
    <p:sldId id="451" r:id="rId11"/>
    <p:sldId id="455" r:id="rId12"/>
    <p:sldId id="456" r:id="rId13"/>
    <p:sldId id="464" r:id="rId14"/>
    <p:sldId id="561" r:id="rId15"/>
    <p:sldId id="473" r:id="rId16"/>
    <p:sldId id="578" r:id="rId17"/>
    <p:sldId id="478" r:id="rId18"/>
    <p:sldId id="480" r:id="rId19"/>
    <p:sldId id="534" r:id="rId20"/>
    <p:sldId id="484" r:id="rId21"/>
    <p:sldId id="548" r:id="rId22"/>
    <p:sldId id="587" r:id="rId23"/>
    <p:sldId id="579" r:id="rId24"/>
    <p:sldId id="529" r:id="rId25"/>
    <p:sldId id="540" r:id="rId26"/>
    <p:sldId id="564" r:id="rId27"/>
    <p:sldId id="541" r:id="rId28"/>
    <p:sldId id="583" r:id="rId29"/>
    <p:sldId id="606" r:id="rId30"/>
    <p:sldId id="605" r:id="rId31"/>
    <p:sldId id="500" r:id="rId32"/>
    <p:sldId id="584" r:id="rId33"/>
    <p:sldId id="575" r:id="rId34"/>
    <p:sldId id="602" r:id="rId35"/>
    <p:sldId id="603" r:id="rId36"/>
    <p:sldId id="599" r:id="rId37"/>
    <p:sldId id="594" r:id="rId38"/>
  </p:sldIdLst>
  <p:sldSz cx="12192000" cy="6858000"/>
  <p:notesSz cx="6858000" cy="9144000"/>
  <p:defaultTextStyle>
    <a:defPPr>
      <a:defRPr lang="en-RO"/>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lection" id="{5B50BFB2-B5EE-F347-B732-306540E06AA2}">
          <p14:sldIdLst>
            <p14:sldId id="451"/>
            <p14:sldId id="455"/>
            <p14:sldId id="456"/>
            <p14:sldId id="464"/>
            <p14:sldId id="561"/>
            <p14:sldId id="473"/>
            <p14:sldId id="578"/>
            <p14:sldId id="478"/>
            <p14:sldId id="480"/>
            <p14:sldId id="534"/>
            <p14:sldId id="484"/>
            <p14:sldId id="548"/>
            <p14:sldId id="587"/>
            <p14:sldId id="579"/>
            <p14:sldId id="529"/>
            <p14:sldId id="540"/>
            <p14:sldId id="564"/>
            <p14:sldId id="541"/>
            <p14:sldId id="583"/>
            <p14:sldId id="606"/>
            <p14:sldId id="605"/>
            <p14:sldId id="500"/>
            <p14:sldId id="584"/>
            <p14:sldId id="575"/>
            <p14:sldId id="602"/>
            <p14:sldId id="603"/>
            <p14:sldId id="599"/>
            <p14:sldId id="594"/>
          </p14:sldIdLst>
        </p14:section>
        <p14:section name="Graveyard" id="{667155C1-2300-4D4E-BB8B-7350939FCEF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A4AE40E-425F-1762-A410-5E62AF2C021E}" name="Greg Stoner" initials="GS" userId="S::greg@twinoak.com::43ddda76-be30-4c39-ad89-cb580da0412e" providerId="AD"/>
  <p188:author id="{185F114A-812C-46A2-56D1-19B0BCF63B55}" name="Morgan Valentish" initials="MV" userId="S::morgan@pineadvisorsolutions.com::dff3553d-046e-4dfd-81bc-a0845a4844cc" providerId="AD"/>
  <p188:author id="{2F506155-4242-7AC8-14AC-2681E1359977}" name="Alexandra Gheorghe" initials="AG" userId="4383a86fe5c09174" providerId="Windows Live"/>
  <p188:author id="{4A6C73AF-DFFE-4430-E77F-2D1551776523}" name="Zach Wainwright" initials="ZW" userId="S::zach@twinoak.com::64dfe4d5-324d-4b55-a158-7cda98a6a610" providerId="AD"/>
  <p188:author id="{4C9F4ED5-4FF1-E6E2-AAF2-88DC628A66C5}" name="Scott Brown" initials="SB" userId="S::Scott@pineadvisorsolutions.com::e68bda02-6032-46cb-ac2f-443b3bc0af4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D9D9D9"/>
    <a:srgbClr val="1E3264"/>
    <a:srgbClr val="FFC000"/>
    <a:srgbClr val="2747D3"/>
    <a:srgbClr val="5B79FF"/>
    <a:srgbClr val="DEDEE9"/>
    <a:srgbClr val="C1C1C1"/>
    <a:srgbClr val="BEBEBE"/>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4650" autoAdjust="0"/>
    <p:restoredTop sz="96449" autoAdjust="0"/>
  </p:normalViewPr>
  <p:slideViewPr>
    <p:cSldViewPr snapToGrid="0" showGuides="1">
      <p:cViewPr varScale="1">
        <p:scale>
          <a:sx n="113" d="100"/>
          <a:sy n="113" d="100"/>
        </p:scale>
        <p:origin x="126" y="468"/>
      </p:cViewPr>
      <p:guideLst/>
    </p:cSldViewPr>
  </p:slideViewPr>
  <p:notesTextViewPr>
    <p:cViewPr>
      <p:scale>
        <a:sx n="1" d="1"/>
        <a:sy n="1" d="1"/>
      </p:scale>
      <p:origin x="0" y="0"/>
    </p:cViewPr>
  </p:notesTextViewPr>
  <p:notesViewPr>
    <p:cSldViewPr snapToGrid="0"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notesMaster" Target="notesMasters/notesMaster1.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handoutMaster" Target="handoutMasters/handoutMaster1.xml"/><Relationship Id="rId45"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theme" Target="theme/theme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microsoft.com/office/2018/10/relationships/authors" Target="authors.xml"/><Relationship Id="rId20" Type="http://schemas.openxmlformats.org/officeDocument/2006/relationships/slide" Target="slides/slide10.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eg Stoner" userId="43ddda76-be30-4c39-ad89-cb580da0412e" providerId="ADAL" clId="{F53BBF49-951B-4001-98B1-4F45A2811712}"/>
    <pc:docChg chg="modSld">
      <pc:chgData name="Greg Stoner" userId="43ddda76-be30-4c39-ad89-cb580da0412e" providerId="ADAL" clId="{F53BBF49-951B-4001-98B1-4F45A2811712}" dt="2024-08-29T14:31:02.563" v="24"/>
      <pc:docMkLst>
        <pc:docMk/>
      </pc:docMkLst>
      <pc:sldChg chg="modSp mod">
        <pc:chgData name="Greg Stoner" userId="43ddda76-be30-4c39-ad89-cb580da0412e" providerId="ADAL" clId="{F53BBF49-951B-4001-98B1-4F45A2811712}" dt="2024-08-29T14:30:49.781" v="23" actId="20577"/>
        <pc:sldMkLst>
          <pc:docMk/>
          <pc:sldMk cId="4063804249" sldId="451"/>
        </pc:sldMkLst>
        <pc:spChg chg="mod">
          <ac:chgData name="Greg Stoner" userId="43ddda76-be30-4c39-ad89-cb580da0412e" providerId="ADAL" clId="{F53BBF49-951B-4001-98B1-4F45A2811712}" dt="2024-08-29T14:30:49.781" v="23" actId="20577"/>
          <ac:spMkLst>
            <pc:docMk/>
            <pc:sldMk cId="4063804249" sldId="451"/>
            <ac:spMk id="6" creationId="{03111EA1-2445-F636-B8C7-1133E036FF80}"/>
          </ac:spMkLst>
        </pc:spChg>
      </pc:sldChg>
      <pc:sldChg chg="modSp mod">
        <pc:chgData name="Greg Stoner" userId="43ddda76-be30-4c39-ad89-cb580da0412e" providerId="ADAL" clId="{F53BBF49-951B-4001-98B1-4F45A2811712}" dt="2024-08-29T14:31:02.563" v="24"/>
        <pc:sldMkLst>
          <pc:docMk/>
          <pc:sldMk cId="2322060353" sldId="599"/>
        </pc:sldMkLst>
        <pc:spChg chg="mod">
          <ac:chgData name="Greg Stoner" userId="43ddda76-be30-4c39-ad89-cb580da0412e" providerId="ADAL" clId="{F53BBF49-951B-4001-98B1-4F45A2811712}" dt="2024-08-29T14:31:02.563" v="24"/>
          <ac:spMkLst>
            <pc:docMk/>
            <pc:sldMk cId="2322060353" sldId="599"/>
            <ac:spMk id="2" creationId="{B7A20901-706F-16EA-5A10-7C35CC5F1F9F}"/>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9BFF4EF-4C44-5F81-D373-DD19D0EE8AE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RO"/>
          </a:p>
        </p:txBody>
      </p:sp>
      <p:sp>
        <p:nvSpPr>
          <p:cNvPr id="3" name="Date Placeholder 2">
            <a:extLst>
              <a:ext uri="{FF2B5EF4-FFF2-40B4-BE49-F238E27FC236}">
                <a16:creationId xmlns:a16="http://schemas.microsoft.com/office/drawing/2014/main" id="{B6FA7B21-202F-B52F-56F4-79C126797E8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88FD4D7-B7FA-8A40-BEFC-41158A69D071}" type="datetimeFigureOut">
              <a:rPr lang="en-RO" smtClean="0"/>
              <a:t>08/29/2024</a:t>
            </a:fld>
            <a:endParaRPr lang="en-RO"/>
          </a:p>
        </p:txBody>
      </p:sp>
      <p:sp>
        <p:nvSpPr>
          <p:cNvPr id="4" name="Footer Placeholder 3">
            <a:extLst>
              <a:ext uri="{FF2B5EF4-FFF2-40B4-BE49-F238E27FC236}">
                <a16:creationId xmlns:a16="http://schemas.microsoft.com/office/drawing/2014/main" id="{84E6CEE9-1C99-A09D-A0C8-F2FA7291CE6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RO"/>
          </a:p>
        </p:txBody>
      </p:sp>
      <p:sp>
        <p:nvSpPr>
          <p:cNvPr id="5" name="Slide Number Placeholder 4">
            <a:extLst>
              <a:ext uri="{FF2B5EF4-FFF2-40B4-BE49-F238E27FC236}">
                <a16:creationId xmlns:a16="http://schemas.microsoft.com/office/drawing/2014/main" id="{A0E18DBD-D2EB-31FE-9453-24BAEAB3DEF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71FE95B-8D43-2B4F-8A9B-74EF290AB705}" type="slidenum">
              <a:rPr lang="en-RO" smtClean="0"/>
              <a:t>‹#›</a:t>
            </a:fld>
            <a:endParaRPr lang="en-RO"/>
          </a:p>
        </p:txBody>
      </p:sp>
    </p:spTree>
    <p:extLst>
      <p:ext uri="{BB962C8B-B14F-4D97-AF65-F5344CB8AC3E}">
        <p14:creationId xmlns:p14="http://schemas.microsoft.com/office/powerpoint/2010/main" val="10737170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R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9C5E7A-A1AF-F74F-9497-7F960C7ACA6D}" type="datetimeFigureOut">
              <a:rPr lang="en-RO" smtClean="0"/>
              <a:t>08/29/2024</a:t>
            </a:fld>
            <a:endParaRPr lang="en-R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R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R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R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87227F-911C-5F41-9782-5065D51EE0FB}" type="slidenum">
              <a:rPr lang="en-RO" smtClean="0"/>
              <a:t>‹#›</a:t>
            </a:fld>
            <a:endParaRPr lang="en-RO"/>
          </a:p>
        </p:txBody>
      </p:sp>
    </p:spTree>
    <p:extLst>
      <p:ext uri="{BB962C8B-B14F-4D97-AF65-F5344CB8AC3E}">
        <p14:creationId xmlns:p14="http://schemas.microsoft.com/office/powerpoint/2010/main" val="696188671"/>
      </p:ext>
    </p:extLst>
  </p:cSld>
  <p:clrMap bg1="lt1" tx1="dk1" bg2="lt2" tx2="dk2" accent1="accent1" accent2="accent2" accent3="accent3" accent4="accent4" accent5="accent5" accent6="accent6" hlink="hlink" folHlink="folHlink"/>
  <p:notesStyle>
    <a:lvl1pPr marL="0" algn="l" defTabSz="914332" rtl="0" eaLnBrk="1" latinLnBrk="0" hangingPunct="1">
      <a:defRPr sz="1200" kern="1200">
        <a:solidFill>
          <a:schemeClr val="tx1"/>
        </a:solidFill>
        <a:latin typeface="+mn-lt"/>
        <a:ea typeface="+mn-ea"/>
        <a:cs typeface="+mn-cs"/>
      </a:defRPr>
    </a:lvl1pPr>
    <a:lvl2pPr marL="457167" algn="l" defTabSz="914332" rtl="0" eaLnBrk="1" latinLnBrk="0" hangingPunct="1">
      <a:defRPr sz="1200" kern="1200">
        <a:solidFill>
          <a:schemeClr val="tx1"/>
        </a:solidFill>
        <a:latin typeface="+mn-lt"/>
        <a:ea typeface="+mn-ea"/>
        <a:cs typeface="+mn-cs"/>
      </a:defRPr>
    </a:lvl2pPr>
    <a:lvl3pPr marL="914332" algn="l" defTabSz="914332" rtl="0" eaLnBrk="1" latinLnBrk="0" hangingPunct="1">
      <a:defRPr sz="1200" kern="1200">
        <a:solidFill>
          <a:schemeClr val="tx1"/>
        </a:solidFill>
        <a:latin typeface="+mn-lt"/>
        <a:ea typeface="+mn-ea"/>
        <a:cs typeface="+mn-cs"/>
      </a:defRPr>
    </a:lvl3pPr>
    <a:lvl4pPr marL="1371498" algn="l" defTabSz="914332" rtl="0" eaLnBrk="1" latinLnBrk="0" hangingPunct="1">
      <a:defRPr sz="1200" kern="1200">
        <a:solidFill>
          <a:schemeClr val="tx1"/>
        </a:solidFill>
        <a:latin typeface="+mn-lt"/>
        <a:ea typeface="+mn-ea"/>
        <a:cs typeface="+mn-cs"/>
      </a:defRPr>
    </a:lvl4pPr>
    <a:lvl5pPr marL="1828664" algn="l" defTabSz="914332" rtl="0" eaLnBrk="1" latinLnBrk="0" hangingPunct="1">
      <a:defRPr sz="1200" kern="1200">
        <a:solidFill>
          <a:schemeClr val="tx1"/>
        </a:solidFill>
        <a:latin typeface="+mn-lt"/>
        <a:ea typeface="+mn-ea"/>
        <a:cs typeface="+mn-cs"/>
      </a:defRPr>
    </a:lvl5pPr>
    <a:lvl6pPr marL="2285830" algn="l" defTabSz="914332" rtl="0" eaLnBrk="1" latinLnBrk="0" hangingPunct="1">
      <a:defRPr sz="1200" kern="1200">
        <a:solidFill>
          <a:schemeClr val="tx1"/>
        </a:solidFill>
        <a:latin typeface="+mn-lt"/>
        <a:ea typeface="+mn-ea"/>
        <a:cs typeface="+mn-cs"/>
      </a:defRPr>
    </a:lvl6pPr>
    <a:lvl7pPr marL="2742994" algn="l" defTabSz="914332" rtl="0" eaLnBrk="1" latinLnBrk="0" hangingPunct="1">
      <a:defRPr sz="1200" kern="1200">
        <a:solidFill>
          <a:schemeClr val="tx1"/>
        </a:solidFill>
        <a:latin typeface="+mn-lt"/>
        <a:ea typeface="+mn-ea"/>
        <a:cs typeface="+mn-cs"/>
      </a:defRPr>
    </a:lvl7pPr>
    <a:lvl8pPr marL="3200160" algn="l" defTabSz="914332" rtl="0" eaLnBrk="1" latinLnBrk="0" hangingPunct="1">
      <a:defRPr sz="1200" kern="1200">
        <a:solidFill>
          <a:schemeClr val="tx1"/>
        </a:solidFill>
        <a:latin typeface="+mn-lt"/>
        <a:ea typeface="+mn-ea"/>
        <a:cs typeface="+mn-cs"/>
      </a:defRPr>
    </a:lvl8pPr>
    <a:lvl9pPr marL="3657327" algn="l" defTabSz="91433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600"/>
          </a:p>
        </p:txBody>
      </p:sp>
      <p:sp>
        <p:nvSpPr>
          <p:cNvPr id="4" name="Slide Number Placeholder 3"/>
          <p:cNvSpPr>
            <a:spLocks noGrp="1"/>
          </p:cNvSpPr>
          <p:nvPr>
            <p:ph type="sldNum" sz="quarter" idx="5"/>
          </p:nvPr>
        </p:nvSpPr>
        <p:spPr/>
        <p:txBody>
          <a:bodyPr/>
          <a:lstStyle/>
          <a:p>
            <a:fld id="{2587227F-911C-5F41-9782-5065D51EE0FB}" type="slidenum">
              <a:rPr lang="en-RO" smtClean="0"/>
              <a:t>1</a:t>
            </a:fld>
            <a:endParaRPr lang="en-RO"/>
          </a:p>
        </p:txBody>
      </p:sp>
    </p:spTree>
    <p:extLst>
      <p:ext uri="{BB962C8B-B14F-4D97-AF65-F5344CB8AC3E}">
        <p14:creationId xmlns:p14="http://schemas.microsoft.com/office/powerpoint/2010/main" val="24951889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3600"/>
          </a:p>
        </p:txBody>
      </p:sp>
      <p:sp>
        <p:nvSpPr>
          <p:cNvPr id="4" name="Slide Number Placeholder 3"/>
          <p:cNvSpPr>
            <a:spLocks noGrp="1"/>
          </p:cNvSpPr>
          <p:nvPr>
            <p:ph type="sldNum" sz="quarter" idx="5"/>
          </p:nvPr>
        </p:nvSpPr>
        <p:spPr/>
        <p:txBody>
          <a:bodyPr/>
          <a:lstStyle/>
          <a:p>
            <a:fld id="{2587227F-911C-5F41-9782-5065D51EE0FB}" type="slidenum">
              <a:rPr lang="en-RO" smtClean="0"/>
              <a:t>10</a:t>
            </a:fld>
            <a:endParaRPr lang="en-RO"/>
          </a:p>
        </p:txBody>
      </p:sp>
    </p:spTree>
    <p:extLst>
      <p:ext uri="{BB962C8B-B14F-4D97-AF65-F5344CB8AC3E}">
        <p14:creationId xmlns:p14="http://schemas.microsoft.com/office/powerpoint/2010/main" val="3437721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587227F-911C-5F41-9782-5065D51EE0FB}" type="slidenum">
              <a:rPr lang="en-RO" smtClean="0"/>
              <a:t>11</a:t>
            </a:fld>
            <a:endParaRPr lang="en-RO"/>
          </a:p>
        </p:txBody>
      </p:sp>
    </p:spTree>
    <p:extLst>
      <p:ext uri="{BB962C8B-B14F-4D97-AF65-F5344CB8AC3E}">
        <p14:creationId xmlns:p14="http://schemas.microsoft.com/office/powerpoint/2010/main" val="36495079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587227F-911C-5F41-9782-5065D51EE0FB}" type="slidenum">
              <a:rPr lang="en-RO" smtClean="0"/>
              <a:t>12</a:t>
            </a:fld>
            <a:endParaRPr lang="en-RO"/>
          </a:p>
        </p:txBody>
      </p:sp>
    </p:spTree>
    <p:extLst>
      <p:ext uri="{BB962C8B-B14F-4D97-AF65-F5344CB8AC3E}">
        <p14:creationId xmlns:p14="http://schemas.microsoft.com/office/powerpoint/2010/main" val="41859903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87227F-911C-5F41-9782-5065D51EE0FB}" type="slidenum">
              <a:rPr kumimoji="0" lang="en-R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R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752303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587227F-911C-5F41-9782-5065D51EE0FB}" type="slidenum">
              <a:rPr lang="en-RO" smtClean="0"/>
              <a:t>14</a:t>
            </a:fld>
            <a:endParaRPr lang="en-RO"/>
          </a:p>
        </p:txBody>
      </p:sp>
    </p:spTree>
    <p:extLst>
      <p:ext uri="{BB962C8B-B14F-4D97-AF65-F5344CB8AC3E}">
        <p14:creationId xmlns:p14="http://schemas.microsoft.com/office/powerpoint/2010/main" val="19027408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3600"/>
          </a:p>
        </p:txBody>
      </p:sp>
      <p:sp>
        <p:nvSpPr>
          <p:cNvPr id="4" name="Slide Number Placeholder 3"/>
          <p:cNvSpPr>
            <a:spLocks noGrp="1"/>
          </p:cNvSpPr>
          <p:nvPr>
            <p:ph type="sldNum" sz="quarter" idx="5"/>
          </p:nvPr>
        </p:nvSpPr>
        <p:spPr/>
        <p:txBody>
          <a:bodyPr/>
          <a:lstStyle/>
          <a:p>
            <a:fld id="{2587227F-911C-5F41-9782-5065D51EE0FB}" type="slidenum">
              <a:rPr lang="en-RO" smtClean="0"/>
              <a:t>15</a:t>
            </a:fld>
            <a:endParaRPr lang="en-RO"/>
          </a:p>
        </p:txBody>
      </p:sp>
    </p:spTree>
    <p:extLst>
      <p:ext uri="{BB962C8B-B14F-4D97-AF65-F5344CB8AC3E}">
        <p14:creationId xmlns:p14="http://schemas.microsoft.com/office/powerpoint/2010/main" val="16403060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3600"/>
          </a:p>
        </p:txBody>
      </p:sp>
      <p:sp>
        <p:nvSpPr>
          <p:cNvPr id="4" name="Slide Number Placeholder 3"/>
          <p:cNvSpPr>
            <a:spLocks noGrp="1"/>
          </p:cNvSpPr>
          <p:nvPr>
            <p:ph type="sldNum" sz="quarter" idx="5"/>
          </p:nvPr>
        </p:nvSpPr>
        <p:spPr/>
        <p:txBody>
          <a:bodyPr/>
          <a:lstStyle/>
          <a:p>
            <a:fld id="{2587227F-911C-5F41-9782-5065D51EE0FB}" type="slidenum">
              <a:rPr lang="en-RO" smtClean="0"/>
              <a:t>16</a:t>
            </a:fld>
            <a:endParaRPr lang="en-RO"/>
          </a:p>
        </p:txBody>
      </p:sp>
    </p:spTree>
    <p:extLst>
      <p:ext uri="{BB962C8B-B14F-4D97-AF65-F5344CB8AC3E}">
        <p14:creationId xmlns:p14="http://schemas.microsoft.com/office/powerpoint/2010/main" val="8203380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3600" dirty="0"/>
          </a:p>
        </p:txBody>
      </p:sp>
      <p:sp>
        <p:nvSpPr>
          <p:cNvPr id="4" name="Slide Number Placeholder 3"/>
          <p:cNvSpPr>
            <a:spLocks noGrp="1"/>
          </p:cNvSpPr>
          <p:nvPr>
            <p:ph type="sldNum" sz="quarter" idx="5"/>
          </p:nvPr>
        </p:nvSpPr>
        <p:spPr/>
        <p:txBody>
          <a:bodyPr/>
          <a:lstStyle/>
          <a:p>
            <a:pPr marL="0" marR="0" lvl="0" indent="0" algn="r" defTabSz="914332" rtl="0" eaLnBrk="1" fontAlgn="auto" latinLnBrk="0" hangingPunct="1">
              <a:lnSpc>
                <a:spcPct val="100000"/>
              </a:lnSpc>
              <a:spcBef>
                <a:spcPts val="0"/>
              </a:spcBef>
              <a:spcAft>
                <a:spcPts val="0"/>
              </a:spcAft>
              <a:buClrTx/>
              <a:buSzTx/>
              <a:buFontTx/>
              <a:buNone/>
              <a:tabLst/>
              <a:defRPr/>
            </a:pPr>
            <a:fld id="{2587227F-911C-5F41-9782-5065D51EE0FB}" type="slidenum">
              <a:rPr kumimoji="0" lang="en-R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332" rtl="0" eaLnBrk="1" fontAlgn="auto" latinLnBrk="0" hangingPunct="1">
                <a:lnSpc>
                  <a:spcPct val="100000"/>
                </a:lnSpc>
                <a:spcBef>
                  <a:spcPts val="0"/>
                </a:spcBef>
                <a:spcAft>
                  <a:spcPts val="0"/>
                </a:spcAft>
                <a:buClrTx/>
                <a:buSzTx/>
                <a:buFontTx/>
                <a:buNone/>
                <a:tabLst/>
                <a:defRPr/>
              </a:pPr>
              <a:t>17</a:t>
            </a:fld>
            <a:endParaRPr kumimoji="0" lang="en-R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891068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332" rtl="0" eaLnBrk="1" fontAlgn="auto" latinLnBrk="0" hangingPunct="1">
              <a:lnSpc>
                <a:spcPct val="100000"/>
              </a:lnSpc>
              <a:spcBef>
                <a:spcPts val="0"/>
              </a:spcBef>
              <a:spcAft>
                <a:spcPts val="0"/>
              </a:spcAft>
              <a:buClrTx/>
              <a:buSzTx/>
              <a:buFontTx/>
              <a:buNone/>
              <a:tabLst/>
              <a:defRPr/>
            </a:pPr>
            <a:fld id="{2587227F-911C-5F41-9782-5065D51EE0FB}" type="slidenum">
              <a:rPr kumimoji="0" lang="en-R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332" rtl="0" eaLnBrk="1" fontAlgn="auto" latinLnBrk="0" hangingPunct="1">
                <a:lnSpc>
                  <a:spcPct val="100000"/>
                </a:lnSpc>
                <a:spcBef>
                  <a:spcPts val="0"/>
                </a:spcBef>
                <a:spcAft>
                  <a:spcPts val="0"/>
                </a:spcAft>
                <a:buClrTx/>
                <a:buSzTx/>
                <a:buFontTx/>
                <a:buNone/>
                <a:tabLst/>
                <a:defRPr/>
              </a:pPr>
              <a:t>18</a:t>
            </a:fld>
            <a:endParaRPr kumimoji="0" lang="en-R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777031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3600"/>
          </a:p>
        </p:txBody>
      </p:sp>
      <p:sp>
        <p:nvSpPr>
          <p:cNvPr id="4" name="Slide Number Placeholder 3"/>
          <p:cNvSpPr>
            <a:spLocks noGrp="1"/>
          </p:cNvSpPr>
          <p:nvPr>
            <p:ph type="sldNum" sz="quarter" idx="5"/>
          </p:nvPr>
        </p:nvSpPr>
        <p:spPr/>
        <p:txBody>
          <a:bodyPr/>
          <a:lstStyle/>
          <a:p>
            <a:fld id="{2587227F-911C-5F41-9782-5065D51EE0FB}" type="slidenum">
              <a:rPr lang="en-RO" smtClean="0"/>
              <a:t>19</a:t>
            </a:fld>
            <a:endParaRPr lang="en-RO"/>
          </a:p>
        </p:txBody>
      </p:sp>
    </p:spTree>
    <p:extLst>
      <p:ext uri="{BB962C8B-B14F-4D97-AF65-F5344CB8AC3E}">
        <p14:creationId xmlns:p14="http://schemas.microsoft.com/office/powerpoint/2010/main" val="16747468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587227F-911C-5F41-9782-5065D51EE0FB}" type="slidenum">
              <a:rPr lang="en-RO" smtClean="0"/>
              <a:t>2</a:t>
            </a:fld>
            <a:endParaRPr lang="en-RO"/>
          </a:p>
        </p:txBody>
      </p:sp>
    </p:spTree>
    <p:extLst>
      <p:ext uri="{BB962C8B-B14F-4D97-AF65-F5344CB8AC3E}">
        <p14:creationId xmlns:p14="http://schemas.microsoft.com/office/powerpoint/2010/main" val="14239677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3600"/>
          </a:p>
        </p:txBody>
      </p:sp>
      <p:sp>
        <p:nvSpPr>
          <p:cNvPr id="4" name="Slide Number Placeholder 3"/>
          <p:cNvSpPr>
            <a:spLocks noGrp="1"/>
          </p:cNvSpPr>
          <p:nvPr>
            <p:ph type="sldNum" sz="quarter" idx="5"/>
          </p:nvPr>
        </p:nvSpPr>
        <p:spPr/>
        <p:txBody>
          <a:bodyPr/>
          <a:lstStyle/>
          <a:p>
            <a:fld id="{2587227F-911C-5F41-9782-5065D51EE0FB}" type="slidenum">
              <a:rPr lang="en-RO" smtClean="0"/>
              <a:t>20</a:t>
            </a:fld>
            <a:endParaRPr lang="en-RO"/>
          </a:p>
        </p:txBody>
      </p:sp>
    </p:spTree>
    <p:extLst>
      <p:ext uri="{BB962C8B-B14F-4D97-AF65-F5344CB8AC3E}">
        <p14:creationId xmlns:p14="http://schemas.microsoft.com/office/powerpoint/2010/main" val="35686742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3600"/>
          </a:p>
        </p:txBody>
      </p:sp>
      <p:sp>
        <p:nvSpPr>
          <p:cNvPr id="4" name="Slide Number Placeholder 3"/>
          <p:cNvSpPr>
            <a:spLocks noGrp="1"/>
          </p:cNvSpPr>
          <p:nvPr>
            <p:ph type="sldNum" sz="quarter" idx="5"/>
          </p:nvPr>
        </p:nvSpPr>
        <p:spPr/>
        <p:txBody>
          <a:bodyPr/>
          <a:lstStyle/>
          <a:p>
            <a:fld id="{2587227F-911C-5F41-9782-5065D51EE0FB}" type="slidenum">
              <a:rPr lang="en-RO" smtClean="0"/>
              <a:t>21</a:t>
            </a:fld>
            <a:endParaRPr lang="en-RO"/>
          </a:p>
        </p:txBody>
      </p:sp>
    </p:spTree>
    <p:extLst>
      <p:ext uri="{BB962C8B-B14F-4D97-AF65-F5344CB8AC3E}">
        <p14:creationId xmlns:p14="http://schemas.microsoft.com/office/powerpoint/2010/main" val="20743858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3600"/>
          </a:p>
        </p:txBody>
      </p:sp>
      <p:sp>
        <p:nvSpPr>
          <p:cNvPr id="4" name="Slide Number Placeholder 3"/>
          <p:cNvSpPr>
            <a:spLocks noGrp="1"/>
          </p:cNvSpPr>
          <p:nvPr>
            <p:ph type="sldNum" sz="quarter" idx="5"/>
          </p:nvPr>
        </p:nvSpPr>
        <p:spPr/>
        <p:txBody>
          <a:bodyPr/>
          <a:lstStyle/>
          <a:p>
            <a:fld id="{2587227F-911C-5F41-9782-5065D51EE0FB}" type="slidenum">
              <a:rPr lang="en-RO" smtClean="0"/>
              <a:t>22</a:t>
            </a:fld>
            <a:endParaRPr lang="en-RO"/>
          </a:p>
        </p:txBody>
      </p:sp>
    </p:spTree>
    <p:extLst>
      <p:ext uri="{BB962C8B-B14F-4D97-AF65-F5344CB8AC3E}">
        <p14:creationId xmlns:p14="http://schemas.microsoft.com/office/powerpoint/2010/main" val="8052468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3600"/>
          </a:p>
        </p:txBody>
      </p:sp>
      <p:sp>
        <p:nvSpPr>
          <p:cNvPr id="4" name="Slide Number Placeholder 3"/>
          <p:cNvSpPr>
            <a:spLocks noGrp="1"/>
          </p:cNvSpPr>
          <p:nvPr>
            <p:ph type="sldNum" sz="quarter" idx="5"/>
          </p:nvPr>
        </p:nvSpPr>
        <p:spPr/>
        <p:txBody>
          <a:bodyPr/>
          <a:lstStyle/>
          <a:p>
            <a:fld id="{2587227F-911C-5F41-9782-5065D51EE0FB}" type="slidenum">
              <a:rPr lang="en-RO" smtClean="0"/>
              <a:t>23</a:t>
            </a:fld>
            <a:endParaRPr lang="en-RO"/>
          </a:p>
        </p:txBody>
      </p:sp>
    </p:spTree>
    <p:extLst>
      <p:ext uri="{BB962C8B-B14F-4D97-AF65-F5344CB8AC3E}">
        <p14:creationId xmlns:p14="http://schemas.microsoft.com/office/powerpoint/2010/main" val="28513241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587227F-911C-5F41-9782-5065D51EE0FB}" type="slidenum">
              <a:rPr lang="en-RO" smtClean="0"/>
              <a:t>24</a:t>
            </a:fld>
            <a:endParaRPr lang="en-RO"/>
          </a:p>
        </p:txBody>
      </p:sp>
    </p:spTree>
    <p:extLst>
      <p:ext uri="{BB962C8B-B14F-4D97-AF65-F5344CB8AC3E}">
        <p14:creationId xmlns:p14="http://schemas.microsoft.com/office/powerpoint/2010/main" val="24811486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3600"/>
          </a:p>
        </p:txBody>
      </p:sp>
      <p:sp>
        <p:nvSpPr>
          <p:cNvPr id="4" name="Slide Number Placeholder 3"/>
          <p:cNvSpPr>
            <a:spLocks noGrp="1"/>
          </p:cNvSpPr>
          <p:nvPr>
            <p:ph type="sldNum" sz="quarter" idx="5"/>
          </p:nvPr>
        </p:nvSpPr>
        <p:spPr/>
        <p:txBody>
          <a:bodyPr/>
          <a:lstStyle/>
          <a:p>
            <a:fld id="{2587227F-911C-5F41-9782-5065D51EE0FB}" type="slidenum">
              <a:rPr lang="en-RO" smtClean="0"/>
              <a:t>25</a:t>
            </a:fld>
            <a:endParaRPr lang="en-RO"/>
          </a:p>
        </p:txBody>
      </p:sp>
    </p:spTree>
    <p:extLst>
      <p:ext uri="{BB962C8B-B14F-4D97-AF65-F5344CB8AC3E}">
        <p14:creationId xmlns:p14="http://schemas.microsoft.com/office/powerpoint/2010/main" val="27871007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3600"/>
          </a:p>
        </p:txBody>
      </p:sp>
      <p:sp>
        <p:nvSpPr>
          <p:cNvPr id="4" name="Slide Number Placeholder 3"/>
          <p:cNvSpPr>
            <a:spLocks noGrp="1"/>
          </p:cNvSpPr>
          <p:nvPr>
            <p:ph type="sldNum" sz="quarter" idx="5"/>
          </p:nvPr>
        </p:nvSpPr>
        <p:spPr/>
        <p:txBody>
          <a:bodyPr/>
          <a:lstStyle/>
          <a:p>
            <a:fld id="{2587227F-911C-5F41-9782-5065D51EE0FB}" type="slidenum">
              <a:rPr lang="en-RO" smtClean="0"/>
              <a:t>26</a:t>
            </a:fld>
            <a:endParaRPr lang="en-RO"/>
          </a:p>
        </p:txBody>
      </p:sp>
    </p:spTree>
    <p:extLst>
      <p:ext uri="{BB962C8B-B14F-4D97-AF65-F5344CB8AC3E}">
        <p14:creationId xmlns:p14="http://schemas.microsoft.com/office/powerpoint/2010/main" val="4137795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587227F-911C-5F41-9782-5065D51EE0FB}" type="slidenum">
              <a:rPr lang="en-RO" smtClean="0"/>
              <a:t>27</a:t>
            </a:fld>
            <a:endParaRPr lang="en-RO"/>
          </a:p>
        </p:txBody>
      </p:sp>
    </p:spTree>
    <p:extLst>
      <p:ext uri="{BB962C8B-B14F-4D97-AF65-F5344CB8AC3E}">
        <p14:creationId xmlns:p14="http://schemas.microsoft.com/office/powerpoint/2010/main" val="12372277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RO"/>
          </a:p>
        </p:txBody>
      </p:sp>
      <p:sp>
        <p:nvSpPr>
          <p:cNvPr id="4" name="Slide Number Placeholder 3"/>
          <p:cNvSpPr>
            <a:spLocks noGrp="1"/>
          </p:cNvSpPr>
          <p:nvPr>
            <p:ph type="sldNum" sz="quarter" idx="5"/>
          </p:nvPr>
        </p:nvSpPr>
        <p:spPr/>
        <p:txBody>
          <a:bodyPr/>
          <a:lstStyle/>
          <a:p>
            <a:fld id="{2587227F-911C-5F41-9782-5065D51EE0FB}" type="slidenum">
              <a:rPr lang="en-RO" smtClean="0"/>
              <a:t>28</a:t>
            </a:fld>
            <a:endParaRPr lang="en-RO"/>
          </a:p>
        </p:txBody>
      </p:sp>
    </p:spTree>
    <p:extLst>
      <p:ext uri="{BB962C8B-B14F-4D97-AF65-F5344CB8AC3E}">
        <p14:creationId xmlns:p14="http://schemas.microsoft.com/office/powerpoint/2010/main" val="28915447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8000"/>
          </a:p>
        </p:txBody>
      </p:sp>
      <p:sp>
        <p:nvSpPr>
          <p:cNvPr id="4" name="Slide Number Placeholder 3"/>
          <p:cNvSpPr>
            <a:spLocks noGrp="1"/>
          </p:cNvSpPr>
          <p:nvPr>
            <p:ph type="sldNum" sz="quarter" idx="5"/>
          </p:nvPr>
        </p:nvSpPr>
        <p:spPr/>
        <p:txBody>
          <a:bodyPr/>
          <a:lstStyle/>
          <a:p>
            <a:fld id="{2587227F-911C-5F41-9782-5065D51EE0FB}" type="slidenum">
              <a:rPr lang="en-RO" smtClean="0"/>
              <a:t>3</a:t>
            </a:fld>
            <a:endParaRPr lang="en-RO"/>
          </a:p>
        </p:txBody>
      </p:sp>
    </p:spTree>
    <p:extLst>
      <p:ext uri="{BB962C8B-B14F-4D97-AF65-F5344CB8AC3E}">
        <p14:creationId xmlns:p14="http://schemas.microsoft.com/office/powerpoint/2010/main" val="15666557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RO"/>
          </a:p>
        </p:txBody>
      </p:sp>
      <p:sp>
        <p:nvSpPr>
          <p:cNvPr id="4" name="Slide Number Placeholder 3"/>
          <p:cNvSpPr>
            <a:spLocks noGrp="1"/>
          </p:cNvSpPr>
          <p:nvPr>
            <p:ph type="sldNum" sz="quarter" idx="5"/>
          </p:nvPr>
        </p:nvSpPr>
        <p:spPr/>
        <p:txBody>
          <a:bodyPr/>
          <a:lstStyle/>
          <a:p>
            <a:fld id="{2587227F-911C-5F41-9782-5065D51EE0FB}" type="slidenum">
              <a:rPr lang="en-RO" smtClean="0"/>
              <a:t>4</a:t>
            </a:fld>
            <a:endParaRPr lang="en-RO"/>
          </a:p>
        </p:txBody>
      </p:sp>
    </p:spTree>
    <p:extLst>
      <p:ext uri="{BB962C8B-B14F-4D97-AF65-F5344CB8AC3E}">
        <p14:creationId xmlns:p14="http://schemas.microsoft.com/office/powerpoint/2010/main" val="18389023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RO" sz="3600"/>
          </a:p>
        </p:txBody>
      </p:sp>
      <p:sp>
        <p:nvSpPr>
          <p:cNvPr id="4" name="Slide Number Placeholder 3"/>
          <p:cNvSpPr>
            <a:spLocks noGrp="1"/>
          </p:cNvSpPr>
          <p:nvPr>
            <p:ph type="sldNum" sz="quarter" idx="5"/>
          </p:nvPr>
        </p:nvSpPr>
        <p:spPr/>
        <p:txBody>
          <a:bodyPr/>
          <a:lstStyle/>
          <a:p>
            <a:fld id="{2587227F-911C-5F41-9782-5065D51EE0FB}" type="slidenum">
              <a:rPr lang="en-RO" smtClean="0"/>
              <a:t>5</a:t>
            </a:fld>
            <a:endParaRPr lang="en-RO"/>
          </a:p>
        </p:txBody>
      </p:sp>
    </p:spTree>
    <p:extLst>
      <p:ext uri="{BB962C8B-B14F-4D97-AF65-F5344CB8AC3E}">
        <p14:creationId xmlns:p14="http://schemas.microsoft.com/office/powerpoint/2010/main" val="33325970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587227F-911C-5F41-9782-5065D51EE0FB}" type="slidenum">
              <a:rPr lang="en-RO" smtClean="0"/>
              <a:t>6</a:t>
            </a:fld>
            <a:endParaRPr lang="en-RO"/>
          </a:p>
        </p:txBody>
      </p:sp>
    </p:spTree>
    <p:extLst>
      <p:ext uri="{BB962C8B-B14F-4D97-AF65-F5344CB8AC3E}">
        <p14:creationId xmlns:p14="http://schemas.microsoft.com/office/powerpoint/2010/main" val="38349788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587227F-911C-5F41-9782-5065D51EE0FB}" type="slidenum">
              <a:rPr lang="en-RO" smtClean="0"/>
              <a:t>7</a:t>
            </a:fld>
            <a:endParaRPr lang="en-RO"/>
          </a:p>
        </p:txBody>
      </p:sp>
    </p:spTree>
    <p:extLst>
      <p:ext uri="{BB962C8B-B14F-4D97-AF65-F5344CB8AC3E}">
        <p14:creationId xmlns:p14="http://schemas.microsoft.com/office/powerpoint/2010/main" val="21097189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587227F-911C-5F41-9782-5065D51EE0FB}" type="slidenum">
              <a:rPr lang="en-RO" smtClean="0"/>
              <a:t>8</a:t>
            </a:fld>
            <a:endParaRPr lang="en-RO"/>
          </a:p>
        </p:txBody>
      </p:sp>
    </p:spTree>
    <p:extLst>
      <p:ext uri="{BB962C8B-B14F-4D97-AF65-F5344CB8AC3E}">
        <p14:creationId xmlns:p14="http://schemas.microsoft.com/office/powerpoint/2010/main" val="14388732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3600"/>
          </a:p>
        </p:txBody>
      </p:sp>
      <p:sp>
        <p:nvSpPr>
          <p:cNvPr id="4" name="Slide Number Placeholder 3"/>
          <p:cNvSpPr>
            <a:spLocks noGrp="1"/>
          </p:cNvSpPr>
          <p:nvPr>
            <p:ph type="sldNum" sz="quarter" idx="5"/>
          </p:nvPr>
        </p:nvSpPr>
        <p:spPr/>
        <p:txBody>
          <a:bodyPr/>
          <a:lstStyle/>
          <a:p>
            <a:fld id="{2587227F-911C-5F41-9782-5065D51EE0FB}" type="slidenum">
              <a:rPr lang="en-RO" smtClean="0"/>
              <a:t>9</a:t>
            </a:fld>
            <a:endParaRPr lang="en-RO"/>
          </a:p>
        </p:txBody>
      </p:sp>
    </p:spTree>
    <p:extLst>
      <p:ext uri="{BB962C8B-B14F-4D97-AF65-F5344CB8AC3E}">
        <p14:creationId xmlns:p14="http://schemas.microsoft.com/office/powerpoint/2010/main" val="6048323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4.xml"/><Relationship Id="rId4" Type="http://schemas.openxmlformats.org/officeDocument/2006/relationships/image" Target="../media/image27.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6.png"/><Relationship Id="rId1" Type="http://schemas.openxmlformats.org/officeDocument/2006/relationships/slideMaster" Target="../slideMasters/slideMaster4.xml"/><Relationship Id="rId4" Type="http://schemas.openxmlformats.org/officeDocument/2006/relationships/image" Target="../media/image27.sv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Field">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6AA4BBF2-4D3A-7B5F-8B65-AF09E16FA77B}"/>
              </a:ext>
            </a:extLst>
          </p:cNvPr>
          <p:cNvSpPr>
            <a:spLocks noGrp="1"/>
          </p:cNvSpPr>
          <p:nvPr>
            <p:ph type="body" idx="1" hasCustomPrompt="1"/>
          </p:nvPr>
        </p:nvSpPr>
        <p:spPr>
          <a:xfrm>
            <a:off x="1285653" y="2949921"/>
            <a:ext cx="9620699" cy="1343784"/>
          </a:xfrm>
          <a:prstGeom prst="rect">
            <a:avLst/>
          </a:prstGeom>
        </p:spPr>
        <p:txBody>
          <a:bodyPr lIns="0" tIns="0" rIns="0" bIns="0"/>
          <a:lstStyle>
            <a:lvl1pPr marL="0" indent="0" algn="ctr">
              <a:buNone/>
              <a:defRPr sz="5400" b="1" i="0">
                <a:solidFill>
                  <a:schemeClr val="bg1"/>
                </a:solidFill>
                <a:latin typeface="DM Sans 14pt" pitchFamily="2" charset="77"/>
              </a:defRPr>
            </a:lvl1pPr>
            <a:lvl2pPr marL="457167" indent="0">
              <a:buNone/>
              <a:defRPr sz="2000">
                <a:solidFill>
                  <a:schemeClr val="tx1">
                    <a:tint val="82000"/>
                  </a:schemeClr>
                </a:solidFill>
              </a:defRPr>
            </a:lvl2pPr>
            <a:lvl3pPr marL="914332" indent="0">
              <a:buNone/>
              <a:defRPr sz="1800">
                <a:solidFill>
                  <a:schemeClr val="tx1">
                    <a:tint val="82000"/>
                  </a:schemeClr>
                </a:solidFill>
              </a:defRPr>
            </a:lvl3pPr>
            <a:lvl4pPr marL="1371498" indent="0">
              <a:buNone/>
              <a:defRPr sz="1600">
                <a:solidFill>
                  <a:schemeClr val="tx1">
                    <a:tint val="82000"/>
                  </a:schemeClr>
                </a:solidFill>
              </a:defRPr>
            </a:lvl4pPr>
            <a:lvl5pPr marL="1828664" indent="0">
              <a:buNone/>
              <a:defRPr sz="1600">
                <a:solidFill>
                  <a:schemeClr val="tx1">
                    <a:tint val="82000"/>
                  </a:schemeClr>
                </a:solidFill>
              </a:defRPr>
            </a:lvl5pPr>
            <a:lvl6pPr marL="2285830" indent="0">
              <a:buNone/>
              <a:defRPr sz="1600">
                <a:solidFill>
                  <a:schemeClr val="tx1">
                    <a:tint val="82000"/>
                  </a:schemeClr>
                </a:solidFill>
              </a:defRPr>
            </a:lvl6pPr>
            <a:lvl7pPr marL="2742994" indent="0">
              <a:buNone/>
              <a:defRPr sz="1600">
                <a:solidFill>
                  <a:schemeClr val="tx1">
                    <a:tint val="82000"/>
                  </a:schemeClr>
                </a:solidFill>
              </a:defRPr>
            </a:lvl7pPr>
            <a:lvl8pPr marL="3200160" indent="0">
              <a:buNone/>
              <a:defRPr sz="1600">
                <a:solidFill>
                  <a:schemeClr val="tx1">
                    <a:tint val="82000"/>
                  </a:schemeClr>
                </a:solidFill>
              </a:defRPr>
            </a:lvl8pPr>
            <a:lvl9pPr marL="3657327" indent="0">
              <a:buNone/>
              <a:defRPr sz="1600">
                <a:solidFill>
                  <a:schemeClr val="tx1">
                    <a:tint val="82000"/>
                  </a:schemeClr>
                </a:solidFill>
              </a:defRPr>
            </a:lvl9pPr>
          </a:lstStyle>
          <a:p>
            <a:pPr lvl="0"/>
            <a:r>
              <a:rPr lang="en-GB"/>
              <a:t>Click to edit Title</a:t>
            </a:r>
          </a:p>
        </p:txBody>
      </p:sp>
      <p:sp>
        <p:nvSpPr>
          <p:cNvPr id="14" name="Text Placeholder 2">
            <a:extLst>
              <a:ext uri="{FF2B5EF4-FFF2-40B4-BE49-F238E27FC236}">
                <a16:creationId xmlns:a16="http://schemas.microsoft.com/office/drawing/2014/main" id="{68D2BA56-6BE3-6B67-C286-732AE3CAD366}"/>
              </a:ext>
            </a:extLst>
          </p:cNvPr>
          <p:cNvSpPr>
            <a:spLocks noGrp="1"/>
          </p:cNvSpPr>
          <p:nvPr>
            <p:ph idx="10" hasCustomPrompt="1"/>
          </p:nvPr>
        </p:nvSpPr>
        <p:spPr>
          <a:xfrm>
            <a:off x="4891713" y="6306833"/>
            <a:ext cx="2408583" cy="471055"/>
          </a:xfrm>
          <a:prstGeom prst="rect">
            <a:avLst/>
          </a:prstGeom>
        </p:spPr>
        <p:txBody>
          <a:bodyPr vert="horz" lIns="91440" tIns="45720" rIns="91440" bIns="45720" rtlCol="0" anchor="ctr" anchorCtr="0">
            <a:normAutofit/>
          </a:bodyPr>
          <a:lstStyle>
            <a:lvl1pPr marL="0" indent="0" algn="ctr">
              <a:buNone/>
              <a:defRPr sz="1000">
                <a:solidFill>
                  <a:schemeClr val="bg1"/>
                </a:solidFill>
                <a:latin typeface="DM Sans 14pt" pitchFamily="2" charset="77"/>
              </a:defRPr>
            </a:lvl1pPr>
          </a:lstStyle>
          <a:p>
            <a:r>
              <a:rPr lang="en-RO"/>
              <a:t>Detail 1 only</a:t>
            </a:r>
          </a:p>
        </p:txBody>
      </p:sp>
    </p:spTree>
    <p:extLst>
      <p:ext uri="{BB962C8B-B14F-4D97-AF65-F5344CB8AC3E}">
        <p14:creationId xmlns:p14="http://schemas.microsoft.com/office/powerpoint/2010/main" val="41243569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rners - Full Opacit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3CBE2FC-7E03-61B3-6420-70E2211888AB}"/>
              </a:ext>
            </a:extLst>
          </p:cNvPr>
          <p:cNvSpPr>
            <a:spLocks noGrp="1"/>
          </p:cNvSpPr>
          <p:nvPr>
            <p:ph type="body" idx="1" hasCustomPrompt="1"/>
          </p:nvPr>
        </p:nvSpPr>
        <p:spPr>
          <a:xfrm>
            <a:off x="1285650" y="3429000"/>
            <a:ext cx="9620699" cy="1343784"/>
          </a:xfrm>
          <a:prstGeom prst="rect">
            <a:avLst/>
          </a:prstGeom>
        </p:spPr>
        <p:txBody>
          <a:bodyPr lIns="0" tIns="0" rIns="0" bIns="0"/>
          <a:lstStyle>
            <a:lvl1pPr marL="0" indent="0" algn="ctr">
              <a:buNone/>
              <a:defRPr sz="5400" b="1" i="0">
                <a:solidFill>
                  <a:schemeClr val="bg1"/>
                </a:solidFill>
                <a:latin typeface="DM Sans 14pt" pitchFamily="2" charset="77"/>
              </a:defRPr>
            </a:lvl1pPr>
            <a:lvl2pPr marL="457167" indent="0">
              <a:buNone/>
              <a:defRPr sz="2000">
                <a:solidFill>
                  <a:schemeClr val="tx1">
                    <a:tint val="82000"/>
                  </a:schemeClr>
                </a:solidFill>
              </a:defRPr>
            </a:lvl2pPr>
            <a:lvl3pPr marL="914332" indent="0">
              <a:buNone/>
              <a:defRPr sz="1800">
                <a:solidFill>
                  <a:schemeClr val="tx1">
                    <a:tint val="82000"/>
                  </a:schemeClr>
                </a:solidFill>
              </a:defRPr>
            </a:lvl3pPr>
            <a:lvl4pPr marL="1371498" indent="0">
              <a:buNone/>
              <a:defRPr sz="1600">
                <a:solidFill>
                  <a:schemeClr val="tx1">
                    <a:tint val="82000"/>
                  </a:schemeClr>
                </a:solidFill>
              </a:defRPr>
            </a:lvl4pPr>
            <a:lvl5pPr marL="1828664" indent="0">
              <a:buNone/>
              <a:defRPr sz="1600">
                <a:solidFill>
                  <a:schemeClr val="tx1">
                    <a:tint val="82000"/>
                  </a:schemeClr>
                </a:solidFill>
              </a:defRPr>
            </a:lvl5pPr>
            <a:lvl6pPr marL="2285830" indent="0">
              <a:buNone/>
              <a:defRPr sz="1600">
                <a:solidFill>
                  <a:schemeClr val="tx1">
                    <a:tint val="82000"/>
                  </a:schemeClr>
                </a:solidFill>
              </a:defRPr>
            </a:lvl6pPr>
            <a:lvl7pPr marL="2742994" indent="0">
              <a:buNone/>
              <a:defRPr sz="1600">
                <a:solidFill>
                  <a:schemeClr val="tx1">
                    <a:tint val="82000"/>
                  </a:schemeClr>
                </a:solidFill>
              </a:defRPr>
            </a:lvl7pPr>
            <a:lvl8pPr marL="3200160" indent="0">
              <a:buNone/>
              <a:defRPr sz="1600">
                <a:solidFill>
                  <a:schemeClr val="tx1">
                    <a:tint val="82000"/>
                  </a:schemeClr>
                </a:solidFill>
              </a:defRPr>
            </a:lvl8pPr>
            <a:lvl9pPr marL="3657327" indent="0">
              <a:buNone/>
              <a:defRPr sz="1600">
                <a:solidFill>
                  <a:schemeClr val="tx1">
                    <a:tint val="82000"/>
                  </a:schemeClr>
                </a:solidFill>
              </a:defRPr>
            </a:lvl9pPr>
          </a:lstStyle>
          <a:p>
            <a:pPr lvl="0"/>
            <a:r>
              <a:rPr lang="en-GB"/>
              <a:t>Click to edit Title</a:t>
            </a:r>
          </a:p>
        </p:txBody>
      </p:sp>
    </p:spTree>
    <p:extLst>
      <p:ext uri="{BB962C8B-B14F-4D97-AF65-F5344CB8AC3E}">
        <p14:creationId xmlns:p14="http://schemas.microsoft.com/office/powerpoint/2010/main" val="11874234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rners - Low Opacit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3CBE2FC-7E03-61B3-6420-70E2211888AB}"/>
              </a:ext>
            </a:extLst>
          </p:cNvPr>
          <p:cNvSpPr>
            <a:spLocks noGrp="1"/>
          </p:cNvSpPr>
          <p:nvPr>
            <p:ph type="body" idx="1" hasCustomPrompt="1"/>
          </p:nvPr>
        </p:nvSpPr>
        <p:spPr>
          <a:xfrm>
            <a:off x="1285650" y="3429000"/>
            <a:ext cx="9620699" cy="1343784"/>
          </a:xfrm>
          <a:prstGeom prst="rect">
            <a:avLst/>
          </a:prstGeom>
        </p:spPr>
        <p:txBody>
          <a:bodyPr lIns="0" tIns="0" rIns="0" bIns="0"/>
          <a:lstStyle>
            <a:lvl1pPr marL="0" indent="0" algn="ctr">
              <a:buNone/>
              <a:defRPr sz="5400" b="1" i="0">
                <a:solidFill>
                  <a:schemeClr val="bg1"/>
                </a:solidFill>
                <a:latin typeface="DM Sans 14pt" pitchFamily="2" charset="77"/>
              </a:defRPr>
            </a:lvl1pPr>
            <a:lvl2pPr marL="457167" indent="0">
              <a:buNone/>
              <a:defRPr sz="2000">
                <a:solidFill>
                  <a:schemeClr val="tx1">
                    <a:tint val="82000"/>
                  </a:schemeClr>
                </a:solidFill>
              </a:defRPr>
            </a:lvl2pPr>
            <a:lvl3pPr marL="914332" indent="0">
              <a:buNone/>
              <a:defRPr sz="1800">
                <a:solidFill>
                  <a:schemeClr val="tx1">
                    <a:tint val="82000"/>
                  </a:schemeClr>
                </a:solidFill>
              </a:defRPr>
            </a:lvl3pPr>
            <a:lvl4pPr marL="1371498" indent="0">
              <a:buNone/>
              <a:defRPr sz="1600">
                <a:solidFill>
                  <a:schemeClr val="tx1">
                    <a:tint val="82000"/>
                  </a:schemeClr>
                </a:solidFill>
              </a:defRPr>
            </a:lvl4pPr>
            <a:lvl5pPr marL="1828664" indent="0">
              <a:buNone/>
              <a:defRPr sz="1600">
                <a:solidFill>
                  <a:schemeClr val="tx1">
                    <a:tint val="82000"/>
                  </a:schemeClr>
                </a:solidFill>
              </a:defRPr>
            </a:lvl5pPr>
            <a:lvl6pPr marL="2285830" indent="0">
              <a:buNone/>
              <a:defRPr sz="1600">
                <a:solidFill>
                  <a:schemeClr val="tx1">
                    <a:tint val="82000"/>
                  </a:schemeClr>
                </a:solidFill>
              </a:defRPr>
            </a:lvl6pPr>
            <a:lvl7pPr marL="2742994" indent="0">
              <a:buNone/>
              <a:defRPr sz="1600">
                <a:solidFill>
                  <a:schemeClr val="tx1">
                    <a:tint val="82000"/>
                  </a:schemeClr>
                </a:solidFill>
              </a:defRPr>
            </a:lvl7pPr>
            <a:lvl8pPr marL="3200160" indent="0">
              <a:buNone/>
              <a:defRPr sz="1600">
                <a:solidFill>
                  <a:schemeClr val="tx1">
                    <a:tint val="82000"/>
                  </a:schemeClr>
                </a:solidFill>
              </a:defRPr>
            </a:lvl8pPr>
            <a:lvl9pPr marL="3657327" indent="0">
              <a:buNone/>
              <a:defRPr sz="1600">
                <a:solidFill>
                  <a:schemeClr val="tx1">
                    <a:tint val="82000"/>
                  </a:schemeClr>
                </a:solidFill>
              </a:defRPr>
            </a:lvl9pPr>
          </a:lstStyle>
          <a:p>
            <a:pPr lvl="0"/>
            <a:r>
              <a:rPr lang="en-GB"/>
              <a:t>Click to edit Title</a:t>
            </a:r>
          </a:p>
        </p:txBody>
      </p:sp>
    </p:spTree>
    <p:extLst>
      <p:ext uri="{BB962C8B-B14F-4D97-AF65-F5344CB8AC3E}">
        <p14:creationId xmlns:p14="http://schemas.microsoft.com/office/powerpoint/2010/main" val="20225577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rners - Low Opacit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3CBE2FC-7E03-61B3-6420-70E2211888AB}"/>
              </a:ext>
            </a:extLst>
          </p:cNvPr>
          <p:cNvSpPr>
            <a:spLocks noGrp="1"/>
          </p:cNvSpPr>
          <p:nvPr>
            <p:ph type="body" idx="1" hasCustomPrompt="1"/>
          </p:nvPr>
        </p:nvSpPr>
        <p:spPr>
          <a:xfrm>
            <a:off x="1285650" y="3429000"/>
            <a:ext cx="9620699" cy="1343784"/>
          </a:xfrm>
          <a:prstGeom prst="rect">
            <a:avLst/>
          </a:prstGeom>
        </p:spPr>
        <p:txBody>
          <a:bodyPr lIns="0" tIns="0" rIns="0" bIns="0"/>
          <a:lstStyle>
            <a:lvl1pPr marL="0" indent="0" algn="ctr">
              <a:buNone/>
              <a:defRPr sz="5400" b="1" i="0">
                <a:solidFill>
                  <a:schemeClr val="bg1"/>
                </a:solidFill>
                <a:latin typeface="DM Sans 14pt" pitchFamily="2" charset="77"/>
              </a:defRPr>
            </a:lvl1pPr>
            <a:lvl2pPr marL="457167" indent="0">
              <a:buNone/>
              <a:defRPr sz="2000">
                <a:solidFill>
                  <a:schemeClr val="tx1">
                    <a:tint val="82000"/>
                  </a:schemeClr>
                </a:solidFill>
              </a:defRPr>
            </a:lvl2pPr>
            <a:lvl3pPr marL="914332" indent="0">
              <a:buNone/>
              <a:defRPr sz="1800">
                <a:solidFill>
                  <a:schemeClr val="tx1">
                    <a:tint val="82000"/>
                  </a:schemeClr>
                </a:solidFill>
              </a:defRPr>
            </a:lvl3pPr>
            <a:lvl4pPr marL="1371498" indent="0">
              <a:buNone/>
              <a:defRPr sz="1600">
                <a:solidFill>
                  <a:schemeClr val="tx1">
                    <a:tint val="82000"/>
                  </a:schemeClr>
                </a:solidFill>
              </a:defRPr>
            </a:lvl4pPr>
            <a:lvl5pPr marL="1828664" indent="0">
              <a:buNone/>
              <a:defRPr sz="1600">
                <a:solidFill>
                  <a:schemeClr val="tx1">
                    <a:tint val="82000"/>
                  </a:schemeClr>
                </a:solidFill>
              </a:defRPr>
            </a:lvl5pPr>
            <a:lvl6pPr marL="2285830" indent="0">
              <a:buNone/>
              <a:defRPr sz="1600">
                <a:solidFill>
                  <a:schemeClr val="tx1">
                    <a:tint val="82000"/>
                  </a:schemeClr>
                </a:solidFill>
              </a:defRPr>
            </a:lvl6pPr>
            <a:lvl7pPr marL="2742994" indent="0">
              <a:buNone/>
              <a:defRPr sz="1600">
                <a:solidFill>
                  <a:schemeClr val="tx1">
                    <a:tint val="82000"/>
                  </a:schemeClr>
                </a:solidFill>
              </a:defRPr>
            </a:lvl7pPr>
            <a:lvl8pPr marL="3200160" indent="0">
              <a:buNone/>
              <a:defRPr sz="1600">
                <a:solidFill>
                  <a:schemeClr val="tx1">
                    <a:tint val="82000"/>
                  </a:schemeClr>
                </a:solidFill>
              </a:defRPr>
            </a:lvl8pPr>
            <a:lvl9pPr marL="3657327" indent="0">
              <a:buNone/>
              <a:defRPr sz="1600">
                <a:solidFill>
                  <a:schemeClr val="tx1">
                    <a:tint val="82000"/>
                  </a:schemeClr>
                </a:solidFill>
              </a:defRPr>
            </a:lvl9pPr>
          </a:lstStyle>
          <a:p>
            <a:pPr lvl="0"/>
            <a:r>
              <a:rPr lang="en-GB"/>
              <a:t>Click to edit Title</a:t>
            </a:r>
          </a:p>
        </p:txBody>
      </p:sp>
    </p:spTree>
    <p:extLst>
      <p:ext uri="{BB962C8B-B14F-4D97-AF65-F5344CB8AC3E}">
        <p14:creationId xmlns:p14="http://schemas.microsoft.com/office/powerpoint/2010/main" val="15928655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Columns: Heavy Text">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DA882AC8-E577-AF2B-6F0B-FF292D36B71D}"/>
              </a:ext>
            </a:extLst>
          </p:cNvPr>
          <p:cNvSpPr>
            <a:spLocks noGrp="1"/>
          </p:cNvSpPr>
          <p:nvPr>
            <p:ph idx="1" hasCustomPrompt="1"/>
          </p:nvPr>
        </p:nvSpPr>
        <p:spPr>
          <a:xfrm>
            <a:off x="682929" y="1127051"/>
            <a:ext cx="10826141" cy="4637645"/>
          </a:xfrm>
          <a:prstGeom prst="rect">
            <a:avLst/>
          </a:prstGeom>
        </p:spPr>
        <p:txBody>
          <a:bodyPr lIns="0" tIns="0" rIns="0" bIns="0" numCol="3" spcCol="216000"/>
          <a:lstStyle>
            <a:lvl1pPr marL="0" indent="0">
              <a:lnSpc>
                <a:spcPct val="120000"/>
              </a:lnSpc>
              <a:buNone/>
              <a:defRPr sz="1100" b="0" i="0">
                <a:solidFill>
                  <a:srgbClr val="1E3264"/>
                </a:solidFill>
                <a:latin typeface="DM Sans 14pt ExtraLight" pitchFamily="2" charset="77"/>
              </a:defRPr>
            </a:lvl1pPr>
          </a:lstStyle>
          <a:p>
            <a:pPr lvl="0"/>
            <a:r>
              <a:rPr lang="en-GB"/>
              <a:t>[3 columns]</a:t>
            </a:r>
            <a:br>
              <a:rPr lang="en-GB"/>
            </a:br>
            <a:r>
              <a:rPr lang="en-GB"/>
              <a:t>Click to edit Master text styles</a:t>
            </a:r>
          </a:p>
        </p:txBody>
      </p:sp>
      <p:sp>
        <p:nvSpPr>
          <p:cNvPr id="6" name="Text Placeholder 10">
            <a:extLst>
              <a:ext uri="{FF2B5EF4-FFF2-40B4-BE49-F238E27FC236}">
                <a16:creationId xmlns:a16="http://schemas.microsoft.com/office/drawing/2014/main" id="{285B24AA-C855-3FA3-2F7D-9BB58C61BC1E}"/>
              </a:ext>
            </a:extLst>
          </p:cNvPr>
          <p:cNvSpPr>
            <a:spLocks noGrp="1"/>
          </p:cNvSpPr>
          <p:nvPr>
            <p:ph type="body" sz="quarter" idx="12" hasCustomPrompt="1"/>
          </p:nvPr>
        </p:nvSpPr>
        <p:spPr>
          <a:xfrm>
            <a:off x="682930" y="475025"/>
            <a:ext cx="9494003" cy="372532"/>
          </a:xfrm>
          <a:prstGeom prst="rect">
            <a:avLst/>
          </a:prstGeom>
        </p:spPr>
        <p:txBody>
          <a:bodyPr lIns="0" tIns="0" rIns="0" bIns="0"/>
          <a:lstStyle>
            <a:lvl1pPr marL="0" indent="0">
              <a:lnSpc>
                <a:spcPct val="100000"/>
              </a:lnSpc>
              <a:buNone/>
              <a:defRPr sz="2400" b="1" i="0">
                <a:solidFill>
                  <a:schemeClr val="tx1"/>
                </a:solidFill>
                <a:latin typeface="DM Sans 14pt" pitchFamily="2" charset="77"/>
              </a:defRPr>
            </a:lvl1pPr>
          </a:lstStyle>
          <a:p>
            <a:pPr lvl="0"/>
            <a:r>
              <a:rPr lang="en-GB"/>
              <a:t>Text</a:t>
            </a:r>
            <a:endParaRPr lang="en-RO"/>
          </a:p>
        </p:txBody>
      </p:sp>
    </p:spTree>
    <p:extLst>
      <p:ext uri="{BB962C8B-B14F-4D97-AF65-F5344CB8AC3E}">
        <p14:creationId xmlns:p14="http://schemas.microsoft.com/office/powerpoint/2010/main" val="27947563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 Placeholder 10">
            <a:extLst>
              <a:ext uri="{FF2B5EF4-FFF2-40B4-BE49-F238E27FC236}">
                <a16:creationId xmlns:a16="http://schemas.microsoft.com/office/drawing/2014/main" id="{3D54641E-5AD7-F4F0-E2D7-B4C7002E10E3}"/>
              </a:ext>
            </a:extLst>
          </p:cNvPr>
          <p:cNvSpPr>
            <a:spLocks noGrp="1"/>
          </p:cNvSpPr>
          <p:nvPr>
            <p:ph type="body" sz="quarter" idx="10" hasCustomPrompt="1"/>
          </p:nvPr>
        </p:nvSpPr>
        <p:spPr>
          <a:xfrm>
            <a:off x="682929" y="497223"/>
            <a:ext cx="5899299" cy="180110"/>
          </a:xfrm>
          <a:prstGeom prst="rect">
            <a:avLst/>
          </a:prstGeom>
        </p:spPr>
        <p:txBody>
          <a:bodyPr lIns="0" tIns="0" rIns="0" bIns="0"/>
          <a:lstStyle>
            <a:lvl1pPr marL="0" indent="0">
              <a:buNone/>
              <a:defRPr sz="1200" spc="30" baseline="0">
                <a:solidFill>
                  <a:schemeClr val="tx1"/>
                </a:solidFill>
                <a:latin typeface="DM Sans 14pt" pitchFamily="2" charset="77"/>
              </a:defRPr>
            </a:lvl1pPr>
          </a:lstStyle>
          <a:p>
            <a:pPr lvl="0"/>
            <a:r>
              <a:rPr lang="en-GB"/>
              <a:t>HEADING 1</a:t>
            </a:r>
            <a:endParaRPr lang="en-RO"/>
          </a:p>
        </p:txBody>
      </p:sp>
      <p:sp>
        <p:nvSpPr>
          <p:cNvPr id="4" name="Text Placeholder 10">
            <a:extLst>
              <a:ext uri="{FF2B5EF4-FFF2-40B4-BE49-F238E27FC236}">
                <a16:creationId xmlns:a16="http://schemas.microsoft.com/office/drawing/2014/main" id="{2DB75D66-ED6B-CA1E-4342-CC37184E1FAA}"/>
              </a:ext>
            </a:extLst>
          </p:cNvPr>
          <p:cNvSpPr>
            <a:spLocks noGrp="1"/>
          </p:cNvSpPr>
          <p:nvPr>
            <p:ph type="body" sz="quarter" idx="11" hasCustomPrompt="1"/>
          </p:nvPr>
        </p:nvSpPr>
        <p:spPr>
          <a:xfrm>
            <a:off x="682930" y="812800"/>
            <a:ext cx="9494003" cy="372532"/>
          </a:xfrm>
          <a:prstGeom prst="rect">
            <a:avLst/>
          </a:prstGeom>
        </p:spPr>
        <p:txBody>
          <a:bodyPr lIns="0" tIns="0" rIns="0" bIns="0"/>
          <a:lstStyle>
            <a:lvl1pPr marL="0" indent="0">
              <a:lnSpc>
                <a:spcPct val="100000"/>
              </a:lnSpc>
              <a:buNone/>
              <a:defRPr sz="2400" b="1" i="0">
                <a:solidFill>
                  <a:schemeClr val="tx1"/>
                </a:solidFill>
                <a:latin typeface="DM Sans 14pt" pitchFamily="2" charset="77"/>
              </a:defRPr>
            </a:lvl1pPr>
          </a:lstStyle>
          <a:p>
            <a:pPr lvl="0"/>
            <a:r>
              <a:rPr lang="en-GB"/>
              <a:t>Text</a:t>
            </a:r>
            <a:endParaRPr lang="en-RO"/>
          </a:p>
        </p:txBody>
      </p:sp>
    </p:spTree>
    <p:extLst>
      <p:ext uri="{BB962C8B-B14F-4D97-AF65-F5344CB8AC3E}">
        <p14:creationId xmlns:p14="http://schemas.microsoft.com/office/powerpoint/2010/main" val="5392756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10">
            <a:extLst>
              <a:ext uri="{FF2B5EF4-FFF2-40B4-BE49-F238E27FC236}">
                <a16:creationId xmlns:a16="http://schemas.microsoft.com/office/drawing/2014/main" id="{A0126F08-EAA0-51B5-1890-B64D4F703F67}"/>
              </a:ext>
            </a:extLst>
          </p:cNvPr>
          <p:cNvSpPr>
            <a:spLocks noGrp="1"/>
          </p:cNvSpPr>
          <p:nvPr>
            <p:ph type="body" sz="quarter" idx="10" hasCustomPrompt="1"/>
          </p:nvPr>
        </p:nvSpPr>
        <p:spPr>
          <a:xfrm>
            <a:off x="682929" y="497223"/>
            <a:ext cx="5899299" cy="180110"/>
          </a:xfrm>
          <a:prstGeom prst="rect">
            <a:avLst/>
          </a:prstGeom>
        </p:spPr>
        <p:txBody>
          <a:bodyPr lIns="0" tIns="0" rIns="0" bIns="0"/>
          <a:lstStyle>
            <a:lvl1pPr marL="0" indent="0">
              <a:buNone/>
              <a:defRPr sz="1200" spc="30" baseline="0">
                <a:solidFill>
                  <a:schemeClr val="tx1"/>
                </a:solidFill>
                <a:latin typeface="DM Sans 14pt" pitchFamily="2" charset="77"/>
              </a:defRPr>
            </a:lvl1pPr>
          </a:lstStyle>
          <a:p>
            <a:pPr lvl="0"/>
            <a:r>
              <a:rPr lang="en-GB"/>
              <a:t>HEADING 1</a:t>
            </a:r>
            <a:endParaRPr lang="en-RO"/>
          </a:p>
        </p:txBody>
      </p:sp>
      <p:sp>
        <p:nvSpPr>
          <p:cNvPr id="5" name="Text Placeholder 10">
            <a:extLst>
              <a:ext uri="{FF2B5EF4-FFF2-40B4-BE49-F238E27FC236}">
                <a16:creationId xmlns:a16="http://schemas.microsoft.com/office/drawing/2014/main" id="{5125D5E6-B458-0D15-581F-58AD2F38A6A0}"/>
              </a:ext>
            </a:extLst>
          </p:cNvPr>
          <p:cNvSpPr>
            <a:spLocks noGrp="1"/>
          </p:cNvSpPr>
          <p:nvPr>
            <p:ph type="body" sz="quarter" idx="11" hasCustomPrompt="1"/>
          </p:nvPr>
        </p:nvSpPr>
        <p:spPr>
          <a:xfrm>
            <a:off x="682930" y="812800"/>
            <a:ext cx="9494003" cy="372532"/>
          </a:xfrm>
          <a:prstGeom prst="rect">
            <a:avLst/>
          </a:prstGeom>
        </p:spPr>
        <p:txBody>
          <a:bodyPr lIns="0" tIns="0" rIns="0" bIns="0"/>
          <a:lstStyle>
            <a:lvl1pPr marL="0" indent="0">
              <a:lnSpc>
                <a:spcPct val="100000"/>
              </a:lnSpc>
              <a:buNone/>
              <a:defRPr sz="2400" b="1" i="0">
                <a:solidFill>
                  <a:schemeClr val="tx1"/>
                </a:solidFill>
                <a:latin typeface="DM Sans 14pt" pitchFamily="2" charset="77"/>
              </a:defRPr>
            </a:lvl1pPr>
          </a:lstStyle>
          <a:p>
            <a:pPr lvl="0"/>
            <a:r>
              <a:rPr lang="en-GB"/>
              <a:t>Text</a:t>
            </a:r>
            <a:endParaRPr lang="en-RO"/>
          </a:p>
        </p:txBody>
      </p:sp>
    </p:spTree>
    <p:extLst>
      <p:ext uri="{BB962C8B-B14F-4D97-AF65-F5344CB8AC3E}">
        <p14:creationId xmlns:p14="http://schemas.microsoft.com/office/powerpoint/2010/main" val="2628818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10">
            <a:extLst>
              <a:ext uri="{FF2B5EF4-FFF2-40B4-BE49-F238E27FC236}">
                <a16:creationId xmlns:a16="http://schemas.microsoft.com/office/drawing/2014/main" id="{066DF5AE-CC6A-C090-937F-AB9F97C4C6F2}"/>
              </a:ext>
            </a:extLst>
          </p:cNvPr>
          <p:cNvSpPr>
            <a:spLocks noGrp="1"/>
          </p:cNvSpPr>
          <p:nvPr>
            <p:ph type="body" sz="quarter" idx="10" hasCustomPrompt="1"/>
          </p:nvPr>
        </p:nvSpPr>
        <p:spPr>
          <a:xfrm>
            <a:off x="682929" y="497223"/>
            <a:ext cx="5899299" cy="180110"/>
          </a:xfrm>
          <a:prstGeom prst="rect">
            <a:avLst/>
          </a:prstGeom>
        </p:spPr>
        <p:txBody>
          <a:bodyPr lIns="0" tIns="0" rIns="0" bIns="0"/>
          <a:lstStyle>
            <a:lvl1pPr marL="0" indent="0">
              <a:buNone/>
              <a:defRPr sz="1200" spc="30" baseline="0">
                <a:solidFill>
                  <a:schemeClr val="tx1"/>
                </a:solidFill>
                <a:latin typeface="DM Sans 14pt" pitchFamily="2" charset="77"/>
              </a:defRPr>
            </a:lvl1pPr>
          </a:lstStyle>
          <a:p>
            <a:pPr lvl="0"/>
            <a:r>
              <a:rPr lang="en-GB"/>
              <a:t>HEADING 1</a:t>
            </a:r>
            <a:endParaRPr lang="en-RO"/>
          </a:p>
        </p:txBody>
      </p:sp>
      <p:sp>
        <p:nvSpPr>
          <p:cNvPr id="5" name="Text Placeholder 10">
            <a:extLst>
              <a:ext uri="{FF2B5EF4-FFF2-40B4-BE49-F238E27FC236}">
                <a16:creationId xmlns:a16="http://schemas.microsoft.com/office/drawing/2014/main" id="{55160E1F-22F9-83A3-A7E7-0B8F886562E4}"/>
              </a:ext>
            </a:extLst>
          </p:cNvPr>
          <p:cNvSpPr>
            <a:spLocks noGrp="1"/>
          </p:cNvSpPr>
          <p:nvPr>
            <p:ph type="body" sz="quarter" idx="11" hasCustomPrompt="1"/>
          </p:nvPr>
        </p:nvSpPr>
        <p:spPr>
          <a:xfrm>
            <a:off x="682930" y="812800"/>
            <a:ext cx="9494003" cy="372532"/>
          </a:xfrm>
          <a:prstGeom prst="rect">
            <a:avLst/>
          </a:prstGeom>
        </p:spPr>
        <p:txBody>
          <a:bodyPr lIns="0" tIns="0" rIns="0" bIns="0"/>
          <a:lstStyle>
            <a:lvl1pPr marL="0" indent="0">
              <a:lnSpc>
                <a:spcPct val="100000"/>
              </a:lnSpc>
              <a:buNone/>
              <a:defRPr sz="2400" b="1" i="0">
                <a:solidFill>
                  <a:schemeClr val="tx1"/>
                </a:solidFill>
                <a:latin typeface="DM Sans 14pt" pitchFamily="2" charset="77"/>
              </a:defRPr>
            </a:lvl1pPr>
          </a:lstStyle>
          <a:p>
            <a:pPr lvl="0"/>
            <a:r>
              <a:rPr lang="en-GB"/>
              <a:t>Text</a:t>
            </a:r>
            <a:endParaRPr lang="en-RO"/>
          </a:p>
        </p:txBody>
      </p:sp>
    </p:spTree>
    <p:extLst>
      <p:ext uri="{BB962C8B-B14F-4D97-AF65-F5344CB8AC3E}">
        <p14:creationId xmlns:p14="http://schemas.microsoft.com/office/powerpoint/2010/main" val="854919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10">
            <a:extLst>
              <a:ext uri="{FF2B5EF4-FFF2-40B4-BE49-F238E27FC236}">
                <a16:creationId xmlns:a16="http://schemas.microsoft.com/office/drawing/2014/main" id="{066DF5AE-CC6A-C090-937F-AB9F97C4C6F2}"/>
              </a:ext>
            </a:extLst>
          </p:cNvPr>
          <p:cNvSpPr>
            <a:spLocks noGrp="1"/>
          </p:cNvSpPr>
          <p:nvPr>
            <p:ph type="body" sz="quarter" idx="10" hasCustomPrompt="1"/>
          </p:nvPr>
        </p:nvSpPr>
        <p:spPr>
          <a:xfrm>
            <a:off x="682929" y="497223"/>
            <a:ext cx="5899299" cy="180110"/>
          </a:xfrm>
          <a:prstGeom prst="rect">
            <a:avLst/>
          </a:prstGeom>
        </p:spPr>
        <p:txBody>
          <a:bodyPr lIns="0" tIns="0" rIns="0" bIns="0"/>
          <a:lstStyle>
            <a:lvl1pPr marL="0" indent="0">
              <a:buNone/>
              <a:defRPr sz="1200" spc="30" baseline="0">
                <a:solidFill>
                  <a:schemeClr val="tx1"/>
                </a:solidFill>
                <a:latin typeface="DM Sans 14pt" pitchFamily="2" charset="77"/>
              </a:defRPr>
            </a:lvl1pPr>
          </a:lstStyle>
          <a:p>
            <a:pPr lvl="0"/>
            <a:r>
              <a:rPr lang="en-GB"/>
              <a:t>HEADING 1</a:t>
            </a:r>
            <a:endParaRPr lang="en-RO"/>
          </a:p>
        </p:txBody>
      </p:sp>
      <p:sp>
        <p:nvSpPr>
          <p:cNvPr id="5" name="Text Placeholder 10">
            <a:extLst>
              <a:ext uri="{FF2B5EF4-FFF2-40B4-BE49-F238E27FC236}">
                <a16:creationId xmlns:a16="http://schemas.microsoft.com/office/drawing/2014/main" id="{55160E1F-22F9-83A3-A7E7-0B8F886562E4}"/>
              </a:ext>
            </a:extLst>
          </p:cNvPr>
          <p:cNvSpPr>
            <a:spLocks noGrp="1"/>
          </p:cNvSpPr>
          <p:nvPr>
            <p:ph type="body" sz="quarter" idx="11" hasCustomPrompt="1"/>
          </p:nvPr>
        </p:nvSpPr>
        <p:spPr>
          <a:xfrm>
            <a:off x="682930" y="812800"/>
            <a:ext cx="9225568" cy="372532"/>
          </a:xfrm>
          <a:prstGeom prst="rect">
            <a:avLst/>
          </a:prstGeom>
        </p:spPr>
        <p:txBody>
          <a:bodyPr lIns="0" tIns="0" rIns="0" bIns="0"/>
          <a:lstStyle>
            <a:lvl1pPr marL="0" indent="0">
              <a:lnSpc>
                <a:spcPct val="100000"/>
              </a:lnSpc>
              <a:buNone/>
              <a:defRPr sz="2400" b="1" i="0">
                <a:solidFill>
                  <a:schemeClr val="tx1"/>
                </a:solidFill>
                <a:latin typeface="DM Sans 14pt" pitchFamily="2" charset="77"/>
              </a:defRPr>
            </a:lvl1pPr>
          </a:lstStyle>
          <a:p>
            <a:pPr lvl="0"/>
            <a:r>
              <a:rPr lang="en-GB"/>
              <a:t>Text</a:t>
            </a:r>
            <a:endParaRPr lang="en-RO"/>
          </a:p>
        </p:txBody>
      </p:sp>
    </p:spTree>
    <p:extLst>
      <p:ext uri="{BB962C8B-B14F-4D97-AF65-F5344CB8AC3E}">
        <p14:creationId xmlns:p14="http://schemas.microsoft.com/office/powerpoint/2010/main" val="1920548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10">
            <a:extLst>
              <a:ext uri="{FF2B5EF4-FFF2-40B4-BE49-F238E27FC236}">
                <a16:creationId xmlns:a16="http://schemas.microsoft.com/office/drawing/2014/main" id="{066DF5AE-CC6A-C090-937F-AB9F97C4C6F2}"/>
              </a:ext>
            </a:extLst>
          </p:cNvPr>
          <p:cNvSpPr>
            <a:spLocks noGrp="1"/>
          </p:cNvSpPr>
          <p:nvPr>
            <p:ph type="body" sz="quarter" idx="10" hasCustomPrompt="1"/>
          </p:nvPr>
        </p:nvSpPr>
        <p:spPr>
          <a:xfrm>
            <a:off x="682929" y="497223"/>
            <a:ext cx="5899299" cy="180110"/>
          </a:xfrm>
          <a:prstGeom prst="rect">
            <a:avLst/>
          </a:prstGeom>
        </p:spPr>
        <p:txBody>
          <a:bodyPr lIns="0" tIns="0" rIns="0" bIns="0"/>
          <a:lstStyle>
            <a:lvl1pPr marL="0" indent="0">
              <a:buNone/>
              <a:defRPr sz="1200" spc="30" baseline="0">
                <a:solidFill>
                  <a:schemeClr val="tx1"/>
                </a:solidFill>
                <a:latin typeface="DM Sans 14pt" pitchFamily="2" charset="77"/>
              </a:defRPr>
            </a:lvl1pPr>
          </a:lstStyle>
          <a:p>
            <a:pPr lvl="0"/>
            <a:r>
              <a:rPr lang="en-GB"/>
              <a:t>HEADING 1</a:t>
            </a:r>
            <a:endParaRPr lang="en-RO"/>
          </a:p>
        </p:txBody>
      </p:sp>
      <p:sp>
        <p:nvSpPr>
          <p:cNvPr id="5" name="Text Placeholder 10">
            <a:extLst>
              <a:ext uri="{FF2B5EF4-FFF2-40B4-BE49-F238E27FC236}">
                <a16:creationId xmlns:a16="http://schemas.microsoft.com/office/drawing/2014/main" id="{55160E1F-22F9-83A3-A7E7-0B8F886562E4}"/>
              </a:ext>
            </a:extLst>
          </p:cNvPr>
          <p:cNvSpPr>
            <a:spLocks noGrp="1"/>
          </p:cNvSpPr>
          <p:nvPr>
            <p:ph type="body" sz="quarter" idx="11" hasCustomPrompt="1"/>
          </p:nvPr>
        </p:nvSpPr>
        <p:spPr>
          <a:xfrm>
            <a:off x="682930" y="812800"/>
            <a:ext cx="9980154" cy="372532"/>
          </a:xfrm>
          <a:prstGeom prst="rect">
            <a:avLst/>
          </a:prstGeom>
        </p:spPr>
        <p:txBody>
          <a:bodyPr lIns="0" tIns="0" rIns="0" bIns="0"/>
          <a:lstStyle>
            <a:lvl1pPr marL="0" indent="0">
              <a:lnSpc>
                <a:spcPct val="100000"/>
              </a:lnSpc>
              <a:buNone/>
              <a:defRPr sz="2400" b="1" i="0">
                <a:solidFill>
                  <a:schemeClr val="tx1"/>
                </a:solidFill>
                <a:latin typeface="DM Sans 14pt" pitchFamily="2" charset="77"/>
              </a:defRPr>
            </a:lvl1pPr>
          </a:lstStyle>
          <a:p>
            <a:pPr lvl="0"/>
            <a:r>
              <a:rPr lang="en-GB"/>
              <a:t>Text</a:t>
            </a:r>
            <a:endParaRPr lang="en-RO"/>
          </a:p>
        </p:txBody>
      </p:sp>
    </p:spTree>
    <p:extLst>
      <p:ext uri="{BB962C8B-B14F-4D97-AF65-F5344CB8AC3E}">
        <p14:creationId xmlns:p14="http://schemas.microsoft.com/office/powerpoint/2010/main" val="19850668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3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10">
            <a:extLst>
              <a:ext uri="{FF2B5EF4-FFF2-40B4-BE49-F238E27FC236}">
                <a16:creationId xmlns:a16="http://schemas.microsoft.com/office/drawing/2014/main" id="{066DF5AE-CC6A-C090-937F-AB9F97C4C6F2}"/>
              </a:ext>
            </a:extLst>
          </p:cNvPr>
          <p:cNvSpPr>
            <a:spLocks noGrp="1"/>
          </p:cNvSpPr>
          <p:nvPr>
            <p:ph type="body" sz="quarter" idx="10" hasCustomPrompt="1"/>
          </p:nvPr>
        </p:nvSpPr>
        <p:spPr>
          <a:xfrm>
            <a:off x="682929" y="497223"/>
            <a:ext cx="5899299" cy="180110"/>
          </a:xfrm>
          <a:prstGeom prst="rect">
            <a:avLst/>
          </a:prstGeom>
        </p:spPr>
        <p:txBody>
          <a:bodyPr lIns="0" tIns="0" rIns="0" bIns="0"/>
          <a:lstStyle>
            <a:lvl1pPr marL="0" indent="0">
              <a:buNone/>
              <a:defRPr sz="1200" spc="30" baseline="0">
                <a:solidFill>
                  <a:schemeClr val="tx1"/>
                </a:solidFill>
                <a:latin typeface="DM Sans 14pt" pitchFamily="2" charset="77"/>
              </a:defRPr>
            </a:lvl1pPr>
          </a:lstStyle>
          <a:p>
            <a:pPr lvl="0"/>
            <a:r>
              <a:rPr lang="en-GB"/>
              <a:t>HEADING 1</a:t>
            </a:r>
            <a:endParaRPr lang="en-RO"/>
          </a:p>
        </p:txBody>
      </p:sp>
      <p:sp>
        <p:nvSpPr>
          <p:cNvPr id="5" name="Text Placeholder 10">
            <a:extLst>
              <a:ext uri="{FF2B5EF4-FFF2-40B4-BE49-F238E27FC236}">
                <a16:creationId xmlns:a16="http://schemas.microsoft.com/office/drawing/2014/main" id="{55160E1F-22F9-83A3-A7E7-0B8F886562E4}"/>
              </a:ext>
            </a:extLst>
          </p:cNvPr>
          <p:cNvSpPr>
            <a:spLocks noGrp="1"/>
          </p:cNvSpPr>
          <p:nvPr>
            <p:ph type="body" sz="quarter" idx="11" hasCustomPrompt="1"/>
          </p:nvPr>
        </p:nvSpPr>
        <p:spPr>
          <a:xfrm>
            <a:off x="682930" y="812800"/>
            <a:ext cx="9980154" cy="372532"/>
          </a:xfrm>
          <a:prstGeom prst="rect">
            <a:avLst/>
          </a:prstGeom>
        </p:spPr>
        <p:txBody>
          <a:bodyPr lIns="0" tIns="0" rIns="0" bIns="0"/>
          <a:lstStyle>
            <a:lvl1pPr marL="0" indent="0">
              <a:lnSpc>
                <a:spcPct val="100000"/>
              </a:lnSpc>
              <a:buNone/>
              <a:defRPr sz="2400" b="1" i="0">
                <a:solidFill>
                  <a:schemeClr val="tx1"/>
                </a:solidFill>
                <a:latin typeface="DM Sans 14pt" pitchFamily="2" charset="77"/>
              </a:defRPr>
            </a:lvl1pPr>
          </a:lstStyle>
          <a:p>
            <a:pPr lvl="0"/>
            <a:r>
              <a:rPr lang="en-GB"/>
              <a:t>Text</a:t>
            </a:r>
            <a:endParaRPr lang="en-RO"/>
          </a:p>
        </p:txBody>
      </p:sp>
    </p:spTree>
    <p:extLst>
      <p:ext uri="{BB962C8B-B14F-4D97-AF65-F5344CB8AC3E}">
        <p14:creationId xmlns:p14="http://schemas.microsoft.com/office/powerpoint/2010/main" val="2051071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 Fields">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6AA4BBF2-4D3A-7B5F-8B65-AF09E16FA77B}"/>
              </a:ext>
            </a:extLst>
          </p:cNvPr>
          <p:cNvSpPr>
            <a:spLocks noGrp="1"/>
          </p:cNvSpPr>
          <p:nvPr>
            <p:ph type="body" idx="1" hasCustomPrompt="1"/>
          </p:nvPr>
        </p:nvSpPr>
        <p:spPr>
          <a:xfrm>
            <a:off x="1285653" y="2949921"/>
            <a:ext cx="9620699" cy="1343784"/>
          </a:xfrm>
          <a:prstGeom prst="rect">
            <a:avLst/>
          </a:prstGeom>
        </p:spPr>
        <p:txBody>
          <a:bodyPr lIns="0" tIns="0" rIns="0" bIns="0"/>
          <a:lstStyle>
            <a:lvl1pPr marL="0" indent="0" algn="ctr">
              <a:buNone/>
              <a:defRPr sz="5400" b="1" i="0">
                <a:solidFill>
                  <a:schemeClr val="bg1"/>
                </a:solidFill>
                <a:latin typeface="DM Sans 14pt" pitchFamily="2" charset="77"/>
              </a:defRPr>
            </a:lvl1pPr>
            <a:lvl2pPr marL="457167" indent="0">
              <a:buNone/>
              <a:defRPr sz="2000">
                <a:solidFill>
                  <a:schemeClr val="tx1">
                    <a:tint val="82000"/>
                  </a:schemeClr>
                </a:solidFill>
              </a:defRPr>
            </a:lvl2pPr>
            <a:lvl3pPr marL="914332" indent="0">
              <a:buNone/>
              <a:defRPr sz="1800">
                <a:solidFill>
                  <a:schemeClr val="tx1">
                    <a:tint val="82000"/>
                  </a:schemeClr>
                </a:solidFill>
              </a:defRPr>
            </a:lvl3pPr>
            <a:lvl4pPr marL="1371498" indent="0">
              <a:buNone/>
              <a:defRPr sz="1600">
                <a:solidFill>
                  <a:schemeClr val="tx1">
                    <a:tint val="82000"/>
                  </a:schemeClr>
                </a:solidFill>
              </a:defRPr>
            </a:lvl4pPr>
            <a:lvl5pPr marL="1828664" indent="0">
              <a:buNone/>
              <a:defRPr sz="1600">
                <a:solidFill>
                  <a:schemeClr val="tx1">
                    <a:tint val="82000"/>
                  </a:schemeClr>
                </a:solidFill>
              </a:defRPr>
            </a:lvl5pPr>
            <a:lvl6pPr marL="2285830" indent="0">
              <a:buNone/>
              <a:defRPr sz="1600">
                <a:solidFill>
                  <a:schemeClr val="tx1">
                    <a:tint val="82000"/>
                  </a:schemeClr>
                </a:solidFill>
              </a:defRPr>
            </a:lvl6pPr>
            <a:lvl7pPr marL="2742994" indent="0">
              <a:buNone/>
              <a:defRPr sz="1600">
                <a:solidFill>
                  <a:schemeClr val="tx1">
                    <a:tint val="82000"/>
                  </a:schemeClr>
                </a:solidFill>
              </a:defRPr>
            </a:lvl7pPr>
            <a:lvl8pPr marL="3200160" indent="0">
              <a:buNone/>
              <a:defRPr sz="1600">
                <a:solidFill>
                  <a:schemeClr val="tx1">
                    <a:tint val="82000"/>
                  </a:schemeClr>
                </a:solidFill>
              </a:defRPr>
            </a:lvl8pPr>
            <a:lvl9pPr marL="3657327" indent="0">
              <a:buNone/>
              <a:defRPr sz="1600">
                <a:solidFill>
                  <a:schemeClr val="tx1">
                    <a:tint val="82000"/>
                  </a:schemeClr>
                </a:solidFill>
              </a:defRPr>
            </a:lvl9pPr>
          </a:lstStyle>
          <a:p>
            <a:pPr lvl="0"/>
            <a:r>
              <a:rPr lang="en-GB"/>
              <a:t>Click to edit Title</a:t>
            </a:r>
          </a:p>
        </p:txBody>
      </p:sp>
      <p:sp>
        <p:nvSpPr>
          <p:cNvPr id="14" name="Text Placeholder 2">
            <a:extLst>
              <a:ext uri="{FF2B5EF4-FFF2-40B4-BE49-F238E27FC236}">
                <a16:creationId xmlns:a16="http://schemas.microsoft.com/office/drawing/2014/main" id="{68D2BA56-6BE3-6B67-C286-732AE3CAD366}"/>
              </a:ext>
            </a:extLst>
          </p:cNvPr>
          <p:cNvSpPr>
            <a:spLocks noGrp="1"/>
          </p:cNvSpPr>
          <p:nvPr>
            <p:ph idx="10" hasCustomPrompt="1"/>
          </p:nvPr>
        </p:nvSpPr>
        <p:spPr>
          <a:xfrm>
            <a:off x="3674168" y="6306833"/>
            <a:ext cx="2408583" cy="471055"/>
          </a:xfrm>
          <a:prstGeom prst="rect">
            <a:avLst/>
          </a:prstGeom>
        </p:spPr>
        <p:txBody>
          <a:bodyPr vert="horz" lIns="91440" tIns="45720" rIns="91440" bIns="45720" rtlCol="0" anchor="ctr" anchorCtr="0">
            <a:normAutofit/>
          </a:bodyPr>
          <a:lstStyle>
            <a:lvl1pPr marL="0" indent="0" algn="ctr">
              <a:buNone/>
              <a:defRPr sz="1000">
                <a:solidFill>
                  <a:schemeClr val="bg1"/>
                </a:solidFill>
                <a:latin typeface="DM Sans 14pt" pitchFamily="2" charset="77"/>
              </a:defRPr>
            </a:lvl1pPr>
          </a:lstStyle>
          <a:p>
            <a:r>
              <a:rPr lang="en-RO"/>
              <a:t>Detail 1</a:t>
            </a:r>
          </a:p>
        </p:txBody>
      </p:sp>
      <p:sp>
        <p:nvSpPr>
          <p:cNvPr id="2" name="Text Placeholder 2">
            <a:extLst>
              <a:ext uri="{FF2B5EF4-FFF2-40B4-BE49-F238E27FC236}">
                <a16:creationId xmlns:a16="http://schemas.microsoft.com/office/drawing/2014/main" id="{175DB0F6-CBB0-1910-96AB-D37F053A3571}"/>
              </a:ext>
            </a:extLst>
          </p:cNvPr>
          <p:cNvSpPr>
            <a:spLocks noGrp="1"/>
          </p:cNvSpPr>
          <p:nvPr>
            <p:ph idx="11" hasCustomPrompt="1"/>
          </p:nvPr>
        </p:nvSpPr>
        <p:spPr>
          <a:xfrm>
            <a:off x="6096005" y="6306833"/>
            <a:ext cx="2408583" cy="471055"/>
          </a:xfrm>
          <a:prstGeom prst="rect">
            <a:avLst/>
          </a:prstGeom>
        </p:spPr>
        <p:txBody>
          <a:bodyPr vert="horz" lIns="91440" tIns="45720" rIns="91440" bIns="45720" rtlCol="0" anchor="ctr" anchorCtr="0">
            <a:normAutofit/>
          </a:bodyPr>
          <a:lstStyle>
            <a:lvl1pPr marL="0" indent="0" algn="ctr">
              <a:buNone/>
              <a:defRPr sz="1000">
                <a:solidFill>
                  <a:schemeClr val="bg1"/>
                </a:solidFill>
                <a:latin typeface="DM Sans 14pt" pitchFamily="2" charset="77"/>
              </a:defRPr>
            </a:lvl1pPr>
          </a:lstStyle>
          <a:p>
            <a:r>
              <a:rPr lang="en-RO"/>
              <a:t>Detail 2</a:t>
            </a:r>
          </a:p>
        </p:txBody>
      </p:sp>
    </p:spTree>
    <p:extLst>
      <p:ext uri="{BB962C8B-B14F-4D97-AF65-F5344CB8AC3E}">
        <p14:creationId xmlns:p14="http://schemas.microsoft.com/office/powerpoint/2010/main" val="42177681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4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10">
            <a:extLst>
              <a:ext uri="{FF2B5EF4-FFF2-40B4-BE49-F238E27FC236}">
                <a16:creationId xmlns:a16="http://schemas.microsoft.com/office/drawing/2014/main" id="{066DF5AE-CC6A-C090-937F-AB9F97C4C6F2}"/>
              </a:ext>
            </a:extLst>
          </p:cNvPr>
          <p:cNvSpPr>
            <a:spLocks noGrp="1"/>
          </p:cNvSpPr>
          <p:nvPr>
            <p:ph type="body" sz="quarter" idx="10" hasCustomPrompt="1"/>
          </p:nvPr>
        </p:nvSpPr>
        <p:spPr>
          <a:xfrm>
            <a:off x="682929" y="497223"/>
            <a:ext cx="5899299" cy="180110"/>
          </a:xfrm>
          <a:prstGeom prst="rect">
            <a:avLst/>
          </a:prstGeom>
        </p:spPr>
        <p:txBody>
          <a:bodyPr lIns="0" tIns="0" rIns="0" bIns="0"/>
          <a:lstStyle>
            <a:lvl1pPr marL="0" indent="0">
              <a:buNone/>
              <a:defRPr sz="1200" spc="30" baseline="0">
                <a:solidFill>
                  <a:schemeClr val="tx1"/>
                </a:solidFill>
                <a:latin typeface="DM Sans 14pt" pitchFamily="2" charset="77"/>
              </a:defRPr>
            </a:lvl1pPr>
          </a:lstStyle>
          <a:p>
            <a:pPr lvl="0"/>
            <a:r>
              <a:rPr lang="en-GB"/>
              <a:t>HEADING 1</a:t>
            </a:r>
            <a:endParaRPr lang="en-RO"/>
          </a:p>
        </p:txBody>
      </p:sp>
      <p:sp>
        <p:nvSpPr>
          <p:cNvPr id="5" name="Text Placeholder 10">
            <a:extLst>
              <a:ext uri="{FF2B5EF4-FFF2-40B4-BE49-F238E27FC236}">
                <a16:creationId xmlns:a16="http://schemas.microsoft.com/office/drawing/2014/main" id="{55160E1F-22F9-83A3-A7E7-0B8F886562E4}"/>
              </a:ext>
            </a:extLst>
          </p:cNvPr>
          <p:cNvSpPr>
            <a:spLocks noGrp="1"/>
          </p:cNvSpPr>
          <p:nvPr>
            <p:ph type="body" sz="quarter" idx="11" hasCustomPrompt="1"/>
          </p:nvPr>
        </p:nvSpPr>
        <p:spPr>
          <a:xfrm>
            <a:off x="682930" y="812800"/>
            <a:ext cx="9980154" cy="372532"/>
          </a:xfrm>
          <a:prstGeom prst="rect">
            <a:avLst/>
          </a:prstGeom>
        </p:spPr>
        <p:txBody>
          <a:bodyPr lIns="0" tIns="0" rIns="0" bIns="0"/>
          <a:lstStyle>
            <a:lvl1pPr marL="0" indent="0">
              <a:lnSpc>
                <a:spcPct val="100000"/>
              </a:lnSpc>
              <a:buNone/>
              <a:defRPr sz="2400" b="1" i="0">
                <a:solidFill>
                  <a:schemeClr val="tx1"/>
                </a:solidFill>
                <a:latin typeface="DM Sans 14pt" pitchFamily="2" charset="77"/>
              </a:defRPr>
            </a:lvl1pPr>
          </a:lstStyle>
          <a:p>
            <a:pPr lvl="0"/>
            <a:r>
              <a:rPr lang="en-GB"/>
              <a:t>Text</a:t>
            </a:r>
            <a:endParaRPr lang="en-RO"/>
          </a:p>
        </p:txBody>
      </p:sp>
    </p:spTree>
    <p:extLst>
      <p:ext uri="{BB962C8B-B14F-4D97-AF65-F5344CB8AC3E}">
        <p14:creationId xmlns:p14="http://schemas.microsoft.com/office/powerpoint/2010/main" val="37659883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9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10">
            <a:extLst>
              <a:ext uri="{FF2B5EF4-FFF2-40B4-BE49-F238E27FC236}">
                <a16:creationId xmlns:a16="http://schemas.microsoft.com/office/drawing/2014/main" id="{066DF5AE-CC6A-C090-937F-AB9F97C4C6F2}"/>
              </a:ext>
            </a:extLst>
          </p:cNvPr>
          <p:cNvSpPr>
            <a:spLocks noGrp="1"/>
          </p:cNvSpPr>
          <p:nvPr>
            <p:ph type="body" sz="quarter" idx="10" hasCustomPrompt="1"/>
          </p:nvPr>
        </p:nvSpPr>
        <p:spPr>
          <a:xfrm>
            <a:off x="682929" y="497223"/>
            <a:ext cx="5899299" cy="180110"/>
          </a:xfrm>
          <a:prstGeom prst="rect">
            <a:avLst/>
          </a:prstGeom>
        </p:spPr>
        <p:txBody>
          <a:bodyPr lIns="0" tIns="0" rIns="0" bIns="0"/>
          <a:lstStyle>
            <a:lvl1pPr marL="0" indent="0">
              <a:buNone/>
              <a:defRPr sz="1200" spc="30" baseline="0">
                <a:solidFill>
                  <a:schemeClr val="tx1"/>
                </a:solidFill>
                <a:latin typeface="DM Sans 14pt" pitchFamily="2" charset="77"/>
              </a:defRPr>
            </a:lvl1pPr>
          </a:lstStyle>
          <a:p>
            <a:pPr lvl="0"/>
            <a:r>
              <a:rPr lang="en-GB"/>
              <a:t>HEADING 1</a:t>
            </a:r>
            <a:endParaRPr lang="en-RO"/>
          </a:p>
        </p:txBody>
      </p:sp>
      <p:sp>
        <p:nvSpPr>
          <p:cNvPr id="5" name="Text Placeholder 10">
            <a:extLst>
              <a:ext uri="{FF2B5EF4-FFF2-40B4-BE49-F238E27FC236}">
                <a16:creationId xmlns:a16="http://schemas.microsoft.com/office/drawing/2014/main" id="{55160E1F-22F9-83A3-A7E7-0B8F886562E4}"/>
              </a:ext>
            </a:extLst>
          </p:cNvPr>
          <p:cNvSpPr>
            <a:spLocks noGrp="1"/>
          </p:cNvSpPr>
          <p:nvPr>
            <p:ph type="body" sz="quarter" idx="11" hasCustomPrompt="1"/>
          </p:nvPr>
        </p:nvSpPr>
        <p:spPr>
          <a:xfrm>
            <a:off x="682930" y="812800"/>
            <a:ext cx="9980154" cy="372532"/>
          </a:xfrm>
          <a:prstGeom prst="rect">
            <a:avLst/>
          </a:prstGeom>
        </p:spPr>
        <p:txBody>
          <a:bodyPr lIns="0" tIns="0" rIns="0" bIns="0"/>
          <a:lstStyle>
            <a:lvl1pPr marL="0" indent="0">
              <a:lnSpc>
                <a:spcPct val="100000"/>
              </a:lnSpc>
              <a:buNone/>
              <a:defRPr sz="2400" b="1" i="0">
                <a:solidFill>
                  <a:schemeClr val="tx1"/>
                </a:solidFill>
                <a:latin typeface="DM Sans 14pt" pitchFamily="2" charset="77"/>
              </a:defRPr>
            </a:lvl1pPr>
          </a:lstStyle>
          <a:p>
            <a:pPr lvl="0"/>
            <a:r>
              <a:rPr lang="en-GB"/>
              <a:t>Text</a:t>
            </a:r>
            <a:endParaRPr lang="en-RO"/>
          </a:p>
        </p:txBody>
      </p:sp>
    </p:spTree>
    <p:extLst>
      <p:ext uri="{BB962C8B-B14F-4D97-AF65-F5344CB8AC3E}">
        <p14:creationId xmlns:p14="http://schemas.microsoft.com/office/powerpoint/2010/main" val="6128232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10">
            <a:extLst>
              <a:ext uri="{FF2B5EF4-FFF2-40B4-BE49-F238E27FC236}">
                <a16:creationId xmlns:a16="http://schemas.microsoft.com/office/drawing/2014/main" id="{066DF5AE-CC6A-C090-937F-AB9F97C4C6F2}"/>
              </a:ext>
            </a:extLst>
          </p:cNvPr>
          <p:cNvSpPr>
            <a:spLocks noGrp="1"/>
          </p:cNvSpPr>
          <p:nvPr>
            <p:ph type="body" sz="quarter" idx="10" hasCustomPrompt="1"/>
          </p:nvPr>
        </p:nvSpPr>
        <p:spPr>
          <a:xfrm>
            <a:off x="682929" y="497223"/>
            <a:ext cx="5899299" cy="180110"/>
          </a:xfrm>
          <a:prstGeom prst="rect">
            <a:avLst/>
          </a:prstGeom>
        </p:spPr>
        <p:txBody>
          <a:bodyPr lIns="0" tIns="0" rIns="0" bIns="0"/>
          <a:lstStyle>
            <a:lvl1pPr marL="0" indent="0">
              <a:buNone/>
              <a:defRPr sz="1200" spc="30" baseline="0">
                <a:solidFill>
                  <a:schemeClr val="tx1"/>
                </a:solidFill>
                <a:latin typeface="DM Sans 14pt" pitchFamily="2" charset="77"/>
              </a:defRPr>
            </a:lvl1pPr>
          </a:lstStyle>
          <a:p>
            <a:pPr lvl="0"/>
            <a:r>
              <a:rPr lang="en-GB"/>
              <a:t>HEADING 1</a:t>
            </a:r>
            <a:endParaRPr lang="en-RO"/>
          </a:p>
        </p:txBody>
      </p:sp>
      <p:sp>
        <p:nvSpPr>
          <p:cNvPr id="5" name="Text Placeholder 10">
            <a:extLst>
              <a:ext uri="{FF2B5EF4-FFF2-40B4-BE49-F238E27FC236}">
                <a16:creationId xmlns:a16="http://schemas.microsoft.com/office/drawing/2014/main" id="{55160E1F-22F9-83A3-A7E7-0B8F886562E4}"/>
              </a:ext>
            </a:extLst>
          </p:cNvPr>
          <p:cNvSpPr>
            <a:spLocks noGrp="1"/>
          </p:cNvSpPr>
          <p:nvPr>
            <p:ph type="body" sz="quarter" idx="11" hasCustomPrompt="1"/>
          </p:nvPr>
        </p:nvSpPr>
        <p:spPr>
          <a:xfrm>
            <a:off x="682930" y="812800"/>
            <a:ext cx="9980154" cy="372532"/>
          </a:xfrm>
          <a:prstGeom prst="rect">
            <a:avLst/>
          </a:prstGeom>
        </p:spPr>
        <p:txBody>
          <a:bodyPr lIns="0" tIns="0" rIns="0" bIns="0"/>
          <a:lstStyle>
            <a:lvl1pPr marL="0" indent="0">
              <a:lnSpc>
                <a:spcPct val="100000"/>
              </a:lnSpc>
              <a:buNone/>
              <a:defRPr sz="2400" b="1" i="0">
                <a:solidFill>
                  <a:schemeClr val="tx1"/>
                </a:solidFill>
                <a:latin typeface="DM Sans 14pt" pitchFamily="2" charset="77"/>
              </a:defRPr>
            </a:lvl1pPr>
          </a:lstStyle>
          <a:p>
            <a:pPr lvl="0"/>
            <a:r>
              <a:rPr lang="en-GB"/>
              <a:t>Text</a:t>
            </a:r>
            <a:endParaRPr lang="en-RO"/>
          </a:p>
        </p:txBody>
      </p:sp>
    </p:spTree>
    <p:extLst>
      <p:ext uri="{BB962C8B-B14F-4D97-AF65-F5344CB8AC3E}">
        <p14:creationId xmlns:p14="http://schemas.microsoft.com/office/powerpoint/2010/main" val="17475046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10">
            <a:extLst>
              <a:ext uri="{FF2B5EF4-FFF2-40B4-BE49-F238E27FC236}">
                <a16:creationId xmlns:a16="http://schemas.microsoft.com/office/drawing/2014/main" id="{066DF5AE-CC6A-C090-937F-AB9F97C4C6F2}"/>
              </a:ext>
            </a:extLst>
          </p:cNvPr>
          <p:cNvSpPr>
            <a:spLocks noGrp="1"/>
          </p:cNvSpPr>
          <p:nvPr>
            <p:ph type="body" sz="quarter" idx="10" hasCustomPrompt="1"/>
          </p:nvPr>
        </p:nvSpPr>
        <p:spPr>
          <a:xfrm>
            <a:off x="682929" y="497223"/>
            <a:ext cx="5899299" cy="180110"/>
          </a:xfrm>
          <a:prstGeom prst="rect">
            <a:avLst/>
          </a:prstGeom>
        </p:spPr>
        <p:txBody>
          <a:bodyPr lIns="0" tIns="0" rIns="0" bIns="0"/>
          <a:lstStyle>
            <a:lvl1pPr marL="0" indent="0">
              <a:buNone/>
              <a:defRPr sz="1200" spc="30" baseline="0">
                <a:solidFill>
                  <a:schemeClr val="tx1"/>
                </a:solidFill>
                <a:latin typeface="DM Sans 14pt" pitchFamily="2" charset="77"/>
              </a:defRPr>
            </a:lvl1pPr>
          </a:lstStyle>
          <a:p>
            <a:pPr lvl="0"/>
            <a:r>
              <a:rPr lang="en-GB"/>
              <a:t>HEADING 1</a:t>
            </a:r>
            <a:endParaRPr lang="en-RO"/>
          </a:p>
        </p:txBody>
      </p:sp>
      <p:sp>
        <p:nvSpPr>
          <p:cNvPr id="5" name="Text Placeholder 10">
            <a:extLst>
              <a:ext uri="{FF2B5EF4-FFF2-40B4-BE49-F238E27FC236}">
                <a16:creationId xmlns:a16="http://schemas.microsoft.com/office/drawing/2014/main" id="{55160E1F-22F9-83A3-A7E7-0B8F886562E4}"/>
              </a:ext>
            </a:extLst>
          </p:cNvPr>
          <p:cNvSpPr>
            <a:spLocks noGrp="1"/>
          </p:cNvSpPr>
          <p:nvPr>
            <p:ph type="body" sz="quarter" idx="11" hasCustomPrompt="1"/>
          </p:nvPr>
        </p:nvSpPr>
        <p:spPr>
          <a:xfrm>
            <a:off x="682930" y="812800"/>
            <a:ext cx="9980154" cy="372532"/>
          </a:xfrm>
          <a:prstGeom prst="rect">
            <a:avLst/>
          </a:prstGeom>
        </p:spPr>
        <p:txBody>
          <a:bodyPr lIns="0" tIns="0" rIns="0" bIns="0"/>
          <a:lstStyle>
            <a:lvl1pPr marL="0" indent="0">
              <a:lnSpc>
                <a:spcPct val="100000"/>
              </a:lnSpc>
              <a:buNone/>
              <a:defRPr sz="2400" b="1" i="0">
                <a:solidFill>
                  <a:schemeClr val="tx1"/>
                </a:solidFill>
                <a:latin typeface="DM Sans 14pt" pitchFamily="2" charset="77"/>
              </a:defRPr>
            </a:lvl1pPr>
          </a:lstStyle>
          <a:p>
            <a:pPr lvl="0"/>
            <a:r>
              <a:rPr lang="en-GB"/>
              <a:t>Text</a:t>
            </a:r>
            <a:endParaRPr lang="en-RO"/>
          </a:p>
        </p:txBody>
      </p:sp>
    </p:spTree>
    <p:extLst>
      <p:ext uri="{BB962C8B-B14F-4D97-AF65-F5344CB8AC3E}">
        <p14:creationId xmlns:p14="http://schemas.microsoft.com/office/powerpoint/2010/main" val="1818002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28562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10">
            <a:extLst>
              <a:ext uri="{FF2B5EF4-FFF2-40B4-BE49-F238E27FC236}">
                <a16:creationId xmlns:a16="http://schemas.microsoft.com/office/drawing/2014/main" id="{066DF5AE-CC6A-C090-937F-AB9F97C4C6F2}"/>
              </a:ext>
            </a:extLst>
          </p:cNvPr>
          <p:cNvSpPr>
            <a:spLocks noGrp="1"/>
          </p:cNvSpPr>
          <p:nvPr>
            <p:ph type="body" sz="quarter" idx="10" hasCustomPrompt="1"/>
          </p:nvPr>
        </p:nvSpPr>
        <p:spPr>
          <a:xfrm>
            <a:off x="682929" y="497223"/>
            <a:ext cx="5899299" cy="180110"/>
          </a:xfrm>
          <a:prstGeom prst="rect">
            <a:avLst/>
          </a:prstGeom>
        </p:spPr>
        <p:txBody>
          <a:bodyPr lIns="0" tIns="0" rIns="0" bIns="0"/>
          <a:lstStyle>
            <a:lvl1pPr marL="0" indent="0">
              <a:buNone/>
              <a:defRPr sz="1200" spc="30" baseline="0">
                <a:solidFill>
                  <a:schemeClr val="tx1"/>
                </a:solidFill>
                <a:latin typeface="DM Sans 14pt" pitchFamily="2" charset="77"/>
              </a:defRPr>
            </a:lvl1pPr>
          </a:lstStyle>
          <a:p>
            <a:pPr lvl="0"/>
            <a:r>
              <a:rPr lang="en-GB"/>
              <a:t>HEADING 1</a:t>
            </a:r>
            <a:endParaRPr lang="en-RO"/>
          </a:p>
        </p:txBody>
      </p:sp>
      <p:sp>
        <p:nvSpPr>
          <p:cNvPr id="5" name="Text Placeholder 10">
            <a:extLst>
              <a:ext uri="{FF2B5EF4-FFF2-40B4-BE49-F238E27FC236}">
                <a16:creationId xmlns:a16="http://schemas.microsoft.com/office/drawing/2014/main" id="{55160E1F-22F9-83A3-A7E7-0B8F886562E4}"/>
              </a:ext>
            </a:extLst>
          </p:cNvPr>
          <p:cNvSpPr>
            <a:spLocks noGrp="1"/>
          </p:cNvSpPr>
          <p:nvPr>
            <p:ph type="body" sz="quarter" idx="11" hasCustomPrompt="1"/>
          </p:nvPr>
        </p:nvSpPr>
        <p:spPr>
          <a:xfrm>
            <a:off x="682930" y="812800"/>
            <a:ext cx="9980154" cy="372532"/>
          </a:xfrm>
          <a:prstGeom prst="rect">
            <a:avLst/>
          </a:prstGeom>
        </p:spPr>
        <p:txBody>
          <a:bodyPr lIns="0" tIns="0" rIns="0" bIns="0"/>
          <a:lstStyle>
            <a:lvl1pPr marL="0" indent="0">
              <a:lnSpc>
                <a:spcPct val="100000"/>
              </a:lnSpc>
              <a:buNone/>
              <a:defRPr sz="2400" b="1" i="0">
                <a:solidFill>
                  <a:schemeClr val="tx1"/>
                </a:solidFill>
                <a:latin typeface="DM Sans 14pt" pitchFamily="2" charset="77"/>
              </a:defRPr>
            </a:lvl1pPr>
          </a:lstStyle>
          <a:p>
            <a:pPr lvl="0"/>
            <a:r>
              <a:rPr lang="en-GB"/>
              <a:t>Text</a:t>
            </a:r>
            <a:endParaRPr lang="en-RO"/>
          </a:p>
        </p:txBody>
      </p:sp>
    </p:spTree>
    <p:extLst>
      <p:ext uri="{BB962C8B-B14F-4D97-AF65-F5344CB8AC3E}">
        <p14:creationId xmlns:p14="http://schemas.microsoft.com/office/powerpoint/2010/main" val="30122728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10">
            <a:extLst>
              <a:ext uri="{FF2B5EF4-FFF2-40B4-BE49-F238E27FC236}">
                <a16:creationId xmlns:a16="http://schemas.microsoft.com/office/drawing/2014/main" id="{066DF5AE-CC6A-C090-937F-AB9F97C4C6F2}"/>
              </a:ext>
            </a:extLst>
          </p:cNvPr>
          <p:cNvSpPr>
            <a:spLocks noGrp="1"/>
          </p:cNvSpPr>
          <p:nvPr>
            <p:ph type="body" sz="quarter" idx="10" hasCustomPrompt="1"/>
          </p:nvPr>
        </p:nvSpPr>
        <p:spPr>
          <a:xfrm>
            <a:off x="682929" y="497223"/>
            <a:ext cx="5899299" cy="180110"/>
          </a:xfrm>
          <a:prstGeom prst="rect">
            <a:avLst/>
          </a:prstGeom>
        </p:spPr>
        <p:txBody>
          <a:bodyPr lIns="0" tIns="0" rIns="0" bIns="0"/>
          <a:lstStyle>
            <a:lvl1pPr marL="0" indent="0">
              <a:buNone/>
              <a:defRPr sz="1200" spc="30" baseline="0">
                <a:solidFill>
                  <a:schemeClr val="tx1"/>
                </a:solidFill>
                <a:latin typeface="DM Sans 14pt" pitchFamily="2" charset="77"/>
              </a:defRPr>
            </a:lvl1pPr>
          </a:lstStyle>
          <a:p>
            <a:pPr lvl="0"/>
            <a:r>
              <a:rPr lang="en-GB"/>
              <a:t>HEADING 1</a:t>
            </a:r>
            <a:endParaRPr lang="en-RO"/>
          </a:p>
        </p:txBody>
      </p:sp>
      <p:sp>
        <p:nvSpPr>
          <p:cNvPr id="5" name="Text Placeholder 10">
            <a:extLst>
              <a:ext uri="{FF2B5EF4-FFF2-40B4-BE49-F238E27FC236}">
                <a16:creationId xmlns:a16="http://schemas.microsoft.com/office/drawing/2014/main" id="{55160E1F-22F9-83A3-A7E7-0B8F886562E4}"/>
              </a:ext>
            </a:extLst>
          </p:cNvPr>
          <p:cNvSpPr>
            <a:spLocks noGrp="1"/>
          </p:cNvSpPr>
          <p:nvPr>
            <p:ph type="body" sz="quarter" idx="11" hasCustomPrompt="1"/>
          </p:nvPr>
        </p:nvSpPr>
        <p:spPr>
          <a:xfrm>
            <a:off x="682930" y="812800"/>
            <a:ext cx="10569788" cy="372532"/>
          </a:xfrm>
          <a:prstGeom prst="rect">
            <a:avLst/>
          </a:prstGeom>
        </p:spPr>
        <p:txBody>
          <a:bodyPr lIns="0" tIns="0" rIns="0" bIns="0"/>
          <a:lstStyle>
            <a:lvl1pPr marL="0" indent="0">
              <a:lnSpc>
                <a:spcPct val="100000"/>
              </a:lnSpc>
              <a:buNone/>
              <a:defRPr sz="2400" b="1" i="0">
                <a:solidFill>
                  <a:schemeClr val="tx1"/>
                </a:solidFill>
                <a:latin typeface="DM Sans 14pt" pitchFamily="2" charset="77"/>
              </a:defRPr>
            </a:lvl1pPr>
          </a:lstStyle>
          <a:p>
            <a:pPr lvl="0"/>
            <a:r>
              <a:rPr lang="en-GB"/>
              <a:t>Text</a:t>
            </a:r>
            <a:endParaRPr lang="en-RO"/>
          </a:p>
        </p:txBody>
      </p:sp>
      <p:pic>
        <p:nvPicPr>
          <p:cNvPr id="3" name="Graphic 2">
            <a:extLst>
              <a:ext uri="{FF2B5EF4-FFF2-40B4-BE49-F238E27FC236}">
                <a16:creationId xmlns:a16="http://schemas.microsoft.com/office/drawing/2014/main" id="{EB54B6B3-43E7-4493-D0F4-3D19B3702C8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82928" y="2032651"/>
            <a:ext cx="10569787" cy="1879600"/>
          </a:xfrm>
          <a:prstGeom prst="rect">
            <a:avLst/>
          </a:prstGeom>
        </p:spPr>
      </p:pic>
    </p:spTree>
    <p:extLst>
      <p:ext uri="{BB962C8B-B14F-4D97-AF65-F5344CB8AC3E}">
        <p14:creationId xmlns:p14="http://schemas.microsoft.com/office/powerpoint/2010/main" val="20339025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10">
            <a:extLst>
              <a:ext uri="{FF2B5EF4-FFF2-40B4-BE49-F238E27FC236}">
                <a16:creationId xmlns:a16="http://schemas.microsoft.com/office/drawing/2014/main" id="{066DF5AE-CC6A-C090-937F-AB9F97C4C6F2}"/>
              </a:ext>
            </a:extLst>
          </p:cNvPr>
          <p:cNvSpPr>
            <a:spLocks noGrp="1"/>
          </p:cNvSpPr>
          <p:nvPr>
            <p:ph type="body" sz="quarter" idx="10" hasCustomPrompt="1"/>
          </p:nvPr>
        </p:nvSpPr>
        <p:spPr>
          <a:xfrm>
            <a:off x="682929" y="497223"/>
            <a:ext cx="5899299" cy="180110"/>
          </a:xfrm>
          <a:prstGeom prst="rect">
            <a:avLst/>
          </a:prstGeom>
        </p:spPr>
        <p:txBody>
          <a:bodyPr lIns="0" tIns="0" rIns="0" bIns="0"/>
          <a:lstStyle>
            <a:lvl1pPr marL="0" indent="0">
              <a:buNone/>
              <a:defRPr sz="1200" spc="30" baseline="0">
                <a:solidFill>
                  <a:schemeClr val="tx1"/>
                </a:solidFill>
                <a:latin typeface="DM Sans 14pt" pitchFamily="2" charset="77"/>
              </a:defRPr>
            </a:lvl1pPr>
          </a:lstStyle>
          <a:p>
            <a:pPr lvl="0"/>
            <a:r>
              <a:rPr lang="en-GB"/>
              <a:t>HEADING 1</a:t>
            </a:r>
            <a:endParaRPr lang="en-RO"/>
          </a:p>
        </p:txBody>
      </p:sp>
      <p:sp>
        <p:nvSpPr>
          <p:cNvPr id="5" name="Text Placeholder 10">
            <a:extLst>
              <a:ext uri="{FF2B5EF4-FFF2-40B4-BE49-F238E27FC236}">
                <a16:creationId xmlns:a16="http://schemas.microsoft.com/office/drawing/2014/main" id="{55160E1F-22F9-83A3-A7E7-0B8F886562E4}"/>
              </a:ext>
            </a:extLst>
          </p:cNvPr>
          <p:cNvSpPr>
            <a:spLocks noGrp="1"/>
          </p:cNvSpPr>
          <p:nvPr>
            <p:ph type="body" sz="quarter" idx="11" hasCustomPrompt="1"/>
          </p:nvPr>
        </p:nvSpPr>
        <p:spPr>
          <a:xfrm>
            <a:off x="682930" y="812800"/>
            <a:ext cx="10569788" cy="372532"/>
          </a:xfrm>
          <a:prstGeom prst="rect">
            <a:avLst/>
          </a:prstGeom>
        </p:spPr>
        <p:txBody>
          <a:bodyPr lIns="0" tIns="0" rIns="0" bIns="0"/>
          <a:lstStyle>
            <a:lvl1pPr marL="0" indent="0">
              <a:lnSpc>
                <a:spcPct val="100000"/>
              </a:lnSpc>
              <a:buNone/>
              <a:defRPr sz="2400" b="1" i="0">
                <a:solidFill>
                  <a:schemeClr val="tx1"/>
                </a:solidFill>
                <a:latin typeface="DM Sans 14pt" pitchFamily="2" charset="77"/>
              </a:defRPr>
            </a:lvl1pPr>
          </a:lstStyle>
          <a:p>
            <a:pPr lvl="0"/>
            <a:r>
              <a:rPr lang="en-GB"/>
              <a:t>Text</a:t>
            </a:r>
            <a:endParaRPr lang="en-RO"/>
          </a:p>
        </p:txBody>
      </p:sp>
      <p:pic>
        <p:nvPicPr>
          <p:cNvPr id="3" name="Graphic 2">
            <a:extLst>
              <a:ext uri="{FF2B5EF4-FFF2-40B4-BE49-F238E27FC236}">
                <a16:creationId xmlns:a16="http://schemas.microsoft.com/office/drawing/2014/main" id="{EB54B6B3-43E7-4493-D0F4-3D19B3702C8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82928" y="2331589"/>
            <a:ext cx="10569787" cy="1879600"/>
          </a:xfrm>
          <a:prstGeom prst="rect">
            <a:avLst/>
          </a:prstGeom>
        </p:spPr>
      </p:pic>
    </p:spTree>
    <p:extLst>
      <p:ext uri="{BB962C8B-B14F-4D97-AF65-F5344CB8AC3E}">
        <p14:creationId xmlns:p14="http://schemas.microsoft.com/office/powerpoint/2010/main" val="38025660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8_Section Header">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316706E0-FF4A-AC44-73D9-0EADE0422564}"/>
              </a:ext>
            </a:extLst>
          </p:cNvPr>
          <p:cNvSpPr>
            <a:spLocks noGrp="1"/>
          </p:cNvSpPr>
          <p:nvPr>
            <p:ph idx="1"/>
          </p:nvPr>
        </p:nvSpPr>
        <p:spPr>
          <a:xfrm>
            <a:off x="462755" y="3193476"/>
            <a:ext cx="11305176" cy="471055"/>
          </a:xfrm>
          <a:prstGeom prst="rect">
            <a:avLst/>
          </a:prstGeom>
        </p:spPr>
        <p:txBody>
          <a:bodyPr lIns="0" tIns="0" rIns="0" bIns="0"/>
          <a:lstStyle>
            <a:lvl1pPr marL="0" indent="0" algn="ctr">
              <a:buNone/>
              <a:defRPr sz="1800">
                <a:solidFill>
                  <a:srgbClr val="1E3264"/>
                </a:solidFill>
                <a:latin typeface="DM Sans 14pt" pitchFamily="2" charset="77"/>
              </a:defRPr>
            </a:lvl1pPr>
          </a:lstStyle>
          <a:p>
            <a:pPr lvl="0"/>
            <a:r>
              <a:rPr lang="en-GB"/>
              <a:t>Click to edit Master text styles</a:t>
            </a:r>
          </a:p>
        </p:txBody>
      </p:sp>
      <p:sp>
        <p:nvSpPr>
          <p:cNvPr id="8" name="Text Placeholder 2">
            <a:extLst>
              <a:ext uri="{FF2B5EF4-FFF2-40B4-BE49-F238E27FC236}">
                <a16:creationId xmlns:a16="http://schemas.microsoft.com/office/drawing/2014/main" id="{2021546A-4418-C8F4-F699-CD622C020DB1}"/>
              </a:ext>
            </a:extLst>
          </p:cNvPr>
          <p:cNvSpPr>
            <a:spLocks noGrp="1" noRot="1" noMove="1" noResize="1" noEditPoints="1" noAdjustHandles="1" noChangeArrowheads="1" noChangeShapeType="1"/>
          </p:cNvSpPr>
          <p:nvPr>
            <p:ph type="body" idx="10" hasCustomPrompt="1"/>
          </p:nvPr>
        </p:nvSpPr>
        <p:spPr>
          <a:xfrm>
            <a:off x="462755" y="2290165"/>
            <a:ext cx="11305176" cy="625315"/>
          </a:xfrm>
          <a:prstGeom prst="rect">
            <a:avLst/>
          </a:prstGeom>
        </p:spPr>
        <p:txBody>
          <a:bodyPr wrap="square" lIns="0" tIns="0" rIns="0" bIns="0"/>
          <a:lstStyle>
            <a:lvl1pPr marL="0" indent="0" algn="ctr">
              <a:buNone/>
              <a:defRPr sz="5400" b="1" i="0">
                <a:solidFill>
                  <a:srgbClr val="1D3164"/>
                </a:solidFill>
                <a:latin typeface="DM Sans 14pt" pitchFamily="2" charset="77"/>
              </a:defRPr>
            </a:lvl1pPr>
            <a:lvl2pPr marL="457167" indent="0">
              <a:buNone/>
              <a:defRPr sz="2000">
                <a:solidFill>
                  <a:schemeClr val="tx1">
                    <a:tint val="82000"/>
                  </a:schemeClr>
                </a:solidFill>
              </a:defRPr>
            </a:lvl2pPr>
            <a:lvl3pPr marL="914332" indent="0">
              <a:buNone/>
              <a:defRPr sz="1800">
                <a:solidFill>
                  <a:schemeClr val="tx1">
                    <a:tint val="82000"/>
                  </a:schemeClr>
                </a:solidFill>
              </a:defRPr>
            </a:lvl3pPr>
            <a:lvl4pPr marL="1371498" indent="0">
              <a:buNone/>
              <a:defRPr sz="1600">
                <a:solidFill>
                  <a:schemeClr val="tx1">
                    <a:tint val="82000"/>
                  </a:schemeClr>
                </a:solidFill>
              </a:defRPr>
            </a:lvl4pPr>
            <a:lvl5pPr marL="1828664" indent="0">
              <a:buNone/>
              <a:defRPr sz="1600">
                <a:solidFill>
                  <a:schemeClr val="tx1">
                    <a:tint val="82000"/>
                  </a:schemeClr>
                </a:solidFill>
              </a:defRPr>
            </a:lvl5pPr>
            <a:lvl6pPr marL="2285830" indent="0">
              <a:buNone/>
              <a:defRPr sz="1600">
                <a:solidFill>
                  <a:schemeClr val="tx1">
                    <a:tint val="82000"/>
                  </a:schemeClr>
                </a:solidFill>
              </a:defRPr>
            </a:lvl6pPr>
            <a:lvl7pPr marL="2742994" indent="0">
              <a:buNone/>
              <a:defRPr sz="1600">
                <a:solidFill>
                  <a:schemeClr val="tx1">
                    <a:tint val="82000"/>
                  </a:schemeClr>
                </a:solidFill>
              </a:defRPr>
            </a:lvl7pPr>
            <a:lvl8pPr marL="3200160" indent="0">
              <a:buNone/>
              <a:defRPr sz="1600">
                <a:solidFill>
                  <a:schemeClr val="tx1">
                    <a:tint val="82000"/>
                  </a:schemeClr>
                </a:solidFill>
              </a:defRPr>
            </a:lvl8pPr>
            <a:lvl9pPr marL="3657327" indent="0">
              <a:buNone/>
              <a:defRPr sz="1600">
                <a:solidFill>
                  <a:schemeClr val="tx1">
                    <a:tint val="82000"/>
                  </a:schemeClr>
                </a:solidFill>
              </a:defRPr>
            </a:lvl9pPr>
          </a:lstStyle>
          <a:p>
            <a:pPr lvl="0"/>
            <a:r>
              <a:rPr lang="en-GB"/>
              <a:t>Click to edit Title</a:t>
            </a:r>
          </a:p>
        </p:txBody>
      </p:sp>
      <p:sp>
        <p:nvSpPr>
          <p:cNvPr id="2" name="Text Placeholder 2">
            <a:extLst>
              <a:ext uri="{FF2B5EF4-FFF2-40B4-BE49-F238E27FC236}">
                <a16:creationId xmlns:a16="http://schemas.microsoft.com/office/drawing/2014/main" id="{1A70E4F3-13CA-23FE-E3B4-D2ED4F4D13E6}"/>
              </a:ext>
            </a:extLst>
          </p:cNvPr>
          <p:cNvSpPr>
            <a:spLocks noGrp="1"/>
          </p:cNvSpPr>
          <p:nvPr>
            <p:ph idx="11" hasCustomPrompt="1"/>
          </p:nvPr>
        </p:nvSpPr>
        <p:spPr>
          <a:xfrm>
            <a:off x="838204" y="6312937"/>
            <a:ext cx="10356273" cy="471055"/>
          </a:xfrm>
          <a:prstGeom prst="rect">
            <a:avLst/>
          </a:prstGeom>
        </p:spPr>
        <p:txBody>
          <a:bodyPr vert="horz" lIns="91440" tIns="45720" rIns="91440" bIns="45720" rtlCol="0" anchor="ctr" anchorCtr="0">
            <a:normAutofit/>
          </a:bodyPr>
          <a:lstStyle>
            <a:lvl1pPr marL="0" indent="0">
              <a:buNone/>
              <a:defRPr sz="800" b="0" i="0">
                <a:solidFill>
                  <a:srgbClr val="1D3164">
                    <a:alpha val="60000"/>
                  </a:srgbClr>
                </a:solidFill>
                <a:latin typeface="DM Sans 14pt ExtraLight" pitchFamily="2" charset="77"/>
              </a:defRPr>
            </a:lvl1pPr>
          </a:lstStyle>
          <a:p>
            <a:r>
              <a:rPr lang="en-RO"/>
              <a:t>Click to edit footnote. 2 lines prefered, 3 lines will make text autoshrink.</a:t>
            </a:r>
          </a:p>
        </p:txBody>
      </p:sp>
    </p:spTree>
    <p:extLst>
      <p:ext uri="{BB962C8B-B14F-4D97-AF65-F5344CB8AC3E}">
        <p14:creationId xmlns:p14="http://schemas.microsoft.com/office/powerpoint/2010/main" val="1258346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10">
            <a:extLst>
              <a:ext uri="{FF2B5EF4-FFF2-40B4-BE49-F238E27FC236}">
                <a16:creationId xmlns:a16="http://schemas.microsoft.com/office/drawing/2014/main" id="{A49E602C-4B08-95F5-943F-0BEB90A042D8}"/>
              </a:ext>
            </a:extLst>
          </p:cNvPr>
          <p:cNvSpPr>
            <a:spLocks noGrp="1"/>
          </p:cNvSpPr>
          <p:nvPr>
            <p:ph type="body" sz="quarter" idx="10" hasCustomPrompt="1"/>
          </p:nvPr>
        </p:nvSpPr>
        <p:spPr>
          <a:xfrm>
            <a:off x="682929" y="497223"/>
            <a:ext cx="4621987" cy="180110"/>
          </a:xfrm>
          <a:prstGeom prst="rect">
            <a:avLst/>
          </a:prstGeom>
        </p:spPr>
        <p:txBody>
          <a:bodyPr lIns="0" tIns="0" rIns="0" bIns="0"/>
          <a:lstStyle>
            <a:lvl1pPr marL="0" indent="0">
              <a:buNone/>
              <a:defRPr sz="1200" spc="30" baseline="0">
                <a:solidFill>
                  <a:schemeClr val="tx1"/>
                </a:solidFill>
                <a:latin typeface="DM Sans 14pt" pitchFamily="2" charset="77"/>
              </a:defRPr>
            </a:lvl1pPr>
          </a:lstStyle>
          <a:p>
            <a:pPr lvl="0"/>
            <a:r>
              <a:rPr lang="en-GB"/>
              <a:t>HEADING 1</a:t>
            </a:r>
            <a:endParaRPr lang="en-RO"/>
          </a:p>
        </p:txBody>
      </p:sp>
      <p:sp>
        <p:nvSpPr>
          <p:cNvPr id="4" name="Text Placeholder 10">
            <a:extLst>
              <a:ext uri="{FF2B5EF4-FFF2-40B4-BE49-F238E27FC236}">
                <a16:creationId xmlns:a16="http://schemas.microsoft.com/office/drawing/2014/main" id="{EA68CE8C-1A79-538D-AB2E-1D4306A85EBF}"/>
              </a:ext>
            </a:extLst>
          </p:cNvPr>
          <p:cNvSpPr>
            <a:spLocks noGrp="1"/>
          </p:cNvSpPr>
          <p:nvPr>
            <p:ph type="body" sz="quarter" idx="11" hasCustomPrompt="1"/>
          </p:nvPr>
        </p:nvSpPr>
        <p:spPr>
          <a:xfrm>
            <a:off x="682930" y="812800"/>
            <a:ext cx="10053896" cy="1213708"/>
          </a:xfrm>
          <a:prstGeom prst="rect">
            <a:avLst/>
          </a:prstGeom>
        </p:spPr>
        <p:txBody>
          <a:bodyPr lIns="0" tIns="0" rIns="0" bIns="0"/>
          <a:lstStyle>
            <a:lvl1pPr marL="0" indent="0">
              <a:lnSpc>
                <a:spcPct val="100000"/>
              </a:lnSpc>
              <a:buNone/>
              <a:defRPr sz="2400" b="1" i="0">
                <a:solidFill>
                  <a:schemeClr val="tx1"/>
                </a:solidFill>
                <a:latin typeface="DM Sans 14pt" pitchFamily="2" charset="77"/>
              </a:defRPr>
            </a:lvl1pPr>
          </a:lstStyle>
          <a:p>
            <a:pPr lvl="0"/>
            <a:r>
              <a:rPr lang="en-GB"/>
              <a:t>Text</a:t>
            </a:r>
            <a:endParaRPr lang="en-RO"/>
          </a:p>
        </p:txBody>
      </p:sp>
    </p:spTree>
    <p:extLst>
      <p:ext uri="{BB962C8B-B14F-4D97-AF65-F5344CB8AC3E}">
        <p14:creationId xmlns:p14="http://schemas.microsoft.com/office/powerpoint/2010/main" val="23618594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 Fields">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6AA4BBF2-4D3A-7B5F-8B65-AF09E16FA77B}"/>
              </a:ext>
            </a:extLst>
          </p:cNvPr>
          <p:cNvSpPr>
            <a:spLocks noGrp="1"/>
          </p:cNvSpPr>
          <p:nvPr>
            <p:ph type="body" idx="1" hasCustomPrompt="1"/>
          </p:nvPr>
        </p:nvSpPr>
        <p:spPr>
          <a:xfrm>
            <a:off x="1285653" y="2949921"/>
            <a:ext cx="9620699" cy="1343784"/>
          </a:xfrm>
          <a:prstGeom prst="rect">
            <a:avLst/>
          </a:prstGeom>
        </p:spPr>
        <p:txBody>
          <a:bodyPr lIns="0" tIns="0" rIns="0" bIns="0"/>
          <a:lstStyle>
            <a:lvl1pPr marL="0" indent="0" algn="ctr">
              <a:buNone/>
              <a:defRPr sz="5400" b="1" i="0">
                <a:solidFill>
                  <a:schemeClr val="bg1"/>
                </a:solidFill>
                <a:latin typeface="DM Sans 14pt" pitchFamily="2" charset="77"/>
              </a:defRPr>
            </a:lvl1pPr>
            <a:lvl2pPr marL="457167" indent="0">
              <a:buNone/>
              <a:defRPr sz="2000">
                <a:solidFill>
                  <a:schemeClr val="tx1">
                    <a:tint val="82000"/>
                  </a:schemeClr>
                </a:solidFill>
              </a:defRPr>
            </a:lvl2pPr>
            <a:lvl3pPr marL="914332" indent="0">
              <a:buNone/>
              <a:defRPr sz="1800">
                <a:solidFill>
                  <a:schemeClr val="tx1">
                    <a:tint val="82000"/>
                  </a:schemeClr>
                </a:solidFill>
              </a:defRPr>
            </a:lvl3pPr>
            <a:lvl4pPr marL="1371498" indent="0">
              <a:buNone/>
              <a:defRPr sz="1600">
                <a:solidFill>
                  <a:schemeClr val="tx1">
                    <a:tint val="82000"/>
                  </a:schemeClr>
                </a:solidFill>
              </a:defRPr>
            </a:lvl4pPr>
            <a:lvl5pPr marL="1828664" indent="0">
              <a:buNone/>
              <a:defRPr sz="1600">
                <a:solidFill>
                  <a:schemeClr val="tx1">
                    <a:tint val="82000"/>
                  </a:schemeClr>
                </a:solidFill>
              </a:defRPr>
            </a:lvl5pPr>
            <a:lvl6pPr marL="2285830" indent="0">
              <a:buNone/>
              <a:defRPr sz="1600">
                <a:solidFill>
                  <a:schemeClr val="tx1">
                    <a:tint val="82000"/>
                  </a:schemeClr>
                </a:solidFill>
              </a:defRPr>
            </a:lvl6pPr>
            <a:lvl7pPr marL="2742994" indent="0">
              <a:buNone/>
              <a:defRPr sz="1600">
                <a:solidFill>
                  <a:schemeClr val="tx1">
                    <a:tint val="82000"/>
                  </a:schemeClr>
                </a:solidFill>
              </a:defRPr>
            </a:lvl7pPr>
            <a:lvl8pPr marL="3200160" indent="0">
              <a:buNone/>
              <a:defRPr sz="1600">
                <a:solidFill>
                  <a:schemeClr val="tx1">
                    <a:tint val="82000"/>
                  </a:schemeClr>
                </a:solidFill>
              </a:defRPr>
            </a:lvl8pPr>
            <a:lvl9pPr marL="3657327" indent="0">
              <a:buNone/>
              <a:defRPr sz="1600">
                <a:solidFill>
                  <a:schemeClr val="tx1">
                    <a:tint val="82000"/>
                  </a:schemeClr>
                </a:solidFill>
              </a:defRPr>
            </a:lvl9pPr>
          </a:lstStyle>
          <a:p>
            <a:pPr lvl="0"/>
            <a:r>
              <a:rPr lang="en-GB"/>
              <a:t>Click to edit Title</a:t>
            </a:r>
          </a:p>
        </p:txBody>
      </p:sp>
      <p:sp>
        <p:nvSpPr>
          <p:cNvPr id="14" name="Text Placeholder 2">
            <a:extLst>
              <a:ext uri="{FF2B5EF4-FFF2-40B4-BE49-F238E27FC236}">
                <a16:creationId xmlns:a16="http://schemas.microsoft.com/office/drawing/2014/main" id="{68D2BA56-6BE3-6B67-C286-732AE3CAD366}"/>
              </a:ext>
            </a:extLst>
          </p:cNvPr>
          <p:cNvSpPr>
            <a:spLocks noGrp="1"/>
          </p:cNvSpPr>
          <p:nvPr>
            <p:ph idx="10" hasCustomPrompt="1"/>
          </p:nvPr>
        </p:nvSpPr>
        <p:spPr>
          <a:xfrm>
            <a:off x="4891713" y="6306833"/>
            <a:ext cx="2408583" cy="471055"/>
          </a:xfrm>
          <a:prstGeom prst="rect">
            <a:avLst/>
          </a:prstGeom>
        </p:spPr>
        <p:txBody>
          <a:bodyPr vert="horz" lIns="91440" tIns="45720" rIns="91440" bIns="45720" rtlCol="0" anchor="ctr" anchorCtr="0">
            <a:normAutofit/>
          </a:bodyPr>
          <a:lstStyle>
            <a:lvl1pPr marL="0" indent="0" algn="ctr">
              <a:buNone/>
              <a:defRPr sz="1000">
                <a:solidFill>
                  <a:schemeClr val="bg1"/>
                </a:solidFill>
                <a:latin typeface="DM Sans 14pt" pitchFamily="2" charset="77"/>
              </a:defRPr>
            </a:lvl1pPr>
          </a:lstStyle>
          <a:p>
            <a:r>
              <a:rPr lang="en-RO"/>
              <a:t>Email</a:t>
            </a:r>
          </a:p>
        </p:txBody>
      </p:sp>
      <p:sp>
        <p:nvSpPr>
          <p:cNvPr id="16" name="Text Placeholder 2">
            <a:extLst>
              <a:ext uri="{FF2B5EF4-FFF2-40B4-BE49-F238E27FC236}">
                <a16:creationId xmlns:a16="http://schemas.microsoft.com/office/drawing/2014/main" id="{B1E3CA10-7EB5-3E3A-EC21-00940046A95F}"/>
              </a:ext>
            </a:extLst>
          </p:cNvPr>
          <p:cNvSpPr>
            <a:spLocks noGrp="1"/>
          </p:cNvSpPr>
          <p:nvPr>
            <p:ph idx="11" hasCustomPrompt="1"/>
          </p:nvPr>
        </p:nvSpPr>
        <p:spPr>
          <a:xfrm>
            <a:off x="7313547" y="6307437"/>
            <a:ext cx="2408583" cy="471055"/>
          </a:xfrm>
          <a:prstGeom prst="rect">
            <a:avLst/>
          </a:prstGeom>
        </p:spPr>
        <p:txBody>
          <a:bodyPr vert="horz" lIns="91440" tIns="45720" rIns="91440" bIns="45720" rtlCol="0" anchor="ctr" anchorCtr="0">
            <a:normAutofit/>
          </a:bodyPr>
          <a:lstStyle>
            <a:lvl1pPr marL="0" indent="0" algn="ctr">
              <a:buNone/>
              <a:defRPr sz="1000">
                <a:solidFill>
                  <a:schemeClr val="bg1"/>
                </a:solidFill>
                <a:latin typeface="DM Sans 14pt" pitchFamily="2" charset="77"/>
              </a:defRPr>
            </a:lvl1pPr>
          </a:lstStyle>
          <a:p>
            <a:r>
              <a:rPr lang="en-RO"/>
              <a:t>Date</a:t>
            </a:r>
          </a:p>
        </p:txBody>
      </p:sp>
      <p:sp>
        <p:nvSpPr>
          <p:cNvPr id="17" name="Text Placeholder 2">
            <a:extLst>
              <a:ext uri="{FF2B5EF4-FFF2-40B4-BE49-F238E27FC236}">
                <a16:creationId xmlns:a16="http://schemas.microsoft.com/office/drawing/2014/main" id="{238A19FA-C151-3FA0-74A1-82D99BD3C7B2}"/>
              </a:ext>
            </a:extLst>
          </p:cNvPr>
          <p:cNvSpPr>
            <a:spLocks noGrp="1"/>
          </p:cNvSpPr>
          <p:nvPr>
            <p:ph idx="12" hasCustomPrompt="1"/>
          </p:nvPr>
        </p:nvSpPr>
        <p:spPr>
          <a:xfrm>
            <a:off x="2481471" y="6307437"/>
            <a:ext cx="2408583" cy="471055"/>
          </a:xfrm>
          <a:prstGeom prst="rect">
            <a:avLst/>
          </a:prstGeom>
        </p:spPr>
        <p:txBody>
          <a:bodyPr vert="horz" lIns="91440" tIns="45720" rIns="91440" bIns="45720" rtlCol="0" anchor="ctr" anchorCtr="0">
            <a:normAutofit/>
          </a:bodyPr>
          <a:lstStyle>
            <a:lvl1pPr marL="0" indent="0" algn="ctr">
              <a:buNone/>
              <a:defRPr sz="1000">
                <a:solidFill>
                  <a:schemeClr val="bg1"/>
                </a:solidFill>
                <a:latin typeface="DM Sans 14pt" pitchFamily="2" charset="77"/>
              </a:defRPr>
            </a:lvl1pPr>
          </a:lstStyle>
          <a:p>
            <a:r>
              <a:rPr lang="en-RO"/>
              <a:t>Presentation Title/Purpose</a:t>
            </a:r>
          </a:p>
        </p:txBody>
      </p:sp>
    </p:spTree>
    <p:extLst>
      <p:ext uri="{BB962C8B-B14F-4D97-AF65-F5344CB8AC3E}">
        <p14:creationId xmlns:p14="http://schemas.microsoft.com/office/powerpoint/2010/main" val="4367327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rimary Full Opacity">
    <p:spTree>
      <p:nvGrpSpPr>
        <p:cNvPr id="1" name=""/>
        <p:cNvGrpSpPr/>
        <p:nvPr/>
      </p:nvGrpSpPr>
      <p:grpSpPr>
        <a:xfrm>
          <a:off x="0" y="0"/>
          <a:ext cx="0" cy="0"/>
          <a:chOff x="0" y="0"/>
          <a:chExt cx="0" cy="0"/>
        </a:xfrm>
      </p:grpSpPr>
      <p:sp>
        <p:nvSpPr>
          <p:cNvPr id="15" name="Text Placeholder 10">
            <a:extLst>
              <a:ext uri="{FF2B5EF4-FFF2-40B4-BE49-F238E27FC236}">
                <a16:creationId xmlns:a16="http://schemas.microsoft.com/office/drawing/2014/main" id="{D747FEA6-5428-3DE8-04B8-372C82C8D6FD}"/>
              </a:ext>
            </a:extLst>
          </p:cNvPr>
          <p:cNvSpPr>
            <a:spLocks noGrp="1"/>
          </p:cNvSpPr>
          <p:nvPr>
            <p:ph type="body" sz="quarter" idx="10" hasCustomPrompt="1"/>
          </p:nvPr>
        </p:nvSpPr>
        <p:spPr>
          <a:xfrm>
            <a:off x="682929" y="497223"/>
            <a:ext cx="5899299" cy="180110"/>
          </a:xfrm>
          <a:prstGeom prst="rect">
            <a:avLst/>
          </a:prstGeom>
        </p:spPr>
        <p:txBody>
          <a:bodyPr lIns="0" tIns="0" rIns="0" bIns="0"/>
          <a:lstStyle>
            <a:lvl1pPr marL="0" indent="0">
              <a:buNone/>
              <a:defRPr sz="1200" spc="30" baseline="0">
                <a:solidFill>
                  <a:schemeClr val="bg1"/>
                </a:solidFill>
                <a:latin typeface="DM Sans 14pt" pitchFamily="2" charset="77"/>
              </a:defRPr>
            </a:lvl1pPr>
          </a:lstStyle>
          <a:p>
            <a:pPr lvl="0"/>
            <a:r>
              <a:rPr lang="en-GB"/>
              <a:t>HEADING 1</a:t>
            </a:r>
            <a:endParaRPr lang="en-RO"/>
          </a:p>
        </p:txBody>
      </p:sp>
      <p:sp>
        <p:nvSpPr>
          <p:cNvPr id="16" name="Text Placeholder 10">
            <a:extLst>
              <a:ext uri="{FF2B5EF4-FFF2-40B4-BE49-F238E27FC236}">
                <a16:creationId xmlns:a16="http://schemas.microsoft.com/office/drawing/2014/main" id="{45811270-094D-937A-F0A9-FFC90A21E0AC}"/>
              </a:ext>
            </a:extLst>
          </p:cNvPr>
          <p:cNvSpPr>
            <a:spLocks noGrp="1"/>
          </p:cNvSpPr>
          <p:nvPr>
            <p:ph type="body" sz="quarter" idx="11" hasCustomPrompt="1"/>
          </p:nvPr>
        </p:nvSpPr>
        <p:spPr>
          <a:xfrm>
            <a:off x="682930" y="812800"/>
            <a:ext cx="9494003" cy="372532"/>
          </a:xfrm>
          <a:prstGeom prst="rect">
            <a:avLst/>
          </a:prstGeom>
        </p:spPr>
        <p:txBody>
          <a:bodyPr lIns="0" tIns="0" rIns="0" bIns="0"/>
          <a:lstStyle>
            <a:lvl1pPr marL="0" indent="0">
              <a:lnSpc>
                <a:spcPct val="100000"/>
              </a:lnSpc>
              <a:buNone/>
              <a:defRPr sz="2400" b="1" i="0">
                <a:solidFill>
                  <a:schemeClr val="bg1"/>
                </a:solidFill>
                <a:latin typeface="DM Sans 14pt" pitchFamily="2" charset="77"/>
              </a:defRPr>
            </a:lvl1pPr>
          </a:lstStyle>
          <a:p>
            <a:pPr lvl="0"/>
            <a:r>
              <a:rPr lang="en-GB"/>
              <a:t>Text</a:t>
            </a:r>
            <a:endParaRPr lang="en-RO"/>
          </a:p>
        </p:txBody>
      </p:sp>
    </p:spTree>
    <p:extLst>
      <p:ext uri="{BB962C8B-B14F-4D97-AF65-F5344CB8AC3E}">
        <p14:creationId xmlns:p14="http://schemas.microsoft.com/office/powerpoint/2010/main" val="1749131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rimary Low Opacit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10">
            <a:extLst>
              <a:ext uri="{FF2B5EF4-FFF2-40B4-BE49-F238E27FC236}">
                <a16:creationId xmlns:a16="http://schemas.microsoft.com/office/drawing/2014/main" id="{49FC399C-16CB-62BC-8F64-37A9EAB7B522}"/>
              </a:ext>
            </a:extLst>
          </p:cNvPr>
          <p:cNvSpPr>
            <a:spLocks noGrp="1"/>
          </p:cNvSpPr>
          <p:nvPr>
            <p:ph type="body" sz="quarter" idx="10" hasCustomPrompt="1"/>
          </p:nvPr>
        </p:nvSpPr>
        <p:spPr>
          <a:xfrm>
            <a:off x="682929" y="497223"/>
            <a:ext cx="5899299" cy="180110"/>
          </a:xfrm>
          <a:prstGeom prst="rect">
            <a:avLst/>
          </a:prstGeom>
        </p:spPr>
        <p:txBody>
          <a:bodyPr lIns="0" tIns="0" rIns="0" bIns="0"/>
          <a:lstStyle>
            <a:lvl1pPr marL="0" indent="0">
              <a:buNone/>
              <a:defRPr sz="1200" spc="30" baseline="0">
                <a:solidFill>
                  <a:schemeClr val="bg1"/>
                </a:solidFill>
                <a:latin typeface="DM Sans 14pt" pitchFamily="2" charset="77"/>
              </a:defRPr>
            </a:lvl1pPr>
          </a:lstStyle>
          <a:p>
            <a:pPr lvl="0"/>
            <a:r>
              <a:rPr lang="en-GB"/>
              <a:t>HEADING 1</a:t>
            </a:r>
            <a:endParaRPr lang="en-RO"/>
          </a:p>
        </p:txBody>
      </p:sp>
      <p:sp>
        <p:nvSpPr>
          <p:cNvPr id="9" name="Text Placeholder 10">
            <a:extLst>
              <a:ext uri="{FF2B5EF4-FFF2-40B4-BE49-F238E27FC236}">
                <a16:creationId xmlns:a16="http://schemas.microsoft.com/office/drawing/2014/main" id="{D55BEDEB-6516-9AA2-1A62-80E0588041D5}"/>
              </a:ext>
            </a:extLst>
          </p:cNvPr>
          <p:cNvSpPr>
            <a:spLocks noGrp="1"/>
          </p:cNvSpPr>
          <p:nvPr>
            <p:ph type="body" sz="quarter" idx="11" hasCustomPrompt="1"/>
          </p:nvPr>
        </p:nvSpPr>
        <p:spPr>
          <a:xfrm>
            <a:off x="682930" y="812800"/>
            <a:ext cx="9494003" cy="372532"/>
          </a:xfrm>
          <a:prstGeom prst="rect">
            <a:avLst/>
          </a:prstGeom>
        </p:spPr>
        <p:txBody>
          <a:bodyPr lIns="0" tIns="0" rIns="0" bIns="0"/>
          <a:lstStyle>
            <a:lvl1pPr marL="0" indent="0">
              <a:lnSpc>
                <a:spcPct val="100000"/>
              </a:lnSpc>
              <a:buNone/>
              <a:defRPr sz="2400" b="1" i="0">
                <a:solidFill>
                  <a:schemeClr val="bg1"/>
                </a:solidFill>
                <a:latin typeface="DM Sans 14pt" pitchFamily="2" charset="77"/>
              </a:defRPr>
            </a:lvl1pPr>
          </a:lstStyle>
          <a:p>
            <a:pPr lvl="0"/>
            <a:r>
              <a:rPr lang="en-GB"/>
              <a:t>Text</a:t>
            </a:r>
            <a:endParaRPr lang="en-RO"/>
          </a:p>
        </p:txBody>
      </p:sp>
    </p:spTree>
    <p:extLst>
      <p:ext uri="{BB962C8B-B14F-4D97-AF65-F5344CB8AC3E}">
        <p14:creationId xmlns:p14="http://schemas.microsoft.com/office/powerpoint/2010/main" val="34936746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ondary Lowest Opacit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ext Placeholder 10">
            <a:extLst>
              <a:ext uri="{FF2B5EF4-FFF2-40B4-BE49-F238E27FC236}">
                <a16:creationId xmlns:a16="http://schemas.microsoft.com/office/drawing/2014/main" id="{D747FEA6-5428-3DE8-04B8-372C82C8D6FD}"/>
              </a:ext>
            </a:extLst>
          </p:cNvPr>
          <p:cNvSpPr>
            <a:spLocks noGrp="1"/>
          </p:cNvSpPr>
          <p:nvPr>
            <p:ph type="body" sz="quarter" idx="10" hasCustomPrompt="1"/>
          </p:nvPr>
        </p:nvSpPr>
        <p:spPr>
          <a:xfrm>
            <a:off x="682929" y="497223"/>
            <a:ext cx="5899299" cy="180110"/>
          </a:xfrm>
          <a:prstGeom prst="rect">
            <a:avLst/>
          </a:prstGeom>
        </p:spPr>
        <p:txBody>
          <a:bodyPr lIns="0" tIns="0" rIns="0" bIns="0"/>
          <a:lstStyle>
            <a:lvl1pPr marL="0" indent="0">
              <a:buNone/>
              <a:defRPr sz="1200" spc="30" baseline="0">
                <a:solidFill>
                  <a:schemeClr val="bg1"/>
                </a:solidFill>
                <a:latin typeface="DM Sans 14pt" pitchFamily="2" charset="77"/>
              </a:defRPr>
            </a:lvl1pPr>
          </a:lstStyle>
          <a:p>
            <a:pPr lvl="0"/>
            <a:r>
              <a:rPr lang="en-GB"/>
              <a:t>HEADING 1</a:t>
            </a:r>
            <a:endParaRPr lang="en-RO"/>
          </a:p>
        </p:txBody>
      </p:sp>
      <p:sp>
        <p:nvSpPr>
          <p:cNvPr id="16" name="Text Placeholder 10">
            <a:extLst>
              <a:ext uri="{FF2B5EF4-FFF2-40B4-BE49-F238E27FC236}">
                <a16:creationId xmlns:a16="http://schemas.microsoft.com/office/drawing/2014/main" id="{45811270-094D-937A-F0A9-FFC90A21E0AC}"/>
              </a:ext>
            </a:extLst>
          </p:cNvPr>
          <p:cNvSpPr>
            <a:spLocks noGrp="1"/>
          </p:cNvSpPr>
          <p:nvPr>
            <p:ph type="body" sz="quarter" idx="11" hasCustomPrompt="1"/>
          </p:nvPr>
        </p:nvSpPr>
        <p:spPr>
          <a:xfrm>
            <a:off x="682930" y="812800"/>
            <a:ext cx="9494003" cy="372532"/>
          </a:xfrm>
          <a:prstGeom prst="rect">
            <a:avLst/>
          </a:prstGeom>
        </p:spPr>
        <p:txBody>
          <a:bodyPr lIns="0" tIns="0" rIns="0" bIns="0"/>
          <a:lstStyle>
            <a:lvl1pPr marL="0" indent="0">
              <a:lnSpc>
                <a:spcPct val="100000"/>
              </a:lnSpc>
              <a:buNone/>
              <a:defRPr sz="2400" b="1" i="0">
                <a:solidFill>
                  <a:schemeClr val="bg1"/>
                </a:solidFill>
                <a:latin typeface="DM Sans 14pt" pitchFamily="2" charset="77"/>
              </a:defRPr>
            </a:lvl1pPr>
          </a:lstStyle>
          <a:p>
            <a:pPr lvl="0"/>
            <a:r>
              <a:rPr lang="en-GB"/>
              <a:t>Text</a:t>
            </a:r>
            <a:endParaRPr lang="en-RO"/>
          </a:p>
        </p:txBody>
      </p:sp>
    </p:spTree>
    <p:extLst>
      <p:ext uri="{BB962C8B-B14F-4D97-AF65-F5344CB8AC3E}">
        <p14:creationId xmlns:p14="http://schemas.microsoft.com/office/powerpoint/2010/main" val="38615518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ondary Low Opacit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10">
            <a:extLst>
              <a:ext uri="{FF2B5EF4-FFF2-40B4-BE49-F238E27FC236}">
                <a16:creationId xmlns:a16="http://schemas.microsoft.com/office/drawing/2014/main" id="{49FC399C-16CB-62BC-8F64-37A9EAB7B522}"/>
              </a:ext>
            </a:extLst>
          </p:cNvPr>
          <p:cNvSpPr>
            <a:spLocks noGrp="1"/>
          </p:cNvSpPr>
          <p:nvPr>
            <p:ph type="body" sz="quarter" idx="10" hasCustomPrompt="1"/>
          </p:nvPr>
        </p:nvSpPr>
        <p:spPr>
          <a:xfrm>
            <a:off x="682929" y="497223"/>
            <a:ext cx="5899299" cy="180110"/>
          </a:xfrm>
          <a:prstGeom prst="rect">
            <a:avLst/>
          </a:prstGeom>
        </p:spPr>
        <p:txBody>
          <a:bodyPr lIns="0" tIns="0" rIns="0" bIns="0"/>
          <a:lstStyle>
            <a:lvl1pPr marL="0" indent="0">
              <a:buNone/>
              <a:defRPr sz="1200" spc="30" baseline="0">
                <a:solidFill>
                  <a:schemeClr val="bg1"/>
                </a:solidFill>
                <a:latin typeface="DM Sans 14pt" pitchFamily="2" charset="77"/>
              </a:defRPr>
            </a:lvl1pPr>
          </a:lstStyle>
          <a:p>
            <a:pPr lvl="0"/>
            <a:r>
              <a:rPr lang="en-GB"/>
              <a:t>HEADING 1</a:t>
            </a:r>
            <a:endParaRPr lang="en-RO"/>
          </a:p>
        </p:txBody>
      </p:sp>
      <p:sp>
        <p:nvSpPr>
          <p:cNvPr id="9" name="Text Placeholder 10">
            <a:extLst>
              <a:ext uri="{FF2B5EF4-FFF2-40B4-BE49-F238E27FC236}">
                <a16:creationId xmlns:a16="http://schemas.microsoft.com/office/drawing/2014/main" id="{D55BEDEB-6516-9AA2-1A62-80E0588041D5}"/>
              </a:ext>
            </a:extLst>
          </p:cNvPr>
          <p:cNvSpPr>
            <a:spLocks noGrp="1"/>
          </p:cNvSpPr>
          <p:nvPr>
            <p:ph type="body" sz="quarter" idx="11" hasCustomPrompt="1"/>
          </p:nvPr>
        </p:nvSpPr>
        <p:spPr>
          <a:xfrm>
            <a:off x="682930" y="812800"/>
            <a:ext cx="9494003" cy="372532"/>
          </a:xfrm>
          <a:prstGeom prst="rect">
            <a:avLst/>
          </a:prstGeom>
        </p:spPr>
        <p:txBody>
          <a:bodyPr lIns="0" tIns="0" rIns="0" bIns="0"/>
          <a:lstStyle>
            <a:lvl1pPr marL="0" indent="0">
              <a:lnSpc>
                <a:spcPct val="100000"/>
              </a:lnSpc>
              <a:buNone/>
              <a:defRPr sz="2400" b="1" i="0">
                <a:solidFill>
                  <a:schemeClr val="bg1"/>
                </a:solidFill>
                <a:latin typeface="DM Sans 14pt" pitchFamily="2" charset="77"/>
              </a:defRPr>
            </a:lvl1pPr>
          </a:lstStyle>
          <a:p>
            <a:pPr lvl="0"/>
            <a:r>
              <a:rPr lang="en-GB"/>
              <a:t>Text</a:t>
            </a:r>
            <a:endParaRPr lang="en-RO"/>
          </a:p>
        </p:txBody>
      </p:sp>
    </p:spTree>
    <p:extLst>
      <p:ext uri="{BB962C8B-B14F-4D97-AF65-F5344CB8AC3E}">
        <p14:creationId xmlns:p14="http://schemas.microsoft.com/office/powerpoint/2010/main" val="37884387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ondary Full Opacit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10">
            <a:extLst>
              <a:ext uri="{FF2B5EF4-FFF2-40B4-BE49-F238E27FC236}">
                <a16:creationId xmlns:a16="http://schemas.microsoft.com/office/drawing/2014/main" id="{49FC399C-16CB-62BC-8F64-37A9EAB7B522}"/>
              </a:ext>
            </a:extLst>
          </p:cNvPr>
          <p:cNvSpPr>
            <a:spLocks noGrp="1"/>
          </p:cNvSpPr>
          <p:nvPr>
            <p:ph type="body" sz="quarter" idx="10" hasCustomPrompt="1"/>
          </p:nvPr>
        </p:nvSpPr>
        <p:spPr>
          <a:xfrm>
            <a:off x="682929" y="497223"/>
            <a:ext cx="5899299" cy="180110"/>
          </a:xfrm>
          <a:prstGeom prst="rect">
            <a:avLst/>
          </a:prstGeom>
        </p:spPr>
        <p:txBody>
          <a:bodyPr lIns="0" tIns="0" rIns="0" bIns="0"/>
          <a:lstStyle>
            <a:lvl1pPr marL="0" indent="0">
              <a:buNone/>
              <a:defRPr sz="1200" spc="30" baseline="0">
                <a:solidFill>
                  <a:schemeClr val="bg1"/>
                </a:solidFill>
                <a:latin typeface="DM Sans 14pt" pitchFamily="2" charset="77"/>
              </a:defRPr>
            </a:lvl1pPr>
          </a:lstStyle>
          <a:p>
            <a:pPr lvl="0"/>
            <a:r>
              <a:rPr lang="en-GB"/>
              <a:t>HEADING 1</a:t>
            </a:r>
            <a:endParaRPr lang="en-RO"/>
          </a:p>
        </p:txBody>
      </p:sp>
      <p:sp>
        <p:nvSpPr>
          <p:cNvPr id="9" name="Text Placeholder 10">
            <a:extLst>
              <a:ext uri="{FF2B5EF4-FFF2-40B4-BE49-F238E27FC236}">
                <a16:creationId xmlns:a16="http://schemas.microsoft.com/office/drawing/2014/main" id="{D55BEDEB-6516-9AA2-1A62-80E0588041D5}"/>
              </a:ext>
            </a:extLst>
          </p:cNvPr>
          <p:cNvSpPr>
            <a:spLocks noGrp="1"/>
          </p:cNvSpPr>
          <p:nvPr>
            <p:ph type="body" sz="quarter" idx="11" hasCustomPrompt="1"/>
          </p:nvPr>
        </p:nvSpPr>
        <p:spPr>
          <a:xfrm>
            <a:off x="682930" y="812800"/>
            <a:ext cx="9494003" cy="372532"/>
          </a:xfrm>
          <a:prstGeom prst="rect">
            <a:avLst/>
          </a:prstGeom>
        </p:spPr>
        <p:txBody>
          <a:bodyPr lIns="0" tIns="0" rIns="0" bIns="0"/>
          <a:lstStyle>
            <a:lvl1pPr marL="0" indent="0">
              <a:lnSpc>
                <a:spcPct val="100000"/>
              </a:lnSpc>
              <a:buNone/>
              <a:defRPr sz="2400" b="1" i="0">
                <a:solidFill>
                  <a:schemeClr val="bg1"/>
                </a:solidFill>
                <a:latin typeface="DM Sans 14pt" pitchFamily="2" charset="77"/>
              </a:defRPr>
            </a:lvl1pPr>
          </a:lstStyle>
          <a:p>
            <a:pPr lvl="0"/>
            <a:r>
              <a:rPr lang="en-GB"/>
              <a:t>Text</a:t>
            </a:r>
            <a:endParaRPr lang="en-RO"/>
          </a:p>
        </p:txBody>
      </p:sp>
    </p:spTree>
    <p:extLst>
      <p:ext uri="{BB962C8B-B14F-4D97-AF65-F5344CB8AC3E}">
        <p14:creationId xmlns:p14="http://schemas.microsoft.com/office/powerpoint/2010/main" val="13516151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Secondary Full Opacit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10">
            <a:extLst>
              <a:ext uri="{FF2B5EF4-FFF2-40B4-BE49-F238E27FC236}">
                <a16:creationId xmlns:a16="http://schemas.microsoft.com/office/drawing/2014/main" id="{49FC399C-16CB-62BC-8F64-37A9EAB7B522}"/>
              </a:ext>
            </a:extLst>
          </p:cNvPr>
          <p:cNvSpPr>
            <a:spLocks noGrp="1"/>
          </p:cNvSpPr>
          <p:nvPr>
            <p:ph type="body" sz="quarter" idx="10" hasCustomPrompt="1"/>
          </p:nvPr>
        </p:nvSpPr>
        <p:spPr>
          <a:xfrm>
            <a:off x="682929" y="497223"/>
            <a:ext cx="5899299" cy="180110"/>
          </a:xfrm>
          <a:prstGeom prst="rect">
            <a:avLst/>
          </a:prstGeom>
        </p:spPr>
        <p:txBody>
          <a:bodyPr lIns="0" tIns="0" rIns="0" bIns="0"/>
          <a:lstStyle>
            <a:lvl1pPr marL="0" indent="0">
              <a:buNone/>
              <a:defRPr sz="1200" spc="30" baseline="0">
                <a:solidFill>
                  <a:schemeClr val="bg1"/>
                </a:solidFill>
                <a:latin typeface="DM Sans 14pt" pitchFamily="2" charset="77"/>
              </a:defRPr>
            </a:lvl1pPr>
          </a:lstStyle>
          <a:p>
            <a:pPr lvl="0"/>
            <a:r>
              <a:rPr lang="en-GB"/>
              <a:t>HEADING 1</a:t>
            </a:r>
            <a:endParaRPr lang="en-RO"/>
          </a:p>
        </p:txBody>
      </p:sp>
      <p:sp>
        <p:nvSpPr>
          <p:cNvPr id="9" name="Text Placeholder 10">
            <a:extLst>
              <a:ext uri="{FF2B5EF4-FFF2-40B4-BE49-F238E27FC236}">
                <a16:creationId xmlns:a16="http://schemas.microsoft.com/office/drawing/2014/main" id="{D55BEDEB-6516-9AA2-1A62-80E0588041D5}"/>
              </a:ext>
            </a:extLst>
          </p:cNvPr>
          <p:cNvSpPr>
            <a:spLocks noGrp="1"/>
          </p:cNvSpPr>
          <p:nvPr>
            <p:ph type="body" sz="quarter" idx="11" hasCustomPrompt="1"/>
          </p:nvPr>
        </p:nvSpPr>
        <p:spPr>
          <a:xfrm>
            <a:off x="682930" y="812800"/>
            <a:ext cx="9494003" cy="372532"/>
          </a:xfrm>
          <a:prstGeom prst="rect">
            <a:avLst/>
          </a:prstGeom>
        </p:spPr>
        <p:txBody>
          <a:bodyPr lIns="0" tIns="0" rIns="0" bIns="0"/>
          <a:lstStyle>
            <a:lvl1pPr marL="0" indent="0">
              <a:lnSpc>
                <a:spcPct val="100000"/>
              </a:lnSpc>
              <a:buNone/>
              <a:defRPr sz="2400" b="1" i="0">
                <a:solidFill>
                  <a:schemeClr val="bg1"/>
                </a:solidFill>
                <a:latin typeface="DM Sans 14pt" pitchFamily="2" charset="77"/>
              </a:defRPr>
            </a:lvl1pPr>
          </a:lstStyle>
          <a:p>
            <a:pPr lvl="0"/>
            <a:r>
              <a:rPr lang="en-GB"/>
              <a:t>Text</a:t>
            </a:r>
            <a:endParaRPr lang="en-RO"/>
          </a:p>
        </p:txBody>
      </p:sp>
    </p:spTree>
    <p:extLst>
      <p:ext uri="{BB962C8B-B14F-4D97-AF65-F5344CB8AC3E}">
        <p14:creationId xmlns:p14="http://schemas.microsoft.com/office/powerpoint/2010/main" val="17897354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6_Secondary Full Opacit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10">
            <a:extLst>
              <a:ext uri="{FF2B5EF4-FFF2-40B4-BE49-F238E27FC236}">
                <a16:creationId xmlns:a16="http://schemas.microsoft.com/office/drawing/2014/main" id="{49FC399C-16CB-62BC-8F64-37A9EAB7B522}"/>
              </a:ext>
            </a:extLst>
          </p:cNvPr>
          <p:cNvSpPr>
            <a:spLocks noGrp="1"/>
          </p:cNvSpPr>
          <p:nvPr>
            <p:ph type="body" sz="quarter" idx="10" hasCustomPrompt="1"/>
          </p:nvPr>
        </p:nvSpPr>
        <p:spPr>
          <a:xfrm>
            <a:off x="682929" y="497223"/>
            <a:ext cx="5899299" cy="180110"/>
          </a:xfrm>
          <a:prstGeom prst="rect">
            <a:avLst/>
          </a:prstGeom>
        </p:spPr>
        <p:txBody>
          <a:bodyPr lIns="0" tIns="0" rIns="0" bIns="0"/>
          <a:lstStyle>
            <a:lvl1pPr marL="0" indent="0">
              <a:buNone/>
              <a:defRPr sz="1200" spc="30" baseline="0">
                <a:solidFill>
                  <a:schemeClr val="bg1"/>
                </a:solidFill>
                <a:latin typeface="DM Sans 14pt" pitchFamily="2" charset="77"/>
              </a:defRPr>
            </a:lvl1pPr>
          </a:lstStyle>
          <a:p>
            <a:pPr lvl="0"/>
            <a:r>
              <a:rPr lang="en-GB"/>
              <a:t>HEADING 1</a:t>
            </a:r>
            <a:endParaRPr lang="en-RO"/>
          </a:p>
        </p:txBody>
      </p:sp>
      <p:sp>
        <p:nvSpPr>
          <p:cNvPr id="9" name="Text Placeholder 10">
            <a:extLst>
              <a:ext uri="{FF2B5EF4-FFF2-40B4-BE49-F238E27FC236}">
                <a16:creationId xmlns:a16="http://schemas.microsoft.com/office/drawing/2014/main" id="{D55BEDEB-6516-9AA2-1A62-80E0588041D5}"/>
              </a:ext>
            </a:extLst>
          </p:cNvPr>
          <p:cNvSpPr>
            <a:spLocks noGrp="1"/>
          </p:cNvSpPr>
          <p:nvPr>
            <p:ph type="body" sz="quarter" idx="11" hasCustomPrompt="1"/>
          </p:nvPr>
        </p:nvSpPr>
        <p:spPr>
          <a:xfrm>
            <a:off x="682930" y="812800"/>
            <a:ext cx="9494003" cy="372532"/>
          </a:xfrm>
          <a:prstGeom prst="rect">
            <a:avLst/>
          </a:prstGeom>
        </p:spPr>
        <p:txBody>
          <a:bodyPr lIns="0" tIns="0" rIns="0" bIns="0"/>
          <a:lstStyle>
            <a:lvl1pPr marL="0" indent="0">
              <a:lnSpc>
                <a:spcPct val="100000"/>
              </a:lnSpc>
              <a:buNone/>
              <a:defRPr sz="2400" b="1" i="0">
                <a:solidFill>
                  <a:schemeClr val="bg1"/>
                </a:solidFill>
                <a:latin typeface="DM Sans 14pt" pitchFamily="2" charset="77"/>
              </a:defRPr>
            </a:lvl1pPr>
          </a:lstStyle>
          <a:p>
            <a:pPr lvl="0"/>
            <a:r>
              <a:rPr lang="en-GB"/>
              <a:t>Text</a:t>
            </a:r>
            <a:endParaRPr lang="en-RO"/>
          </a:p>
        </p:txBody>
      </p:sp>
    </p:spTree>
    <p:extLst>
      <p:ext uri="{BB962C8B-B14F-4D97-AF65-F5344CB8AC3E}">
        <p14:creationId xmlns:p14="http://schemas.microsoft.com/office/powerpoint/2010/main" val="35103894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8_Secondary Full Opacit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10">
            <a:extLst>
              <a:ext uri="{FF2B5EF4-FFF2-40B4-BE49-F238E27FC236}">
                <a16:creationId xmlns:a16="http://schemas.microsoft.com/office/drawing/2014/main" id="{49FC399C-16CB-62BC-8F64-37A9EAB7B522}"/>
              </a:ext>
            </a:extLst>
          </p:cNvPr>
          <p:cNvSpPr>
            <a:spLocks noGrp="1"/>
          </p:cNvSpPr>
          <p:nvPr>
            <p:ph type="body" sz="quarter" idx="10" hasCustomPrompt="1"/>
          </p:nvPr>
        </p:nvSpPr>
        <p:spPr>
          <a:xfrm>
            <a:off x="682929" y="497223"/>
            <a:ext cx="5899299" cy="180110"/>
          </a:xfrm>
          <a:prstGeom prst="rect">
            <a:avLst/>
          </a:prstGeom>
        </p:spPr>
        <p:txBody>
          <a:bodyPr lIns="0" tIns="0" rIns="0" bIns="0"/>
          <a:lstStyle>
            <a:lvl1pPr marL="0" indent="0">
              <a:buNone/>
              <a:defRPr sz="1200" spc="30" baseline="0">
                <a:solidFill>
                  <a:schemeClr val="bg1"/>
                </a:solidFill>
                <a:latin typeface="DM Sans 14pt" pitchFamily="2" charset="77"/>
              </a:defRPr>
            </a:lvl1pPr>
          </a:lstStyle>
          <a:p>
            <a:pPr lvl="0"/>
            <a:r>
              <a:rPr lang="en-GB"/>
              <a:t>HEADING 1</a:t>
            </a:r>
            <a:endParaRPr lang="en-RO"/>
          </a:p>
        </p:txBody>
      </p:sp>
      <p:sp>
        <p:nvSpPr>
          <p:cNvPr id="9" name="Text Placeholder 10">
            <a:extLst>
              <a:ext uri="{FF2B5EF4-FFF2-40B4-BE49-F238E27FC236}">
                <a16:creationId xmlns:a16="http://schemas.microsoft.com/office/drawing/2014/main" id="{D55BEDEB-6516-9AA2-1A62-80E0588041D5}"/>
              </a:ext>
            </a:extLst>
          </p:cNvPr>
          <p:cNvSpPr>
            <a:spLocks noGrp="1"/>
          </p:cNvSpPr>
          <p:nvPr>
            <p:ph type="body" sz="quarter" idx="11" hasCustomPrompt="1"/>
          </p:nvPr>
        </p:nvSpPr>
        <p:spPr>
          <a:xfrm>
            <a:off x="682930" y="812800"/>
            <a:ext cx="9494003" cy="372532"/>
          </a:xfrm>
          <a:prstGeom prst="rect">
            <a:avLst/>
          </a:prstGeom>
        </p:spPr>
        <p:txBody>
          <a:bodyPr lIns="0" tIns="0" rIns="0" bIns="0"/>
          <a:lstStyle>
            <a:lvl1pPr marL="0" indent="0">
              <a:lnSpc>
                <a:spcPct val="100000"/>
              </a:lnSpc>
              <a:buNone/>
              <a:defRPr sz="2400" b="1" i="0">
                <a:solidFill>
                  <a:schemeClr val="bg1"/>
                </a:solidFill>
                <a:latin typeface="DM Sans 14pt" pitchFamily="2" charset="77"/>
              </a:defRPr>
            </a:lvl1pPr>
          </a:lstStyle>
          <a:p>
            <a:pPr lvl="0"/>
            <a:r>
              <a:rPr lang="en-GB"/>
              <a:t>Text</a:t>
            </a:r>
            <a:endParaRPr lang="en-RO"/>
          </a:p>
        </p:txBody>
      </p:sp>
    </p:spTree>
    <p:extLst>
      <p:ext uri="{BB962C8B-B14F-4D97-AF65-F5344CB8AC3E}">
        <p14:creationId xmlns:p14="http://schemas.microsoft.com/office/powerpoint/2010/main" val="7723038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Secondary Full Opacit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10">
            <a:extLst>
              <a:ext uri="{FF2B5EF4-FFF2-40B4-BE49-F238E27FC236}">
                <a16:creationId xmlns:a16="http://schemas.microsoft.com/office/drawing/2014/main" id="{49FC399C-16CB-62BC-8F64-37A9EAB7B522}"/>
              </a:ext>
            </a:extLst>
          </p:cNvPr>
          <p:cNvSpPr>
            <a:spLocks noGrp="1"/>
          </p:cNvSpPr>
          <p:nvPr>
            <p:ph type="body" sz="quarter" idx="10" hasCustomPrompt="1"/>
          </p:nvPr>
        </p:nvSpPr>
        <p:spPr>
          <a:xfrm>
            <a:off x="682929" y="497223"/>
            <a:ext cx="5899299" cy="180110"/>
          </a:xfrm>
          <a:prstGeom prst="rect">
            <a:avLst/>
          </a:prstGeom>
        </p:spPr>
        <p:txBody>
          <a:bodyPr lIns="0" tIns="0" rIns="0" bIns="0"/>
          <a:lstStyle>
            <a:lvl1pPr marL="0" indent="0">
              <a:buNone/>
              <a:defRPr sz="1200" spc="30" baseline="0">
                <a:solidFill>
                  <a:schemeClr val="bg1"/>
                </a:solidFill>
                <a:latin typeface="DM Sans 14pt" pitchFamily="2" charset="77"/>
              </a:defRPr>
            </a:lvl1pPr>
          </a:lstStyle>
          <a:p>
            <a:pPr lvl="0"/>
            <a:r>
              <a:rPr lang="en-GB"/>
              <a:t>HEADING 1</a:t>
            </a:r>
            <a:endParaRPr lang="en-RO"/>
          </a:p>
        </p:txBody>
      </p:sp>
      <p:sp>
        <p:nvSpPr>
          <p:cNvPr id="9" name="Text Placeholder 10">
            <a:extLst>
              <a:ext uri="{FF2B5EF4-FFF2-40B4-BE49-F238E27FC236}">
                <a16:creationId xmlns:a16="http://schemas.microsoft.com/office/drawing/2014/main" id="{D55BEDEB-6516-9AA2-1A62-80E0588041D5}"/>
              </a:ext>
            </a:extLst>
          </p:cNvPr>
          <p:cNvSpPr>
            <a:spLocks noGrp="1"/>
          </p:cNvSpPr>
          <p:nvPr>
            <p:ph type="body" sz="quarter" idx="11" hasCustomPrompt="1"/>
          </p:nvPr>
        </p:nvSpPr>
        <p:spPr>
          <a:xfrm>
            <a:off x="682930" y="812800"/>
            <a:ext cx="9494003" cy="372532"/>
          </a:xfrm>
          <a:prstGeom prst="rect">
            <a:avLst/>
          </a:prstGeom>
        </p:spPr>
        <p:txBody>
          <a:bodyPr lIns="0" tIns="0" rIns="0" bIns="0"/>
          <a:lstStyle>
            <a:lvl1pPr marL="0" indent="0">
              <a:lnSpc>
                <a:spcPct val="100000"/>
              </a:lnSpc>
              <a:buNone/>
              <a:defRPr sz="2400" b="1" i="0">
                <a:solidFill>
                  <a:schemeClr val="bg1"/>
                </a:solidFill>
                <a:latin typeface="DM Sans 14pt" pitchFamily="2" charset="77"/>
              </a:defRPr>
            </a:lvl1pPr>
          </a:lstStyle>
          <a:p>
            <a:pPr lvl="0"/>
            <a:r>
              <a:rPr lang="en-GB"/>
              <a:t>Text</a:t>
            </a:r>
            <a:endParaRPr lang="en-RO"/>
          </a:p>
        </p:txBody>
      </p:sp>
    </p:spTree>
    <p:extLst>
      <p:ext uri="{BB962C8B-B14F-4D97-AF65-F5344CB8AC3E}">
        <p14:creationId xmlns:p14="http://schemas.microsoft.com/office/powerpoint/2010/main" val="13569590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Secondary Full Opacit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10">
            <a:extLst>
              <a:ext uri="{FF2B5EF4-FFF2-40B4-BE49-F238E27FC236}">
                <a16:creationId xmlns:a16="http://schemas.microsoft.com/office/drawing/2014/main" id="{49FC399C-16CB-62BC-8F64-37A9EAB7B522}"/>
              </a:ext>
            </a:extLst>
          </p:cNvPr>
          <p:cNvSpPr>
            <a:spLocks noGrp="1"/>
          </p:cNvSpPr>
          <p:nvPr>
            <p:ph type="body" sz="quarter" idx="10" hasCustomPrompt="1"/>
          </p:nvPr>
        </p:nvSpPr>
        <p:spPr>
          <a:xfrm>
            <a:off x="682929" y="497223"/>
            <a:ext cx="5899299" cy="180110"/>
          </a:xfrm>
          <a:prstGeom prst="rect">
            <a:avLst/>
          </a:prstGeom>
        </p:spPr>
        <p:txBody>
          <a:bodyPr lIns="0" tIns="0" rIns="0" bIns="0"/>
          <a:lstStyle>
            <a:lvl1pPr marL="0" indent="0">
              <a:buNone/>
              <a:defRPr sz="1200" spc="30" baseline="0">
                <a:solidFill>
                  <a:schemeClr val="bg1"/>
                </a:solidFill>
                <a:latin typeface="DM Sans 14pt" pitchFamily="2" charset="77"/>
              </a:defRPr>
            </a:lvl1pPr>
          </a:lstStyle>
          <a:p>
            <a:pPr lvl="0"/>
            <a:r>
              <a:rPr lang="en-GB"/>
              <a:t>HEADING 1</a:t>
            </a:r>
            <a:endParaRPr lang="en-RO"/>
          </a:p>
        </p:txBody>
      </p:sp>
      <p:sp>
        <p:nvSpPr>
          <p:cNvPr id="9" name="Text Placeholder 10">
            <a:extLst>
              <a:ext uri="{FF2B5EF4-FFF2-40B4-BE49-F238E27FC236}">
                <a16:creationId xmlns:a16="http://schemas.microsoft.com/office/drawing/2014/main" id="{D55BEDEB-6516-9AA2-1A62-80E0588041D5}"/>
              </a:ext>
            </a:extLst>
          </p:cNvPr>
          <p:cNvSpPr>
            <a:spLocks noGrp="1"/>
          </p:cNvSpPr>
          <p:nvPr>
            <p:ph type="body" sz="quarter" idx="11" hasCustomPrompt="1"/>
          </p:nvPr>
        </p:nvSpPr>
        <p:spPr>
          <a:xfrm>
            <a:off x="682930" y="812800"/>
            <a:ext cx="9494003" cy="372532"/>
          </a:xfrm>
          <a:prstGeom prst="rect">
            <a:avLst/>
          </a:prstGeom>
        </p:spPr>
        <p:txBody>
          <a:bodyPr lIns="0" tIns="0" rIns="0" bIns="0"/>
          <a:lstStyle>
            <a:lvl1pPr marL="0" indent="0">
              <a:lnSpc>
                <a:spcPct val="100000"/>
              </a:lnSpc>
              <a:buNone/>
              <a:defRPr sz="2400" b="1" i="0">
                <a:solidFill>
                  <a:schemeClr val="bg1"/>
                </a:solidFill>
                <a:latin typeface="DM Sans 14pt" pitchFamily="2" charset="77"/>
              </a:defRPr>
            </a:lvl1pPr>
          </a:lstStyle>
          <a:p>
            <a:pPr lvl="0"/>
            <a:r>
              <a:rPr lang="en-GB"/>
              <a:t>Text</a:t>
            </a:r>
            <a:endParaRPr lang="en-RO"/>
          </a:p>
        </p:txBody>
      </p:sp>
    </p:spTree>
    <p:extLst>
      <p:ext uri="{BB962C8B-B14F-4D97-AF65-F5344CB8AC3E}">
        <p14:creationId xmlns:p14="http://schemas.microsoft.com/office/powerpoint/2010/main" val="6674925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ull Opacit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2149B510-DE61-2CC5-2380-9B77959E2F46}"/>
              </a:ext>
            </a:extLst>
          </p:cNvPr>
          <p:cNvSpPr>
            <a:spLocks noGrp="1"/>
          </p:cNvSpPr>
          <p:nvPr>
            <p:ph type="body" idx="1" hasCustomPrompt="1"/>
          </p:nvPr>
        </p:nvSpPr>
        <p:spPr>
          <a:xfrm>
            <a:off x="1285650" y="3429000"/>
            <a:ext cx="9620699" cy="1343784"/>
          </a:xfrm>
          <a:prstGeom prst="rect">
            <a:avLst/>
          </a:prstGeom>
        </p:spPr>
        <p:txBody>
          <a:bodyPr lIns="0" tIns="0" rIns="0" bIns="0"/>
          <a:lstStyle>
            <a:lvl1pPr marL="0" indent="0" algn="ctr">
              <a:buNone/>
              <a:defRPr sz="5400" b="1" i="0">
                <a:solidFill>
                  <a:schemeClr val="bg1"/>
                </a:solidFill>
                <a:latin typeface="DM Sans 14pt" pitchFamily="2" charset="77"/>
              </a:defRPr>
            </a:lvl1pPr>
            <a:lvl2pPr marL="457167" indent="0">
              <a:buNone/>
              <a:defRPr sz="2000">
                <a:solidFill>
                  <a:schemeClr val="tx1">
                    <a:tint val="82000"/>
                  </a:schemeClr>
                </a:solidFill>
              </a:defRPr>
            </a:lvl2pPr>
            <a:lvl3pPr marL="914332" indent="0">
              <a:buNone/>
              <a:defRPr sz="1800">
                <a:solidFill>
                  <a:schemeClr val="tx1">
                    <a:tint val="82000"/>
                  </a:schemeClr>
                </a:solidFill>
              </a:defRPr>
            </a:lvl3pPr>
            <a:lvl4pPr marL="1371498" indent="0">
              <a:buNone/>
              <a:defRPr sz="1600">
                <a:solidFill>
                  <a:schemeClr val="tx1">
                    <a:tint val="82000"/>
                  </a:schemeClr>
                </a:solidFill>
              </a:defRPr>
            </a:lvl4pPr>
            <a:lvl5pPr marL="1828664" indent="0">
              <a:buNone/>
              <a:defRPr sz="1600">
                <a:solidFill>
                  <a:schemeClr val="tx1">
                    <a:tint val="82000"/>
                  </a:schemeClr>
                </a:solidFill>
              </a:defRPr>
            </a:lvl5pPr>
            <a:lvl6pPr marL="2285830" indent="0">
              <a:buNone/>
              <a:defRPr sz="1600">
                <a:solidFill>
                  <a:schemeClr val="tx1">
                    <a:tint val="82000"/>
                  </a:schemeClr>
                </a:solidFill>
              </a:defRPr>
            </a:lvl6pPr>
            <a:lvl7pPr marL="2742994" indent="0">
              <a:buNone/>
              <a:defRPr sz="1600">
                <a:solidFill>
                  <a:schemeClr val="tx1">
                    <a:tint val="82000"/>
                  </a:schemeClr>
                </a:solidFill>
              </a:defRPr>
            </a:lvl7pPr>
            <a:lvl8pPr marL="3200160" indent="0">
              <a:buNone/>
              <a:defRPr sz="1600">
                <a:solidFill>
                  <a:schemeClr val="tx1">
                    <a:tint val="82000"/>
                  </a:schemeClr>
                </a:solidFill>
              </a:defRPr>
            </a:lvl8pPr>
            <a:lvl9pPr marL="3657327" indent="0">
              <a:buNone/>
              <a:defRPr sz="1600">
                <a:solidFill>
                  <a:schemeClr val="tx1">
                    <a:tint val="82000"/>
                  </a:schemeClr>
                </a:solidFill>
              </a:defRPr>
            </a:lvl9pPr>
          </a:lstStyle>
          <a:p>
            <a:pPr lvl="0"/>
            <a:r>
              <a:rPr lang="en-GB"/>
              <a:t>Click to edit Title</a:t>
            </a:r>
          </a:p>
        </p:txBody>
      </p:sp>
    </p:spTree>
    <p:extLst>
      <p:ext uri="{BB962C8B-B14F-4D97-AF65-F5344CB8AC3E}">
        <p14:creationId xmlns:p14="http://schemas.microsoft.com/office/powerpoint/2010/main" val="24157293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Secondary Full Opacit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10">
            <a:extLst>
              <a:ext uri="{FF2B5EF4-FFF2-40B4-BE49-F238E27FC236}">
                <a16:creationId xmlns:a16="http://schemas.microsoft.com/office/drawing/2014/main" id="{49FC399C-16CB-62BC-8F64-37A9EAB7B522}"/>
              </a:ext>
            </a:extLst>
          </p:cNvPr>
          <p:cNvSpPr>
            <a:spLocks noGrp="1"/>
          </p:cNvSpPr>
          <p:nvPr>
            <p:ph type="body" sz="quarter" idx="10" hasCustomPrompt="1"/>
          </p:nvPr>
        </p:nvSpPr>
        <p:spPr>
          <a:xfrm>
            <a:off x="682929" y="497223"/>
            <a:ext cx="5899299" cy="180110"/>
          </a:xfrm>
          <a:prstGeom prst="rect">
            <a:avLst/>
          </a:prstGeom>
        </p:spPr>
        <p:txBody>
          <a:bodyPr lIns="0" tIns="0" rIns="0" bIns="0"/>
          <a:lstStyle>
            <a:lvl1pPr marL="0" indent="0">
              <a:buNone/>
              <a:defRPr sz="1200" spc="30" baseline="0">
                <a:solidFill>
                  <a:schemeClr val="bg1"/>
                </a:solidFill>
                <a:latin typeface="DM Sans 14pt" pitchFamily="2" charset="77"/>
              </a:defRPr>
            </a:lvl1pPr>
          </a:lstStyle>
          <a:p>
            <a:pPr lvl="0"/>
            <a:r>
              <a:rPr lang="en-GB"/>
              <a:t>HEADING 1</a:t>
            </a:r>
            <a:endParaRPr lang="en-RO"/>
          </a:p>
        </p:txBody>
      </p:sp>
      <p:sp>
        <p:nvSpPr>
          <p:cNvPr id="9" name="Text Placeholder 10">
            <a:extLst>
              <a:ext uri="{FF2B5EF4-FFF2-40B4-BE49-F238E27FC236}">
                <a16:creationId xmlns:a16="http://schemas.microsoft.com/office/drawing/2014/main" id="{D55BEDEB-6516-9AA2-1A62-80E0588041D5}"/>
              </a:ext>
            </a:extLst>
          </p:cNvPr>
          <p:cNvSpPr>
            <a:spLocks noGrp="1"/>
          </p:cNvSpPr>
          <p:nvPr>
            <p:ph type="body" sz="quarter" idx="11" hasCustomPrompt="1"/>
          </p:nvPr>
        </p:nvSpPr>
        <p:spPr>
          <a:xfrm>
            <a:off x="682930" y="812800"/>
            <a:ext cx="9494003" cy="372532"/>
          </a:xfrm>
          <a:prstGeom prst="rect">
            <a:avLst/>
          </a:prstGeom>
        </p:spPr>
        <p:txBody>
          <a:bodyPr lIns="0" tIns="0" rIns="0" bIns="0"/>
          <a:lstStyle>
            <a:lvl1pPr marL="0" indent="0">
              <a:lnSpc>
                <a:spcPct val="100000"/>
              </a:lnSpc>
              <a:buNone/>
              <a:defRPr sz="2400" b="1" i="0">
                <a:solidFill>
                  <a:schemeClr val="bg1"/>
                </a:solidFill>
                <a:latin typeface="DM Sans 14pt" pitchFamily="2" charset="77"/>
              </a:defRPr>
            </a:lvl1pPr>
          </a:lstStyle>
          <a:p>
            <a:pPr lvl="0"/>
            <a:r>
              <a:rPr lang="en-GB"/>
              <a:t>Text</a:t>
            </a:r>
            <a:endParaRPr lang="en-RO"/>
          </a:p>
        </p:txBody>
      </p:sp>
    </p:spTree>
    <p:extLst>
      <p:ext uri="{BB962C8B-B14F-4D97-AF65-F5344CB8AC3E}">
        <p14:creationId xmlns:p14="http://schemas.microsoft.com/office/powerpoint/2010/main" val="40880310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Secondary Full Opacit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10">
            <a:extLst>
              <a:ext uri="{FF2B5EF4-FFF2-40B4-BE49-F238E27FC236}">
                <a16:creationId xmlns:a16="http://schemas.microsoft.com/office/drawing/2014/main" id="{49FC399C-16CB-62BC-8F64-37A9EAB7B522}"/>
              </a:ext>
            </a:extLst>
          </p:cNvPr>
          <p:cNvSpPr>
            <a:spLocks noGrp="1"/>
          </p:cNvSpPr>
          <p:nvPr>
            <p:ph type="body" sz="quarter" idx="10" hasCustomPrompt="1"/>
          </p:nvPr>
        </p:nvSpPr>
        <p:spPr>
          <a:xfrm>
            <a:off x="682929" y="497223"/>
            <a:ext cx="5899299" cy="180110"/>
          </a:xfrm>
          <a:prstGeom prst="rect">
            <a:avLst/>
          </a:prstGeom>
        </p:spPr>
        <p:txBody>
          <a:bodyPr lIns="0" tIns="0" rIns="0" bIns="0"/>
          <a:lstStyle>
            <a:lvl1pPr marL="0" indent="0">
              <a:buNone/>
              <a:defRPr sz="1200" spc="30" baseline="0">
                <a:solidFill>
                  <a:schemeClr val="tx1"/>
                </a:solidFill>
                <a:latin typeface="DM Sans 14pt" pitchFamily="2" charset="77"/>
              </a:defRPr>
            </a:lvl1pPr>
          </a:lstStyle>
          <a:p>
            <a:pPr lvl="0"/>
            <a:r>
              <a:rPr lang="en-GB"/>
              <a:t>HEADING 1</a:t>
            </a:r>
            <a:endParaRPr lang="en-RO"/>
          </a:p>
        </p:txBody>
      </p:sp>
      <p:sp>
        <p:nvSpPr>
          <p:cNvPr id="9" name="Text Placeholder 10">
            <a:extLst>
              <a:ext uri="{FF2B5EF4-FFF2-40B4-BE49-F238E27FC236}">
                <a16:creationId xmlns:a16="http://schemas.microsoft.com/office/drawing/2014/main" id="{D55BEDEB-6516-9AA2-1A62-80E0588041D5}"/>
              </a:ext>
            </a:extLst>
          </p:cNvPr>
          <p:cNvSpPr>
            <a:spLocks noGrp="1"/>
          </p:cNvSpPr>
          <p:nvPr>
            <p:ph type="body" sz="quarter" idx="11" hasCustomPrompt="1"/>
          </p:nvPr>
        </p:nvSpPr>
        <p:spPr>
          <a:xfrm>
            <a:off x="682930" y="812800"/>
            <a:ext cx="9494003" cy="372532"/>
          </a:xfrm>
          <a:prstGeom prst="rect">
            <a:avLst/>
          </a:prstGeom>
        </p:spPr>
        <p:txBody>
          <a:bodyPr lIns="0" tIns="0" rIns="0" bIns="0"/>
          <a:lstStyle>
            <a:lvl1pPr marL="0" indent="0">
              <a:lnSpc>
                <a:spcPct val="100000"/>
              </a:lnSpc>
              <a:buNone/>
              <a:defRPr sz="2400" b="1" i="0">
                <a:solidFill>
                  <a:schemeClr val="tx1"/>
                </a:solidFill>
                <a:latin typeface="DM Sans 14pt" pitchFamily="2" charset="77"/>
              </a:defRPr>
            </a:lvl1pPr>
          </a:lstStyle>
          <a:p>
            <a:pPr lvl="0"/>
            <a:r>
              <a:rPr lang="en-GB"/>
              <a:t>Text</a:t>
            </a:r>
            <a:endParaRPr lang="en-RO"/>
          </a:p>
        </p:txBody>
      </p:sp>
    </p:spTree>
    <p:extLst>
      <p:ext uri="{BB962C8B-B14F-4D97-AF65-F5344CB8AC3E}">
        <p14:creationId xmlns:p14="http://schemas.microsoft.com/office/powerpoint/2010/main" val="4582387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9_Secondary Full Opacit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10">
            <a:extLst>
              <a:ext uri="{FF2B5EF4-FFF2-40B4-BE49-F238E27FC236}">
                <a16:creationId xmlns:a16="http://schemas.microsoft.com/office/drawing/2014/main" id="{49FC399C-16CB-62BC-8F64-37A9EAB7B522}"/>
              </a:ext>
            </a:extLst>
          </p:cNvPr>
          <p:cNvSpPr>
            <a:spLocks noGrp="1"/>
          </p:cNvSpPr>
          <p:nvPr>
            <p:ph type="body" sz="quarter" idx="10" hasCustomPrompt="1"/>
          </p:nvPr>
        </p:nvSpPr>
        <p:spPr>
          <a:xfrm>
            <a:off x="682929" y="497223"/>
            <a:ext cx="5899299" cy="180110"/>
          </a:xfrm>
          <a:prstGeom prst="rect">
            <a:avLst/>
          </a:prstGeom>
        </p:spPr>
        <p:txBody>
          <a:bodyPr lIns="0" tIns="0" rIns="0" bIns="0"/>
          <a:lstStyle>
            <a:lvl1pPr marL="0" indent="0">
              <a:buNone/>
              <a:defRPr sz="1200" spc="30" baseline="0">
                <a:solidFill>
                  <a:schemeClr val="tx1"/>
                </a:solidFill>
                <a:latin typeface="DM Sans 14pt" pitchFamily="2" charset="77"/>
              </a:defRPr>
            </a:lvl1pPr>
          </a:lstStyle>
          <a:p>
            <a:pPr lvl="0"/>
            <a:r>
              <a:rPr lang="en-GB"/>
              <a:t>HEADING 1</a:t>
            </a:r>
            <a:endParaRPr lang="en-RO"/>
          </a:p>
        </p:txBody>
      </p:sp>
      <p:sp>
        <p:nvSpPr>
          <p:cNvPr id="9" name="Text Placeholder 10">
            <a:extLst>
              <a:ext uri="{FF2B5EF4-FFF2-40B4-BE49-F238E27FC236}">
                <a16:creationId xmlns:a16="http://schemas.microsoft.com/office/drawing/2014/main" id="{D55BEDEB-6516-9AA2-1A62-80E0588041D5}"/>
              </a:ext>
            </a:extLst>
          </p:cNvPr>
          <p:cNvSpPr>
            <a:spLocks noGrp="1"/>
          </p:cNvSpPr>
          <p:nvPr>
            <p:ph type="body" sz="quarter" idx="11" hasCustomPrompt="1"/>
          </p:nvPr>
        </p:nvSpPr>
        <p:spPr>
          <a:xfrm>
            <a:off x="682930" y="812800"/>
            <a:ext cx="9494003" cy="372532"/>
          </a:xfrm>
          <a:prstGeom prst="rect">
            <a:avLst/>
          </a:prstGeom>
        </p:spPr>
        <p:txBody>
          <a:bodyPr lIns="0" tIns="0" rIns="0" bIns="0"/>
          <a:lstStyle>
            <a:lvl1pPr marL="0" indent="0">
              <a:lnSpc>
                <a:spcPct val="100000"/>
              </a:lnSpc>
              <a:buNone/>
              <a:defRPr sz="2400" b="1" i="0">
                <a:solidFill>
                  <a:schemeClr val="tx1"/>
                </a:solidFill>
                <a:latin typeface="DM Sans 14pt" pitchFamily="2" charset="77"/>
              </a:defRPr>
            </a:lvl1pPr>
          </a:lstStyle>
          <a:p>
            <a:pPr lvl="0"/>
            <a:r>
              <a:rPr lang="en-GB"/>
              <a:t>Text</a:t>
            </a:r>
            <a:endParaRPr lang="en-RO"/>
          </a:p>
        </p:txBody>
      </p:sp>
    </p:spTree>
    <p:extLst>
      <p:ext uri="{BB962C8B-B14F-4D97-AF65-F5344CB8AC3E}">
        <p14:creationId xmlns:p14="http://schemas.microsoft.com/office/powerpoint/2010/main" val="25712874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7_Secondary Full Opacit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10">
            <a:extLst>
              <a:ext uri="{FF2B5EF4-FFF2-40B4-BE49-F238E27FC236}">
                <a16:creationId xmlns:a16="http://schemas.microsoft.com/office/drawing/2014/main" id="{49FC399C-16CB-62BC-8F64-37A9EAB7B522}"/>
              </a:ext>
            </a:extLst>
          </p:cNvPr>
          <p:cNvSpPr>
            <a:spLocks noGrp="1"/>
          </p:cNvSpPr>
          <p:nvPr>
            <p:ph type="body" sz="quarter" idx="10" hasCustomPrompt="1"/>
          </p:nvPr>
        </p:nvSpPr>
        <p:spPr>
          <a:xfrm>
            <a:off x="682929" y="497223"/>
            <a:ext cx="5899299" cy="180110"/>
          </a:xfrm>
          <a:prstGeom prst="rect">
            <a:avLst/>
          </a:prstGeom>
        </p:spPr>
        <p:txBody>
          <a:bodyPr lIns="0" tIns="0" rIns="0" bIns="0"/>
          <a:lstStyle>
            <a:lvl1pPr marL="0" indent="0">
              <a:buNone/>
              <a:defRPr sz="1200" spc="30" baseline="0">
                <a:solidFill>
                  <a:schemeClr val="tx1"/>
                </a:solidFill>
                <a:latin typeface="DM Sans 14pt" pitchFamily="2" charset="77"/>
              </a:defRPr>
            </a:lvl1pPr>
          </a:lstStyle>
          <a:p>
            <a:pPr lvl="0"/>
            <a:r>
              <a:rPr lang="en-GB"/>
              <a:t>HEADING 1</a:t>
            </a:r>
            <a:endParaRPr lang="en-RO"/>
          </a:p>
        </p:txBody>
      </p:sp>
      <p:sp>
        <p:nvSpPr>
          <p:cNvPr id="9" name="Text Placeholder 10">
            <a:extLst>
              <a:ext uri="{FF2B5EF4-FFF2-40B4-BE49-F238E27FC236}">
                <a16:creationId xmlns:a16="http://schemas.microsoft.com/office/drawing/2014/main" id="{D55BEDEB-6516-9AA2-1A62-80E0588041D5}"/>
              </a:ext>
            </a:extLst>
          </p:cNvPr>
          <p:cNvSpPr>
            <a:spLocks noGrp="1"/>
          </p:cNvSpPr>
          <p:nvPr>
            <p:ph type="body" sz="quarter" idx="11" hasCustomPrompt="1"/>
          </p:nvPr>
        </p:nvSpPr>
        <p:spPr>
          <a:xfrm>
            <a:off x="682930" y="812800"/>
            <a:ext cx="9494003" cy="372532"/>
          </a:xfrm>
          <a:prstGeom prst="rect">
            <a:avLst/>
          </a:prstGeom>
        </p:spPr>
        <p:txBody>
          <a:bodyPr lIns="0" tIns="0" rIns="0" bIns="0"/>
          <a:lstStyle>
            <a:lvl1pPr marL="0" indent="0">
              <a:lnSpc>
                <a:spcPct val="100000"/>
              </a:lnSpc>
              <a:buNone/>
              <a:defRPr sz="2400" b="1" i="0">
                <a:solidFill>
                  <a:schemeClr val="tx1"/>
                </a:solidFill>
                <a:latin typeface="DM Sans 14pt" pitchFamily="2" charset="77"/>
              </a:defRPr>
            </a:lvl1pPr>
          </a:lstStyle>
          <a:p>
            <a:pPr lvl="0"/>
            <a:r>
              <a:rPr lang="en-GB"/>
              <a:t>Text</a:t>
            </a:r>
            <a:endParaRPr lang="en-RO"/>
          </a:p>
        </p:txBody>
      </p:sp>
    </p:spTree>
    <p:extLst>
      <p:ext uri="{BB962C8B-B14F-4D97-AF65-F5344CB8AC3E}">
        <p14:creationId xmlns:p14="http://schemas.microsoft.com/office/powerpoint/2010/main" val="21190549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10">
            <a:extLst>
              <a:ext uri="{FF2B5EF4-FFF2-40B4-BE49-F238E27FC236}">
                <a16:creationId xmlns:a16="http://schemas.microsoft.com/office/drawing/2014/main" id="{A49E602C-4B08-95F5-943F-0BEB90A042D8}"/>
              </a:ext>
            </a:extLst>
          </p:cNvPr>
          <p:cNvSpPr>
            <a:spLocks noGrp="1"/>
          </p:cNvSpPr>
          <p:nvPr>
            <p:ph type="body" sz="quarter" idx="10" hasCustomPrompt="1"/>
          </p:nvPr>
        </p:nvSpPr>
        <p:spPr>
          <a:xfrm>
            <a:off x="682929" y="497223"/>
            <a:ext cx="5899299" cy="180110"/>
          </a:xfrm>
          <a:prstGeom prst="rect">
            <a:avLst/>
          </a:prstGeom>
        </p:spPr>
        <p:txBody>
          <a:bodyPr lIns="0" tIns="0" rIns="0" bIns="0"/>
          <a:lstStyle>
            <a:lvl1pPr marL="0" indent="0">
              <a:buNone/>
              <a:defRPr sz="1200" spc="30" baseline="0">
                <a:solidFill>
                  <a:schemeClr val="tx1"/>
                </a:solidFill>
                <a:latin typeface="DM Sans 14pt" pitchFamily="2" charset="77"/>
              </a:defRPr>
            </a:lvl1pPr>
          </a:lstStyle>
          <a:p>
            <a:pPr lvl="0"/>
            <a:r>
              <a:rPr lang="en-GB"/>
              <a:t>HEADING 1</a:t>
            </a:r>
            <a:endParaRPr lang="en-RO"/>
          </a:p>
        </p:txBody>
      </p:sp>
      <p:sp>
        <p:nvSpPr>
          <p:cNvPr id="4" name="Text Placeholder 10">
            <a:extLst>
              <a:ext uri="{FF2B5EF4-FFF2-40B4-BE49-F238E27FC236}">
                <a16:creationId xmlns:a16="http://schemas.microsoft.com/office/drawing/2014/main" id="{EA68CE8C-1A79-538D-AB2E-1D4306A85EBF}"/>
              </a:ext>
            </a:extLst>
          </p:cNvPr>
          <p:cNvSpPr>
            <a:spLocks noGrp="1"/>
          </p:cNvSpPr>
          <p:nvPr>
            <p:ph type="body" sz="quarter" idx="11" hasCustomPrompt="1"/>
          </p:nvPr>
        </p:nvSpPr>
        <p:spPr>
          <a:xfrm>
            <a:off x="682930" y="812800"/>
            <a:ext cx="9494003" cy="372532"/>
          </a:xfrm>
          <a:prstGeom prst="rect">
            <a:avLst/>
          </a:prstGeom>
        </p:spPr>
        <p:txBody>
          <a:bodyPr lIns="0" tIns="0" rIns="0" bIns="0"/>
          <a:lstStyle>
            <a:lvl1pPr marL="0" indent="0">
              <a:lnSpc>
                <a:spcPct val="100000"/>
              </a:lnSpc>
              <a:buNone/>
              <a:defRPr sz="2400" b="1" i="0">
                <a:solidFill>
                  <a:schemeClr val="tx1"/>
                </a:solidFill>
                <a:latin typeface="DM Sans 14pt" pitchFamily="2" charset="77"/>
              </a:defRPr>
            </a:lvl1pPr>
          </a:lstStyle>
          <a:p>
            <a:pPr lvl="0"/>
            <a:r>
              <a:rPr lang="en-GB"/>
              <a:t>Text</a:t>
            </a:r>
            <a:endParaRPr lang="en-RO"/>
          </a:p>
        </p:txBody>
      </p:sp>
    </p:spTree>
    <p:extLst>
      <p:ext uri="{BB962C8B-B14F-4D97-AF65-F5344CB8AC3E}">
        <p14:creationId xmlns:p14="http://schemas.microsoft.com/office/powerpoint/2010/main" val="7962829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10">
            <a:extLst>
              <a:ext uri="{FF2B5EF4-FFF2-40B4-BE49-F238E27FC236}">
                <a16:creationId xmlns:a16="http://schemas.microsoft.com/office/drawing/2014/main" id="{A49E602C-4B08-95F5-943F-0BEB90A042D8}"/>
              </a:ext>
            </a:extLst>
          </p:cNvPr>
          <p:cNvSpPr>
            <a:spLocks noGrp="1"/>
          </p:cNvSpPr>
          <p:nvPr>
            <p:ph type="body" sz="quarter" idx="10" hasCustomPrompt="1"/>
          </p:nvPr>
        </p:nvSpPr>
        <p:spPr>
          <a:xfrm>
            <a:off x="682929" y="497223"/>
            <a:ext cx="5899299" cy="180110"/>
          </a:xfrm>
          <a:prstGeom prst="rect">
            <a:avLst/>
          </a:prstGeom>
        </p:spPr>
        <p:txBody>
          <a:bodyPr lIns="0" tIns="0" rIns="0" bIns="0"/>
          <a:lstStyle>
            <a:lvl1pPr marL="0" indent="0">
              <a:buNone/>
              <a:defRPr sz="1200" spc="30" baseline="0">
                <a:solidFill>
                  <a:schemeClr val="tx1"/>
                </a:solidFill>
                <a:latin typeface="DM Sans 14pt" pitchFamily="2" charset="77"/>
              </a:defRPr>
            </a:lvl1pPr>
          </a:lstStyle>
          <a:p>
            <a:pPr lvl="0"/>
            <a:r>
              <a:rPr lang="en-GB"/>
              <a:t>HEADING 1</a:t>
            </a:r>
            <a:endParaRPr lang="en-RO"/>
          </a:p>
        </p:txBody>
      </p:sp>
      <p:sp>
        <p:nvSpPr>
          <p:cNvPr id="4" name="Text Placeholder 10">
            <a:extLst>
              <a:ext uri="{FF2B5EF4-FFF2-40B4-BE49-F238E27FC236}">
                <a16:creationId xmlns:a16="http://schemas.microsoft.com/office/drawing/2014/main" id="{EA68CE8C-1A79-538D-AB2E-1D4306A85EBF}"/>
              </a:ext>
            </a:extLst>
          </p:cNvPr>
          <p:cNvSpPr>
            <a:spLocks noGrp="1"/>
          </p:cNvSpPr>
          <p:nvPr>
            <p:ph type="body" sz="quarter" idx="11" hasCustomPrompt="1"/>
          </p:nvPr>
        </p:nvSpPr>
        <p:spPr>
          <a:xfrm>
            <a:off x="682930" y="812800"/>
            <a:ext cx="9494003" cy="372532"/>
          </a:xfrm>
          <a:prstGeom prst="rect">
            <a:avLst/>
          </a:prstGeom>
        </p:spPr>
        <p:txBody>
          <a:bodyPr lIns="0" tIns="0" rIns="0" bIns="0"/>
          <a:lstStyle>
            <a:lvl1pPr marL="0" indent="0">
              <a:lnSpc>
                <a:spcPct val="100000"/>
              </a:lnSpc>
              <a:buNone/>
              <a:defRPr sz="2400" b="1" i="0">
                <a:solidFill>
                  <a:schemeClr val="tx1"/>
                </a:solidFill>
                <a:latin typeface="DM Sans 14pt" pitchFamily="2" charset="77"/>
              </a:defRPr>
            </a:lvl1pPr>
          </a:lstStyle>
          <a:p>
            <a:pPr lvl="0"/>
            <a:r>
              <a:rPr lang="en-GB"/>
              <a:t>Text</a:t>
            </a:r>
            <a:endParaRPr lang="en-RO"/>
          </a:p>
        </p:txBody>
      </p:sp>
    </p:spTree>
    <p:extLst>
      <p:ext uri="{BB962C8B-B14F-4D97-AF65-F5344CB8AC3E}">
        <p14:creationId xmlns:p14="http://schemas.microsoft.com/office/powerpoint/2010/main" val="25206349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10">
            <a:extLst>
              <a:ext uri="{FF2B5EF4-FFF2-40B4-BE49-F238E27FC236}">
                <a16:creationId xmlns:a16="http://schemas.microsoft.com/office/drawing/2014/main" id="{A49E602C-4B08-95F5-943F-0BEB90A042D8}"/>
              </a:ext>
            </a:extLst>
          </p:cNvPr>
          <p:cNvSpPr>
            <a:spLocks noGrp="1"/>
          </p:cNvSpPr>
          <p:nvPr>
            <p:ph type="body" sz="quarter" idx="10" hasCustomPrompt="1"/>
          </p:nvPr>
        </p:nvSpPr>
        <p:spPr>
          <a:xfrm>
            <a:off x="682929" y="497223"/>
            <a:ext cx="5899299" cy="180110"/>
          </a:xfrm>
          <a:prstGeom prst="rect">
            <a:avLst/>
          </a:prstGeom>
        </p:spPr>
        <p:txBody>
          <a:bodyPr lIns="0" tIns="0" rIns="0" bIns="0"/>
          <a:lstStyle>
            <a:lvl1pPr marL="0" indent="0">
              <a:buNone/>
              <a:defRPr sz="1200" spc="30" baseline="0">
                <a:solidFill>
                  <a:schemeClr val="tx1"/>
                </a:solidFill>
                <a:latin typeface="DM Sans 14pt" pitchFamily="2" charset="77"/>
              </a:defRPr>
            </a:lvl1pPr>
          </a:lstStyle>
          <a:p>
            <a:pPr lvl="0"/>
            <a:r>
              <a:rPr lang="en-GB"/>
              <a:t>HEADING 1</a:t>
            </a:r>
            <a:endParaRPr lang="en-RO"/>
          </a:p>
        </p:txBody>
      </p:sp>
      <p:sp>
        <p:nvSpPr>
          <p:cNvPr id="4" name="Text Placeholder 10">
            <a:extLst>
              <a:ext uri="{FF2B5EF4-FFF2-40B4-BE49-F238E27FC236}">
                <a16:creationId xmlns:a16="http://schemas.microsoft.com/office/drawing/2014/main" id="{EA68CE8C-1A79-538D-AB2E-1D4306A85EBF}"/>
              </a:ext>
            </a:extLst>
          </p:cNvPr>
          <p:cNvSpPr>
            <a:spLocks noGrp="1"/>
          </p:cNvSpPr>
          <p:nvPr>
            <p:ph type="body" sz="quarter" idx="11" hasCustomPrompt="1"/>
          </p:nvPr>
        </p:nvSpPr>
        <p:spPr>
          <a:xfrm>
            <a:off x="682930" y="812800"/>
            <a:ext cx="9494003" cy="372532"/>
          </a:xfrm>
          <a:prstGeom prst="rect">
            <a:avLst/>
          </a:prstGeom>
        </p:spPr>
        <p:txBody>
          <a:bodyPr lIns="0" tIns="0" rIns="0" bIns="0"/>
          <a:lstStyle>
            <a:lvl1pPr marL="0" indent="0">
              <a:lnSpc>
                <a:spcPct val="100000"/>
              </a:lnSpc>
              <a:buNone/>
              <a:defRPr sz="2400" b="1" i="0">
                <a:solidFill>
                  <a:schemeClr val="tx1"/>
                </a:solidFill>
                <a:latin typeface="DM Sans 14pt" pitchFamily="2" charset="77"/>
              </a:defRPr>
            </a:lvl1pPr>
          </a:lstStyle>
          <a:p>
            <a:pPr lvl="0"/>
            <a:r>
              <a:rPr lang="en-GB"/>
              <a:t>Text</a:t>
            </a:r>
            <a:endParaRPr lang="en-RO"/>
          </a:p>
        </p:txBody>
      </p:sp>
    </p:spTree>
    <p:extLst>
      <p:ext uri="{BB962C8B-B14F-4D97-AF65-F5344CB8AC3E}">
        <p14:creationId xmlns:p14="http://schemas.microsoft.com/office/powerpoint/2010/main" val="39697059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10">
            <a:extLst>
              <a:ext uri="{FF2B5EF4-FFF2-40B4-BE49-F238E27FC236}">
                <a16:creationId xmlns:a16="http://schemas.microsoft.com/office/drawing/2014/main" id="{A49E602C-4B08-95F5-943F-0BEB90A042D8}"/>
              </a:ext>
            </a:extLst>
          </p:cNvPr>
          <p:cNvSpPr>
            <a:spLocks noGrp="1"/>
          </p:cNvSpPr>
          <p:nvPr>
            <p:ph type="body" sz="quarter" idx="10" hasCustomPrompt="1"/>
          </p:nvPr>
        </p:nvSpPr>
        <p:spPr>
          <a:xfrm>
            <a:off x="682929" y="497223"/>
            <a:ext cx="5899299" cy="180110"/>
          </a:xfrm>
          <a:prstGeom prst="rect">
            <a:avLst/>
          </a:prstGeom>
        </p:spPr>
        <p:txBody>
          <a:bodyPr lIns="0" tIns="0" rIns="0" bIns="0"/>
          <a:lstStyle>
            <a:lvl1pPr marL="0" indent="0">
              <a:buNone/>
              <a:defRPr sz="1200" spc="30" baseline="0">
                <a:solidFill>
                  <a:schemeClr val="tx1"/>
                </a:solidFill>
                <a:latin typeface="DM Sans 14pt" pitchFamily="2" charset="77"/>
              </a:defRPr>
            </a:lvl1pPr>
          </a:lstStyle>
          <a:p>
            <a:pPr lvl="0"/>
            <a:r>
              <a:rPr lang="en-GB"/>
              <a:t>HEADING 1</a:t>
            </a:r>
            <a:endParaRPr lang="en-RO"/>
          </a:p>
        </p:txBody>
      </p:sp>
      <p:sp>
        <p:nvSpPr>
          <p:cNvPr id="4" name="Text Placeholder 10">
            <a:extLst>
              <a:ext uri="{FF2B5EF4-FFF2-40B4-BE49-F238E27FC236}">
                <a16:creationId xmlns:a16="http://schemas.microsoft.com/office/drawing/2014/main" id="{EA68CE8C-1A79-538D-AB2E-1D4306A85EBF}"/>
              </a:ext>
            </a:extLst>
          </p:cNvPr>
          <p:cNvSpPr>
            <a:spLocks noGrp="1"/>
          </p:cNvSpPr>
          <p:nvPr>
            <p:ph type="body" sz="quarter" idx="11" hasCustomPrompt="1"/>
          </p:nvPr>
        </p:nvSpPr>
        <p:spPr>
          <a:xfrm>
            <a:off x="682930" y="812800"/>
            <a:ext cx="9494003" cy="372532"/>
          </a:xfrm>
          <a:prstGeom prst="rect">
            <a:avLst/>
          </a:prstGeom>
        </p:spPr>
        <p:txBody>
          <a:bodyPr lIns="0" tIns="0" rIns="0" bIns="0"/>
          <a:lstStyle>
            <a:lvl1pPr marL="0" indent="0">
              <a:lnSpc>
                <a:spcPct val="100000"/>
              </a:lnSpc>
              <a:buNone/>
              <a:defRPr sz="2400" b="1" i="0">
                <a:solidFill>
                  <a:schemeClr val="tx1"/>
                </a:solidFill>
                <a:latin typeface="DM Sans 14pt" pitchFamily="2" charset="77"/>
              </a:defRPr>
            </a:lvl1pPr>
          </a:lstStyle>
          <a:p>
            <a:pPr lvl="0"/>
            <a:r>
              <a:rPr lang="en-GB"/>
              <a:t>Text</a:t>
            </a:r>
            <a:endParaRPr lang="en-RO"/>
          </a:p>
        </p:txBody>
      </p:sp>
    </p:spTree>
    <p:extLst>
      <p:ext uri="{BB962C8B-B14F-4D97-AF65-F5344CB8AC3E}">
        <p14:creationId xmlns:p14="http://schemas.microsoft.com/office/powerpoint/2010/main" val="428356392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10">
            <a:extLst>
              <a:ext uri="{FF2B5EF4-FFF2-40B4-BE49-F238E27FC236}">
                <a16:creationId xmlns:a16="http://schemas.microsoft.com/office/drawing/2014/main" id="{A49E602C-4B08-95F5-943F-0BEB90A042D8}"/>
              </a:ext>
            </a:extLst>
          </p:cNvPr>
          <p:cNvSpPr>
            <a:spLocks noGrp="1"/>
          </p:cNvSpPr>
          <p:nvPr>
            <p:ph type="body" sz="quarter" idx="10" hasCustomPrompt="1"/>
          </p:nvPr>
        </p:nvSpPr>
        <p:spPr>
          <a:xfrm>
            <a:off x="682929" y="497223"/>
            <a:ext cx="5899299" cy="180110"/>
          </a:xfrm>
          <a:prstGeom prst="rect">
            <a:avLst/>
          </a:prstGeom>
        </p:spPr>
        <p:txBody>
          <a:bodyPr lIns="0" tIns="0" rIns="0" bIns="0"/>
          <a:lstStyle>
            <a:lvl1pPr marL="0" indent="0">
              <a:buNone/>
              <a:defRPr sz="1200" spc="30" baseline="0">
                <a:solidFill>
                  <a:schemeClr val="tx1"/>
                </a:solidFill>
                <a:latin typeface="DM Sans 14pt" pitchFamily="2" charset="77"/>
              </a:defRPr>
            </a:lvl1pPr>
          </a:lstStyle>
          <a:p>
            <a:pPr lvl="0"/>
            <a:r>
              <a:rPr lang="en-GB"/>
              <a:t>HEADING 1</a:t>
            </a:r>
            <a:endParaRPr lang="en-RO"/>
          </a:p>
        </p:txBody>
      </p:sp>
      <p:sp>
        <p:nvSpPr>
          <p:cNvPr id="4" name="Text Placeholder 10">
            <a:extLst>
              <a:ext uri="{FF2B5EF4-FFF2-40B4-BE49-F238E27FC236}">
                <a16:creationId xmlns:a16="http://schemas.microsoft.com/office/drawing/2014/main" id="{EA68CE8C-1A79-538D-AB2E-1D4306A85EBF}"/>
              </a:ext>
            </a:extLst>
          </p:cNvPr>
          <p:cNvSpPr>
            <a:spLocks noGrp="1"/>
          </p:cNvSpPr>
          <p:nvPr>
            <p:ph type="body" sz="quarter" idx="11" hasCustomPrompt="1"/>
          </p:nvPr>
        </p:nvSpPr>
        <p:spPr>
          <a:xfrm>
            <a:off x="682929" y="812800"/>
            <a:ext cx="11235267" cy="372532"/>
          </a:xfrm>
          <a:prstGeom prst="rect">
            <a:avLst/>
          </a:prstGeom>
        </p:spPr>
        <p:txBody>
          <a:bodyPr lIns="0" tIns="0" rIns="0" bIns="0"/>
          <a:lstStyle>
            <a:lvl1pPr marL="0" indent="0">
              <a:lnSpc>
                <a:spcPct val="100000"/>
              </a:lnSpc>
              <a:buNone/>
              <a:defRPr sz="2400" b="1" i="0">
                <a:solidFill>
                  <a:schemeClr val="tx1"/>
                </a:solidFill>
                <a:latin typeface="DM Sans 14pt" pitchFamily="2" charset="77"/>
              </a:defRPr>
            </a:lvl1pPr>
          </a:lstStyle>
          <a:p>
            <a:pPr lvl="0"/>
            <a:r>
              <a:rPr lang="en-GB"/>
              <a:t>Text</a:t>
            </a:r>
            <a:endParaRPr lang="en-RO"/>
          </a:p>
        </p:txBody>
      </p:sp>
    </p:spTree>
    <p:extLst>
      <p:ext uri="{BB962C8B-B14F-4D97-AF65-F5344CB8AC3E}">
        <p14:creationId xmlns:p14="http://schemas.microsoft.com/office/powerpoint/2010/main" val="44924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10">
            <a:extLst>
              <a:ext uri="{FF2B5EF4-FFF2-40B4-BE49-F238E27FC236}">
                <a16:creationId xmlns:a16="http://schemas.microsoft.com/office/drawing/2014/main" id="{A49E602C-4B08-95F5-943F-0BEB90A042D8}"/>
              </a:ext>
            </a:extLst>
          </p:cNvPr>
          <p:cNvSpPr>
            <a:spLocks noGrp="1"/>
          </p:cNvSpPr>
          <p:nvPr>
            <p:ph type="body" sz="quarter" idx="10" hasCustomPrompt="1"/>
          </p:nvPr>
        </p:nvSpPr>
        <p:spPr>
          <a:xfrm>
            <a:off x="682929" y="497223"/>
            <a:ext cx="5899299" cy="180110"/>
          </a:xfrm>
          <a:prstGeom prst="rect">
            <a:avLst/>
          </a:prstGeom>
        </p:spPr>
        <p:txBody>
          <a:bodyPr lIns="0" tIns="0" rIns="0" bIns="0"/>
          <a:lstStyle>
            <a:lvl1pPr marL="0" indent="0">
              <a:buNone/>
              <a:defRPr sz="1200" spc="30" baseline="0">
                <a:solidFill>
                  <a:schemeClr val="tx1"/>
                </a:solidFill>
                <a:latin typeface="DM Sans 14pt" pitchFamily="2" charset="77"/>
              </a:defRPr>
            </a:lvl1pPr>
          </a:lstStyle>
          <a:p>
            <a:pPr lvl="0"/>
            <a:r>
              <a:rPr lang="en-GB"/>
              <a:t>HEADING 1</a:t>
            </a:r>
            <a:endParaRPr lang="en-RO"/>
          </a:p>
        </p:txBody>
      </p:sp>
      <p:sp>
        <p:nvSpPr>
          <p:cNvPr id="4" name="Text Placeholder 10">
            <a:extLst>
              <a:ext uri="{FF2B5EF4-FFF2-40B4-BE49-F238E27FC236}">
                <a16:creationId xmlns:a16="http://schemas.microsoft.com/office/drawing/2014/main" id="{EA68CE8C-1A79-538D-AB2E-1D4306A85EBF}"/>
              </a:ext>
            </a:extLst>
          </p:cNvPr>
          <p:cNvSpPr>
            <a:spLocks noGrp="1"/>
          </p:cNvSpPr>
          <p:nvPr>
            <p:ph type="body" sz="quarter" idx="11" hasCustomPrompt="1"/>
          </p:nvPr>
        </p:nvSpPr>
        <p:spPr>
          <a:xfrm>
            <a:off x="682930" y="812800"/>
            <a:ext cx="11178870" cy="372532"/>
          </a:xfrm>
          <a:prstGeom prst="rect">
            <a:avLst/>
          </a:prstGeom>
        </p:spPr>
        <p:txBody>
          <a:bodyPr lIns="0" tIns="0" rIns="0" bIns="0"/>
          <a:lstStyle>
            <a:lvl1pPr marL="0" indent="0">
              <a:lnSpc>
                <a:spcPct val="100000"/>
              </a:lnSpc>
              <a:buNone/>
              <a:defRPr sz="2400" b="1" i="0">
                <a:solidFill>
                  <a:schemeClr val="tx1"/>
                </a:solidFill>
                <a:latin typeface="DM Sans 14pt" pitchFamily="2" charset="77"/>
              </a:defRPr>
            </a:lvl1pPr>
          </a:lstStyle>
          <a:p>
            <a:pPr lvl="0"/>
            <a:r>
              <a:rPr lang="en-GB"/>
              <a:t>Text</a:t>
            </a:r>
            <a:endParaRPr lang="en-RO"/>
          </a:p>
        </p:txBody>
      </p:sp>
    </p:spTree>
    <p:extLst>
      <p:ext uri="{BB962C8B-B14F-4D97-AF65-F5344CB8AC3E}">
        <p14:creationId xmlns:p14="http://schemas.microsoft.com/office/powerpoint/2010/main" val="2505354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w Opacit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2149B510-DE61-2CC5-2380-9B77959E2F46}"/>
              </a:ext>
            </a:extLst>
          </p:cNvPr>
          <p:cNvSpPr>
            <a:spLocks noGrp="1"/>
          </p:cNvSpPr>
          <p:nvPr>
            <p:ph type="body" idx="1" hasCustomPrompt="1"/>
          </p:nvPr>
        </p:nvSpPr>
        <p:spPr>
          <a:xfrm>
            <a:off x="1285650" y="3429000"/>
            <a:ext cx="9620699" cy="1343784"/>
          </a:xfrm>
          <a:prstGeom prst="rect">
            <a:avLst/>
          </a:prstGeom>
        </p:spPr>
        <p:txBody>
          <a:bodyPr lIns="0" tIns="0" rIns="0" bIns="0"/>
          <a:lstStyle>
            <a:lvl1pPr marL="0" indent="0" algn="ctr">
              <a:buNone/>
              <a:defRPr sz="5400" b="1" i="0">
                <a:solidFill>
                  <a:schemeClr val="bg1"/>
                </a:solidFill>
                <a:latin typeface="DM Sans 14pt" pitchFamily="2" charset="77"/>
              </a:defRPr>
            </a:lvl1pPr>
            <a:lvl2pPr marL="457167" indent="0">
              <a:buNone/>
              <a:defRPr sz="2000">
                <a:solidFill>
                  <a:schemeClr val="tx1">
                    <a:tint val="82000"/>
                  </a:schemeClr>
                </a:solidFill>
              </a:defRPr>
            </a:lvl2pPr>
            <a:lvl3pPr marL="914332" indent="0">
              <a:buNone/>
              <a:defRPr sz="1800">
                <a:solidFill>
                  <a:schemeClr val="tx1">
                    <a:tint val="82000"/>
                  </a:schemeClr>
                </a:solidFill>
              </a:defRPr>
            </a:lvl3pPr>
            <a:lvl4pPr marL="1371498" indent="0">
              <a:buNone/>
              <a:defRPr sz="1600">
                <a:solidFill>
                  <a:schemeClr val="tx1">
                    <a:tint val="82000"/>
                  </a:schemeClr>
                </a:solidFill>
              </a:defRPr>
            </a:lvl4pPr>
            <a:lvl5pPr marL="1828664" indent="0">
              <a:buNone/>
              <a:defRPr sz="1600">
                <a:solidFill>
                  <a:schemeClr val="tx1">
                    <a:tint val="82000"/>
                  </a:schemeClr>
                </a:solidFill>
              </a:defRPr>
            </a:lvl5pPr>
            <a:lvl6pPr marL="2285830" indent="0">
              <a:buNone/>
              <a:defRPr sz="1600">
                <a:solidFill>
                  <a:schemeClr val="tx1">
                    <a:tint val="82000"/>
                  </a:schemeClr>
                </a:solidFill>
              </a:defRPr>
            </a:lvl6pPr>
            <a:lvl7pPr marL="2742994" indent="0">
              <a:buNone/>
              <a:defRPr sz="1600">
                <a:solidFill>
                  <a:schemeClr val="tx1">
                    <a:tint val="82000"/>
                  </a:schemeClr>
                </a:solidFill>
              </a:defRPr>
            </a:lvl7pPr>
            <a:lvl8pPr marL="3200160" indent="0">
              <a:buNone/>
              <a:defRPr sz="1600">
                <a:solidFill>
                  <a:schemeClr val="tx1">
                    <a:tint val="82000"/>
                  </a:schemeClr>
                </a:solidFill>
              </a:defRPr>
            </a:lvl8pPr>
            <a:lvl9pPr marL="3657327" indent="0">
              <a:buNone/>
              <a:defRPr sz="1600">
                <a:solidFill>
                  <a:schemeClr val="tx1">
                    <a:tint val="82000"/>
                  </a:schemeClr>
                </a:solidFill>
              </a:defRPr>
            </a:lvl9pPr>
          </a:lstStyle>
          <a:p>
            <a:pPr lvl="0"/>
            <a:r>
              <a:rPr lang="en-GB"/>
              <a:t>Click to edit Title</a:t>
            </a:r>
          </a:p>
        </p:txBody>
      </p:sp>
    </p:spTree>
    <p:extLst>
      <p:ext uri="{BB962C8B-B14F-4D97-AF65-F5344CB8AC3E}">
        <p14:creationId xmlns:p14="http://schemas.microsoft.com/office/powerpoint/2010/main" val="35560302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10">
            <a:extLst>
              <a:ext uri="{FF2B5EF4-FFF2-40B4-BE49-F238E27FC236}">
                <a16:creationId xmlns:a16="http://schemas.microsoft.com/office/drawing/2014/main" id="{A49E602C-4B08-95F5-943F-0BEB90A042D8}"/>
              </a:ext>
            </a:extLst>
          </p:cNvPr>
          <p:cNvSpPr>
            <a:spLocks noGrp="1"/>
          </p:cNvSpPr>
          <p:nvPr>
            <p:ph type="body" sz="quarter" idx="10" hasCustomPrompt="1"/>
          </p:nvPr>
        </p:nvSpPr>
        <p:spPr>
          <a:xfrm>
            <a:off x="682929" y="497223"/>
            <a:ext cx="5899299" cy="180110"/>
          </a:xfrm>
          <a:prstGeom prst="rect">
            <a:avLst/>
          </a:prstGeom>
        </p:spPr>
        <p:txBody>
          <a:bodyPr lIns="0" tIns="0" rIns="0" bIns="0"/>
          <a:lstStyle>
            <a:lvl1pPr marL="0" indent="0">
              <a:buNone/>
              <a:defRPr sz="1200" spc="30" baseline="0">
                <a:solidFill>
                  <a:schemeClr val="tx1"/>
                </a:solidFill>
                <a:latin typeface="DM Sans 14pt" pitchFamily="2" charset="77"/>
              </a:defRPr>
            </a:lvl1pPr>
          </a:lstStyle>
          <a:p>
            <a:pPr lvl="0"/>
            <a:r>
              <a:rPr lang="en-GB"/>
              <a:t>HEADING 1</a:t>
            </a:r>
            <a:endParaRPr lang="en-RO"/>
          </a:p>
        </p:txBody>
      </p:sp>
      <p:sp>
        <p:nvSpPr>
          <p:cNvPr id="4" name="Text Placeholder 10">
            <a:extLst>
              <a:ext uri="{FF2B5EF4-FFF2-40B4-BE49-F238E27FC236}">
                <a16:creationId xmlns:a16="http://schemas.microsoft.com/office/drawing/2014/main" id="{EA68CE8C-1A79-538D-AB2E-1D4306A85EBF}"/>
              </a:ext>
            </a:extLst>
          </p:cNvPr>
          <p:cNvSpPr>
            <a:spLocks noGrp="1"/>
          </p:cNvSpPr>
          <p:nvPr>
            <p:ph type="body" sz="quarter" idx="11" hasCustomPrompt="1"/>
          </p:nvPr>
        </p:nvSpPr>
        <p:spPr>
          <a:xfrm>
            <a:off x="682930" y="812800"/>
            <a:ext cx="11178870" cy="372532"/>
          </a:xfrm>
          <a:prstGeom prst="rect">
            <a:avLst/>
          </a:prstGeom>
        </p:spPr>
        <p:txBody>
          <a:bodyPr lIns="0" tIns="0" rIns="0" bIns="0"/>
          <a:lstStyle>
            <a:lvl1pPr marL="0" indent="0">
              <a:lnSpc>
                <a:spcPct val="100000"/>
              </a:lnSpc>
              <a:buNone/>
              <a:defRPr sz="2400" b="1" i="0">
                <a:solidFill>
                  <a:schemeClr val="tx1"/>
                </a:solidFill>
                <a:latin typeface="DM Sans 14pt" pitchFamily="2" charset="77"/>
              </a:defRPr>
            </a:lvl1pPr>
          </a:lstStyle>
          <a:p>
            <a:pPr lvl="0"/>
            <a:r>
              <a:rPr lang="en-GB"/>
              <a:t>Text</a:t>
            </a:r>
            <a:endParaRPr lang="en-RO"/>
          </a:p>
        </p:txBody>
      </p:sp>
    </p:spTree>
    <p:extLst>
      <p:ext uri="{BB962C8B-B14F-4D97-AF65-F5344CB8AC3E}">
        <p14:creationId xmlns:p14="http://schemas.microsoft.com/office/powerpoint/2010/main" val="33493432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10">
            <a:extLst>
              <a:ext uri="{FF2B5EF4-FFF2-40B4-BE49-F238E27FC236}">
                <a16:creationId xmlns:a16="http://schemas.microsoft.com/office/drawing/2014/main" id="{A49E602C-4B08-95F5-943F-0BEB90A042D8}"/>
              </a:ext>
            </a:extLst>
          </p:cNvPr>
          <p:cNvSpPr>
            <a:spLocks noGrp="1"/>
          </p:cNvSpPr>
          <p:nvPr>
            <p:ph type="body" sz="quarter" idx="10" hasCustomPrompt="1"/>
          </p:nvPr>
        </p:nvSpPr>
        <p:spPr>
          <a:xfrm>
            <a:off x="682929" y="497223"/>
            <a:ext cx="5899299" cy="180110"/>
          </a:xfrm>
          <a:prstGeom prst="rect">
            <a:avLst/>
          </a:prstGeom>
        </p:spPr>
        <p:txBody>
          <a:bodyPr lIns="0" tIns="0" rIns="0" bIns="0"/>
          <a:lstStyle>
            <a:lvl1pPr marL="0" indent="0">
              <a:buNone/>
              <a:defRPr sz="1200" spc="30" baseline="0">
                <a:solidFill>
                  <a:schemeClr val="tx1"/>
                </a:solidFill>
                <a:latin typeface="DM Sans 14pt" pitchFamily="2" charset="77"/>
              </a:defRPr>
            </a:lvl1pPr>
          </a:lstStyle>
          <a:p>
            <a:pPr lvl="0"/>
            <a:r>
              <a:rPr lang="en-GB"/>
              <a:t>HEADING 1</a:t>
            </a:r>
            <a:endParaRPr lang="en-RO"/>
          </a:p>
        </p:txBody>
      </p:sp>
      <p:sp>
        <p:nvSpPr>
          <p:cNvPr id="4" name="Text Placeholder 10">
            <a:extLst>
              <a:ext uri="{FF2B5EF4-FFF2-40B4-BE49-F238E27FC236}">
                <a16:creationId xmlns:a16="http://schemas.microsoft.com/office/drawing/2014/main" id="{EA68CE8C-1A79-538D-AB2E-1D4306A85EBF}"/>
              </a:ext>
            </a:extLst>
          </p:cNvPr>
          <p:cNvSpPr>
            <a:spLocks noGrp="1"/>
          </p:cNvSpPr>
          <p:nvPr>
            <p:ph type="body" sz="quarter" idx="11" hasCustomPrompt="1"/>
          </p:nvPr>
        </p:nvSpPr>
        <p:spPr>
          <a:xfrm>
            <a:off x="682930" y="812800"/>
            <a:ext cx="11178870" cy="372532"/>
          </a:xfrm>
          <a:prstGeom prst="rect">
            <a:avLst/>
          </a:prstGeom>
        </p:spPr>
        <p:txBody>
          <a:bodyPr lIns="0" tIns="0" rIns="0" bIns="0"/>
          <a:lstStyle>
            <a:lvl1pPr marL="0" indent="0">
              <a:lnSpc>
                <a:spcPct val="100000"/>
              </a:lnSpc>
              <a:buNone/>
              <a:defRPr sz="2400" b="1" i="0">
                <a:solidFill>
                  <a:schemeClr val="tx1"/>
                </a:solidFill>
                <a:latin typeface="DM Sans 14pt" pitchFamily="2" charset="77"/>
              </a:defRPr>
            </a:lvl1pPr>
          </a:lstStyle>
          <a:p>
            <a:pPr lvl="0"/>
            <a:r>
              <a:rPr lang="en-GB"/>
              <a:t>Text</a:t>
            </a:r>
            <a:endParaRPr lang="en-RO"/>
          </a:p>
        </p:txBody>
      </p:sp>
    </p:spTree>
    <p:extLst>
      <p:ext uri="{BB962C8B-B14F-4D97-AF65-F5344CB8AC3E}">
        <p14:creationId xmlns:p14="http://schemas.microsoft.com/office/powerpoint/2010/main" val="9004998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10">
            <a:extLst>
              <a:ext uri="{FF2B5EF4-FFF2-40B4-BE49-F238E27FC236}">
                <a16:creationId xmlns:a16="http://schemas.microsoft.com/office/drawing/2014/main" id="{A49E602C-4B08-95F5-943F-0BEB90A042D8}"/>
              </a:ext>
            </a:extLst>
          </p:cNvPr>
          <p:cNvSpPr>
            <a:spLocks noGrp="1"/>
          </p:cNvSpPr>
          <p:nvPr>
            <p:ph type="body" sz="quarter" idx="10" hasCustomPrompt="1"/>
          </p:nvPr>
        </p:nvSpPr>
        <p:spPr>
          <a:xfrm>
            <a:off x="682929" y="497223"/>
            <a:ext cx="5899299" cy="180110"/>
          </a:xfrm>
          <a:prstGeom prst="rect">
            <a:avLst/>
          </a:prstGeom>
        </p:spPr>
        <p:txBody>
          <a:bodyPr lIns="0" tIns="0" rIns="0" bIns="0"/>
          <a:lstStyle>
            <a:lvl1pPr marL="0" indent="0">
              <a:buNone/>
              <a:defRPr sz="1200" spc="30" baseline="0">
                <a:solidFill>
                  <a:schemeClr val="tx1"/>
                </a:solidFill>
                <a:latin typeface="DM Sans 14pt" pitchFamily="2" charset="77"/>
              </a:defRPr>
            </a:lvl1pPr>
          </a:lstStyle>
          <a:p>
            <a:pPr lvl="0"/>
            <a:r>
              <a:rPr lang="en-GB"/>
              <a:t>HEADING 1</a:t>
            </a:r>
            <a:endParaRPr lang="en-RO"/>
          </a:p>
        </p:txBody>
      </p:sp>
      <p:sp>
        <p:nvSpPr>
          <p:cNvPr id="4" name="Text Placeholder 10">
            <a:extLst>
              <a:ext uri="{FF2B5EF4-FFF2-40B4-BE49-F238E27FC236}">
                <a16:creationId xmlns:a16="http://schemas.microsoft.com/office/drawing/2014/main" id="{EA68CE8C-1A79-538D-AB2E-1D4306A85EBF}"/>
              </a:ext>
            </a:extLst>
          </p:cNvPr>
          <p:cNvSpPr>
            <a:spLocks noGrp="1"/>
          </p:cNvSpPr>
          <p:nvPr>
            <p:ph type="body" sz="quarter" idx="11" hasCustomPrompt="1"/>
          </p:nvPr>
        </p:nvSpPr>
        <p:spPr>
          <a:xfrm>
            <a:off x="682930" y="812800"/>
            <a:ext cx="11178870" cy="372532"/>
          </a:xfrm>
          <a:prstGeom prst="rect">
            <a:avLst/>
          </a:prstGeom>
        </p:spPr>
        <p:txBody>
          <a:bodyPr lIns="0" tIns="0" rIns="0" bIns="0"/>
          <a:lstStyle>
            <a:lvl1pPr marL="0" indent="0">
              <a:lnSpc>
                <a:spcPct val="100000"/>
              </a:lnSpc>
              <a:buNone/>
              <a:defRPr sz="2400" b="1" i="0">
                <a:solidFill>
                  <a:schemeClr val="tx1"/>
                </a:solidFill>
                <a:latin typeface="DM Sans 14pt" pitchFamily="2" charset="77"/>
              </a:defRPr>
            </a:lvl1pPr>
          </a:lstStyle>
          <a:p>
            <a:pPr lvl="0"/>
            <a:r>
              <a:rPr lang="en-GB"/>
              <a:t>Text</a:t>
            </a:r>
            <a:endParaRPr lang="en-RO"/>
          </a:p>
        </p:txBody>
      </p:sp>
    </p:spTree>
    <p:extLst>
      <p:ext uri="{BB962C8B-B14F-4D97-AF65-F5344CB8AC3E}">
        <p14:creationId xmlns:p14="http://schemas.microsoft.com/office/powerpoint/2010/main" val="6187782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10">
            <a:extLst>
              <a:ext uri="{FF2B5EF4-FFF2-40B4-BE49-F238E27FC236}">
                <a16:creationId xmlns:a16="http://schemas.microsoft.com/office/drawing/2014/main" id="{A49E602C-4B08-95F5-943F-0BEB90A042D8}"/>
              </a:ext>
            </a:extLst>
          </p:cNvPr>
          <p:cNvSpPr>
            <a:spLocks noGrp="1"/>
          </p:cNvSpPr>
          <p:nvPr>
            <p:ph type="body" sz="quarter" idx="10" hasCustomPrompt="1"/>
          </p:nvPr>
        </p:nvSpPr>
        <p:spPr>
          <a:xfrm>
            <a:off x="682929" y="497223"/>
            <a:ext cx="5899299" cy="180110"/>
          </a:xfrm>
          <a:prstGeom prst="rect">
            <a:avLst/>
          </a:prstGeom>
        </p:spPr>
        <p:txBody>
          <a:bodyPr lIns="0" tIns="0" rIns="0" bIns="0"/>
          <a:lstStyle>
            <a:lvl1pPr marL="0" indent="0">
              <a:buNone/>
              <a:defRPr sz="1200" spc="30" baseline="0">
                <a:solidFill>
                  <a:schemeClr val="tx1"/>
                </a:solidFill>
                <a:latin typeface="DM Sans 14pt" pitchFamily="2" charset="77"/>
              </a:defRPr>
            </a:lvl1pPr>
          </a:lstStyle>
          <a:p>
            <a:pPr lvl="0"/>
            <a:r>
              <a:rPr lang="en-GB"/>
              <a:t>HEADING 1</a:t>
            </a:r>
            <a:endParaRPr lang="en-RO"/>
          </a:p>
        </p:txBody>
      </p:sp>
      <p:sp>
        <p:nvSpPr>
          <p:cNvPr id="4" name="Text Placeholder 10">
            <a:extLst>
              <a:ext uri="{FF2B5EF4-FFF2-40B4-BE49-F238E27FC236}">
                <a16:creationId xmlns:a16="http://schemas.microsoft.com/office/drawing/2014/main" id="{EA68CE8C-1A79-538D-AB2E-1D4306A85EBF}"/>
              </a:ext>
            </a:extLst>
          </p:cNvPr>
          <p:cNvSpPr>
            <a:spLocks noGrp="1"/>
          </p:cNvSpPr>
          <p:nvPr>
            <p:ph type="body" sz="quarter" idx="11" hasCustomPrompt="1"/>
          </p:nvPr>
        </p:nvSpPr>
        <p:spPr>
          <a:xfrm>
            <a:off x="682930" y="812800"/>
            <a:ext cx="11178870" cy="372532"/>
          </a:xfrm>
          <a:prstGeom prst="rect">
            <a:avLst/>
          </a:prstGeom>
        </p:spPr>
        <p:txBody>
          <a:bodyPr lIns="0" tIns="0" rIns="0" bIns="0"/>
          <a:lstStyle>
            <a:lvl1pPr marL="0" indent="0">
              <a:lnSpc>
                <a:spcPct val="100000"/>
              </a:lnSpc>
              <a:buNone/>
              <a:defRPr sz="2400" b="1" i="0">
                <a:solidFill>
                  <a:schemeClr val="tx1"/>
                </a:solidFill>
                <a:latin typeface="DM Sans 14pt" pitchFamily="2" charset="77"/>
              </a:defRPr>
            </a:lvl1pPr>
          </a:lstStyle>
          <a:p>
            <a:pPr lvl="0"/>
            <a:r>
              <a:rPr lang="en-GB"/>
              <a:t>Text</a:t>
            </a:r>
            <a:endParaRPr lang="en-RO"/>
          </a:p>
        </p:txBody>
      </p:sp>
    </p:spTree>
    <p:extLst>
      <p:ext uri="{BB962C8B-B14F-4D97-AF65-F5344CB8AC3E}">
        <p14:creationId xmlns:p14="http://schemas.microsoft.com/office/powerpoint/2010/main" val="24336845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10">
            <a:extLst>
              <a:ext uri="{FF2B5EF4-FFF2-40B4-BE49-F238E27FC236}">
                <a16:creationId xmlns:a16="http://schemas.microsoft.com/office/drawing/2014/main" id="{A49E602C-4B08-95F5-943F-0BEB90A042D8}"/>
              </a:ext>
            </a:extLst>
          </p:cNvPr>
          <p:cNvSpPr>
            <a:spLocks noGrp="1"/>
          </p:cNvSpPr>
          <p:nvPr>
            <p:ph type="body" sz="quarter" idx="10" hasCustomPrompt="1"/>
          </p:nvPr>
        </p:nvSpPr>
        <p:spPr>
          <a:xfrm>
            <a:off x="682929" y="497223"/>
            <a:ext cx="5899299" cy="180110"/>
          </a:xfrm>
          <a:prstGeom prst="rect">
            <a:avLst/>
          </a:prstGeom>
        </p:spPr>
        <p:txBody>
          <a:bodyPr lIns="0" tIns="0" rIns="0" bIns="0"/>
          <a:lstStyle>
            <a:lvl1pPr marL="0" indent="0">
              <a:buNone/>
              <a:defRPr sz="1200" spc="30" baseline="0">
                <a:solidFill>
                  <a:schemeClr val="tx1"/>
                </a:solidFill>
                <a:latin typeface="DM Sans 14pt" pitchFamily="2" charset="77"/>
              </a:defRPr>
            </a:lvl1pPr>
          </a:lstStyle>
          <a:p>
            <a:pPr lvl="0"/>
            <a:r>
              <a:rPr lang="en-GB"/>
              <a:t>HEADING 1</a:t>
            </a:r>
            <a:endParaRPr lang="en-RO"/>
          </a:p>
        </p:txBody>
      </p:sp>
      <p:sp>
        <p:nvSpPr>
          <p:cNvPr id="4" name="Text Placeholder 10">
            <a:extLst>
              <a:ext uri="{FF2B5EF4-FFF2-40B4-BE49-F238E27FC236}">
                <a16:creationId xmlns:a16="http://schemas.microsoft.com/office/drawing/2014/main" id="{EA68CE8C-1A79-538D-AB2E-1D4306A85EBF}"/>
              </a:ext>
            </a:extLst>
          </p:cNvPr>
          <p:cNvSpPr>
            <a:spLocks noGrp="1"/>
          </p:cNvSpPr>
          <p:nvPr>
            <p:ph type="body" sz="quarter" idx="11" hasCustomPrompt="1"/>
          </p:nvPr>
        </p:nvSpPr>
        <p:spPr>
          <a:xfrm>
            <a:off x="682930" y="812800"/>
            <a:ext cx="11178870" cy="372532"/>
          </a:xfrm>
          <a:prstGeom prst="rect">
            <a:avLst/>
          </a:prstGeom>
        </p:spPr>
        <p:txBody>
          <a:bodyPr lIns="0" tIns="0" rIns="0" bIns="0"/>
          <a:lstStyle>
            <a:lvl1pPr marL="0" indent="0">
              <a:lnSpc>
                <a:spcPct val="100000"/>
              </a:lnSpc>
              <a:buNone/>
              <a:defRPr sz="2400" b="1" i="0">
                <a:solidFill>
                  <a:schemeClr val="tx1"/>
                </a:solidFill>
                <a:latin typeface="DM Sans 14pt" pitchFamily="2" charset="77"/>
              </a:defRPr>
            </a:lvl1pPr>
          </a:lstStyle>
          <a:p>
            <a:pPr lvl="0"/>
            <a:r>
              <a:rPr lang="en-GB"/>
              <a:t>Text</a:t>
            </a:r>
            <a:endParaRPr lang="en-RO"/>
          </a:p>
        </p:txBody>
      </p:sp>
    </p:spTree>
    <p:extLst>
      <p:ext uri="{BB962C8B-B14F-4D97-AF65-F5344CB8AC3E}">
        <p14:creationId xmlns:p14="http://schemas.microsoft.com/office/powerpoint/2010/main" val="7695484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10">
            <a:extLst>
              <a:ext uri="{FF2B5EF4-FFF2-40B4-BE49-F238E27FC236}">
                <a16:creationId xmlns:a16="http://schemas.microsoft.com/office/drawing/2014/main" id="{A49E602C-4B08-95F5-943F-0BEB90A042D8}"/>
              </a:ext>
            </a:extLst>
          </p:cNvPr>
          <p:cNvSpPr>
            <a:spLocks noGrp="1"/>
          </p:cNvSpPr>
          <p:nvPr>
            <p:ph type="body" sz="quarter" idx="10" hasCustomPrompt="1"/>
          </p:nvPr>
        </p:nvSpPr>
        <p:spPr>
          <a:xfrm>
            <a:off x="682929" y="497223"/>
            <a:ext cx="5899299" cy="180110"/>
          </a:xfrm>
          <a:prstGeom prst="rect">
            <a:avLst/>
          </a:prstGeom>
        </p:spPr>
        <p:txBody>
          <a:bodyPr lIns="0" tIns="0" rIns="0" bIns="0"/>
          <a:lstStyle>
            <a:lvl1pPr marL="0" indent="0">
              <a:buNone/>
              <a:defRPr sz="1200" spc="30" baseline="0">
                <a:solidFill>
                  <a:schemeClr val="tx1"/>
                </a:solidFill>
                <a:latin typeface="DM Sans 14pt" pitchFamily="2" charset="77"/>
              </a:defRPr>
            </a:lvl1pPr>
          </a:lstStyle>
          <a:p>
            <a:pPr lvl="0"/>
            <a:r>
              <a:rPr lang="en-GB"/>
              <a:t>HEADING 1</a:t>
            </a:r>
            <a:endParaRPr lang="en-RO"/>
          </a:p>
        </p:txBody>
      </p:sp>
      <p:sp>
        <p:nvSpPr>
          <p:cNvPr id="4" name="Text Placeholder 10">
            <a:extLst>
              <a:ext uri="{FF2B5EF4-FFF2-40B4-BE49-F238E27FC236}">
                <a16:creationId xmlns:a16="http://schemas.microsoft.com/office/drawing/2014/main" id="{EA68CE8C-1A79-538D-AB2E-1D4306A85EBF}"/>
              </a:ext>
            </a:extLst>
          </p:cNvPr>
          <p:cNvSpPr>
            <a:spLocks noGrp="1"/>
          </p:cNvSpPr>
          <p:nvPr>
            <p:ph type="body" sz="quarter" idx="11" hasCustomPrompt="1"/>
          </p:nvPr>
        </p:nvSpPr>
        <p:spPr>
          <a:xfrm>
            <a:off x="682930" y="812800"/>
            <a:ext cx="11178870" cy="372532"/>
          </a:xfrm>
          <a:prstGeom prst="rect">
            <a:avLst/>
          </a:prstGeom>
        </p:spPr>
        <p:txBody>
          <a:bodyPr lIns="0" tIns="0" rIns="0" bIns="0"/>
          <a:lstStyle>
            <a:lvl1pPr marL="0" indent="0">
              <a:lnSpc>
                <a:spcPct val="100000"/>
              </a:lnSpc>
              <a:buNone/>
              <a:defRPr sz="2400" b="1" i="0">
                <a:solidFill>
                  <a:schemeClr val="tx1"/>
                </a:solidFill>
                <a:latin typeface="DM Sans 14pt" pitchFamily="2" charset="77"/>
              </a:defRPr>
            </a:lvl1pPr>
          </a:lstStyle>
          <a:p>
            <a:pPr lvl="0"/>
            <a:r>
              <a:rPr lang="en-GB"/>
              <a:t>Text</a:t>
            </a:r>
            <a:endParaRPr lang="en-RO"/>
          </a:p>
        </p:txBody>
      </p:sp>
    </p:spTree>
    <p:extLst>
      <p:ext uri="{BB962C8B-B14F-4D97-AF65-F5344CB8AC3E}">
        <p14:creationId xmlns:p14="http://schemas.microsoft.com/office/powerpoint/2010/main" val="145822206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10">
            <a:extLst>
              <a:ext uri="{FF2B5EF4-FFF2-40B4-BE49-F238E27FC236}">
                <a16:creationId xmlns:a16="http://schemas.microsoft.com/office/drawing/2014/main" id="{A49E602C-4B08-95F5-943F-0BEB90A042D8}"/>
              </a:ext>
            </a:extLst>
          </p:cNvPr>
          <p:cNvSpPr>
            <a:spLocks noGrp="1"/>
          </p:cNvSpPr>
          <p:nvPr>
            <p:ph type="body" sz="quarter" idx="10" hasCustomPrompt="1"/>
          </p:nvPr>
        </p:nvSpPr>
        <p:spPr>
          <a:xfrm>
            <a:off x="682929" y="497223"/>
            <a:ext cx="5899299" cy="180110"/>
          </a:xfrm>
          <a:prstGeom prst="rect">
            <a:avLst/>
          </a:prstGeom>
        </p:spPr>
        <p:txBody>
          <a:bodyPr lIns="0" tIns="0" rIns="0" bIns="0"/>
          <a:lstStyle>
            <a:lvl1pPr marL="0" indent="0">
              <a:buNone/>
              <a:defRPr sz="1200" spc="30" baseline="0">
                <a:solidFill>
                  <a:schemeClr val="tx1"/>
                </a:solidFill>
                <a:latin typeface="DM Sans 14pt" pitchFamily="2" charset="77"/>
              </a:defRPr>
            </a:lvl1pPr>
          </a:lstStyle>
          <a:p>
            <a:pPr lvl="0"/>
            <a:r>
              <a:rPr lang="en-GB"/>
              <a:t>HEADING 1</a:t>
            </a:r>
            <a:endParaRPr lang="en-RO"/>
          </a:p>
        </p:txBody>
      </p:sp>
      <p:sp>
        <p:nvSpPr>
          <p:cNvPr id="4" name="Text Placeholder 10">
            <a:extLst>
              <a:ext uri="{FF2B5EF4-FFF2-40B4-BE49-F238E27FC236}">
                <a16:creationId xmlns:a16="http://schemas.microsoft.com/office/drawing/2014/main" id="{EA68CE8C-1A79-538D-AB2E-1D4306A85EBF}"/>
              </a:ext>
            </a:extLst>
          </p:cNvPr>
          <p:cNvSpPr>
            <a:spLocks noGrp="1"/>
          </p:cNvSpPr>
          <p:nvPr>
            <p:ph type="body" sz="quarter" idx="11" hasCustomPrompt="1"/>
          </p:nvPr>
        </p:nvSpPr>
        <p:spPr>
          <a:xfrm>
            <a:off x="682930" y="812800"/>
            <a:ext cx="11178870" cy="372532"/>
          </a:xfrm>
          <a:prstGeom prst="rect">
            <a:avLst/>
          </a:prstGeom>
        </p:spPr>
        <p:txBody>
          <a:bodyPr lIns="0" tIns="0" rIns="0" bIns="0"/>
          <a:lstStyle>
            <a:lvl1pPr marL="0" indent="0">
              <a:lnSpc>
                <a:spcPct val="100000"/>
              </a:lnSpc>
              <a:buNone/>
              <a:defRPr sz="2400" b="1" i="0">
                <a:solidFill>
                  <a:schemeClr val="tx1"/>
                </a:solidFill>
                <a:latin typeface="DM Sans 14pt" pitchFamily="2" charset="77"/>
              </a:defRPr>
            </a:lvl1pPr>
          </a:lstStyle>
          <a:p>
            <a:pPr lvl="0"/>
            <a:r>
              <a:rPr lang="en-GB"/>
              <a:t>Text</a:t>
            </a:r>
            <a:endParaRPr lang="en-RO"/>
          </a:p>
        </p:txBody>
      </p:sp>
    </p:spTree>
    <p:extLst>
      <p:ext uri="{BB962C8B-B14F-4D97-AF65-F5344CB8AC3E}">
        <p14:creationId xmlns:p14="http://schemas.microsoft.com/office/powerpoint/2010/main" val="177810775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10">
            <a:extLst>
              <a:ext uri="{FF2B5EF4-FFF2-40B4-BE49-F238E27FC236}">
                <a16:creationId xmlns:a16="http://schemas.microsoft.com/office/drawing/2014/main" id="{A49E602C-4B08-95F5-943F-0BEB90A042D8}"/>
              </a:ext>
            </a:extLst>
          </p:cNvPr>
          <p:cNvSpPr>
            <a:spLocks noGrp="1"/>
          </p:cNvSpPr>
          <p:nvPr>
            <p:ph type="body" sz="quarter" idx="10" hasCustomPrompt="1"/>
          </p:nvPr>
        </p:nvSpPr>
        <p:spPr>
          <a:xfrm>
            <a:off x="682929" y="497223"/>
            <a:ext cx="5899299" cy="180110"/>
          </a:xfrm>
          <a:prstGeom prst="rect">
            <a:avLst/>
          </a:prstGeom>
        </p:spPr>
        <p:txBody>
          <a:bodyPr lIns="0" tIns="0" rIns="0" bIns="0"/>
          <a:lstStyle>
            <a:lvl1pPr marL="0" indent="0">
              <a:buNone/>
              <a:defRPr sz="1200" spc="30" baseline="0">
                <a:solidFill>
                  <a:schemeClr val="bg1"/>
                </a:solidFill>
                <a:latin typeface="DM Sans 14pt" pitchFamily="2" charset="77"/>
              </a:defRPr>
            </a:lvl1pPr>
          </a:lstStyle>
          <a:p>
            <a:pPr lvl="0"/>
            <a:r>
              <a:rPr lang="en-GB"/>
              <a:t>HEADING 1</a:t>
            </a:r>
            <a:endParaRPr lang="en-RO"/>
          </a:p>
        </p:txBody>
      </p:sp>
      <p:sp>
        <p:nvSpPr>
          <p:cNvPr id="4" name="Text Placeholder 10">
            <a:extLst>
              <a:ext uri="{FF2B5EF4-FFF2-40B4-BE49-F238E27FC236}">
                <a16:creationId xmlns:a16="http://schemas.microsoft.com/office/drawing/2014/main" id="{EA68CE8C-1A79-538D-AB2E-1D4306A85EBF}"/>
              </a:ext>
            </a:extLst>
          </p:cNvPr>
          <p:cNvSpPr>
            <a:spLocks noGrp="1"/>
          </p:cNvSpPr>
          <p:nvPr>
            <p:ph type="body" sz="quarter" idx="11" hasCustomPrompt="1"/>
          </p:nvPr>
        </p:nvSpPr>
        <p:spPr>
          <a:xfrm>
            <a:off x="682930" y="812800"/>
            <a:ext cx="9030812" cy="372532"/>
          </a:xfrm>
          <a:prstGeom prst="rect">
            <a:avLst/>
          </a:prstGeom>
        </p:spPr>
        <p:txBody>
          <a:bodyPr lIns="0" tIns="0" rIns="0" bIns="0"/>
          <a:lstStyle>
            <a:lvl1pPr marL="0" indent="0">
              <a:lnSpc>
                <a:spcPct val="100000"/>
              </a:lnSpc>
              <a:buNone/>
              <a:defRPr sz="2400" b="1" i="0">
                <a:solidFill>
                  <a:schemeClr val="bg1"/>
                </a:solidFill>
                <a:latin typeface="DM Sans 14pt" pitchFamily="2" charset="77"/>
              </a:defRPr>
            </a:lvl1pPr>
          </a:lstStyle>
          <a:p>
            <a:pPr lvl="0"/>
            <a:r>
              <a:rPr lang="en-GB"/>
              <a:t>Text</a:t>
            </a:r>
            <a:endParaRPr lang="en-RO"/>
          </a:p>
        </p:txBody>
      </p:sp>
    </p:spTree>
    <p:extLst>
      <p:ext uri="{BB962C8B-B14F-4D97-AF65-F5344CB8AC3E}">
        <p14:creationId xmlns:p14="http://schemas.microsoft.com/office/powerpoint/2010/main" val="205217531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10">
            <a:extLst>
              <a:ext uri="{FF2B5EF4-FFF2-40B4-BE49-F238E27FC236}">
                <a16:creationId xmlns:a16="http://schemas.microsoft.com/office/drawing/2014/main" id="{A49E602C-4B08-95F5-943F-0BEB90A042D8}"/>
              </a:ext>
            </a:extLst>
          </p:cNvPr>
          <p:cNvSpPr>
            <a:spLocks noGrp="1"/>
          </p:cNvSpPr>
          <p:nvPr>
            <p:ph type="body" sz="quarter" idx="10" hasCustomPrompt="1"/>
          </p:nvPr>
        </p:nvSpPr>
        <p:spPr>
          <a:xfrm>
            <a:off x="682929" y="497223"/>
            <a:ext cx="5899299" cy="180110"/>
          </a:xfrm>
          <a:prstGeom prst="rect">
            <a:avLst/>
          </a:prstGeom>
        </p:spPr>
        <p:txBody>
          <a:bodyPr lIns="0" tIns="0" rIns="0" bIns="0"/>
          <a:lstStyle>
            <a:lvl1pPr marL="0" indent="0">
              <a:buNone/>
              <a:defRPr sz="1200" spc="30" baseline="0">
                <a:solidFill>
                  <a:schemeClr val="bg1"/>
                </a:solidFill>
                <a:latin typeface="DM Sans 14pt" pitchFamily="2" charset="77"/>
              </a:defRPr>
            </a:lvl1pPr>
          </a:lstStyle>
          <a:p>
            <a:pPr lvl="0"/>
            <a:r>
              <a:rPr lang="en-GB"/>
              <a:t>HEADING 1</a:t>
            </a:r>
            <a:endParaRPr lang="en-RO"/>
          </a:p>
        </p:txBody>
      </p:sp>
      <p:sp>
        <p:nvSpPr>
          <p:cNvPr id="4" name="Text Placeholder 10">
            <a:extLst>
              <a:ext uri="{FF2B5EF4-FFF2-40B4-BE49-F238E27FC236}">
                <a16:creationId xmlns:a16="http://schemas.microsoft.com/office/drawing/2014/main" id="{EA68CE8C-1A79-538D-AB2E-1D4306A85EBF}"/>
              </a:ext>
            </a:extLst>
          </p:cNvPr>
          <p:cNvSpPr>
            <a:spLocks noGrp="1"/>
          </p:cNvSpPr>
          <p:nvPr>
            <p:ph type="body" sz="quarter" idx="11" hasCustomPrompt="1"/>
          </p:nvPr>
        </p:nvSpPr>
        <p:spPr>
          <a:xfrm>
            <a:off x="682930" y="812800"/>
            <a:ext cx="9030812" cy="372532"/>
          </a:xfrm>
          <a:prstGeom prst="rect">
            <a:avLst/>
          </a:prstGeom>
        </p:spPr>
        <p:txBody>
          <a:bodyPr lIns="0" tIns="0" rIns="0" bIns="0"/>
          <a:lstStyle>
            <a:lvl1pPr marL="0" indent="0">
              <a:lnSpc>
                <a:spcPct val="100000"/>
              </a:lnSpc>
              <a:buNone/>
              <a:defRPr sz="2400" b="1" i="0">
                <a:solidFill>
                  <a:schemeClr val="bg1"/>
                </a:solidFill>
                <a:latin typeface="DM Sans 14pt" pitchFamily="2" charset="77"/>
              </a:defRPr>
            </a:lvl1pPr>
          </a:lstStyle>
          <a:p>
            <a:pPr lvl="0"/>
            <a:r>
              <a:rPr lang="en-GB"/>
              <a:t>Text</a:t>
            </a:r>
            <a:endParaRPr lang="en-RO"/>
          </a:p>
        </p:txBody>
      </p:sp>
    </p:spTree>
    <p:extLst>
      <p:ext uri="{BB962C8B-B14F-4D97-AF65-F5344CB8AC3E}">
        <p14:creationId xmlns:p14="http://schemas.microsoft.com/office/powerpoint/2010/main" val="40165230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10">
            <a:extLst>
              <a:ext uri="{FF2B5EF4-FFF2-40B4-BE49-F238E27FC236}">
                <a16:creationId xmlns:a16="http://schemas.microsoft.com/office/drawing/2014/main" id="{A49E602C-4B08-95F5-943F-0BEB90A042D8}"/>
              </a:ext>
            </a:extLst>
          </p:cNvPr>
          <p:cNvSpPr>
            <a:spLocks noGrp="1"/>
          </p:cNvSpPr>
          <p:nvPr>
            <p:ph type="body" sz="quarter" idx="10" hasCustomPrompt="1"/>
          </p:nvPr>
        </p:nvSpPr>
        <p:spPr>
          <a:xfrm>
            <a:off x="682929" y="497223"/>
            <a:ext cx="5899299" cy="180110"/>
          </a:xfrm>
          <a:prstGeom prst="rect">
            <a:avLst/>
          </a:prstGeom>
        </p:spPr>
        <p:txBody>
          <a:bodyPr lIns="0" tIns="0" rIns="0" bIns="0"/>
          <a:lstStyle>
            <a:lvl1pPr marL="0" indent="0">
              <a:buNone/>
              <a:defRPr sz="1200" spc="30" baseline="0">
                <a:solidFill>
                  <a:schemeClr val="bg1"/>
                </a:solidFill>
                <a:latin typeface="DM Sans 14pt" pitchFamily="2" charset="77"/>
              </a:defRPr>
            </a:lvl1pPr>
          </a:lstStyle>
          <a:p>
            <a:pPr lvl="0"/>
            <a:r>
              <a:rPr lang="en-GB"/>
              <a:t>HEADING 1</a:t>
            </a:r>
            <a:endParaRPr lang="en-RO"/>
          </a:p>
        </p:txBody>
      </p:sp>
      <p:sp>
        <p:nvSpPr>
          <p:cNvPr id="4" name="Text Placeholder 10">
            <a:extLst>
              <a:ext uri="{FF2B5EF4-FFF2-40B4-BE49-F238E27FC236}">
                <a16:creationId xmlns:a16="http://schemas.microsoft.com/office/drawing/2014/main" id="{EA68CE8C-1A79-538D-AB2E-1D4306A85EBF}"/>
              </a:ext>
            </a:extLst>
          </p:cNvPr>
          <p:cNvSpPr>
            <a:spLocks noGrp="1"/>
          </p:cNvSpPr>
          <p:nvPr>
            <p:ph type="body" sz="quarter" idx="11" hasCustomPrompt="1"/>
          </p:nvPr>
        </p:nvSpPr>
        <p:spPr>
          <a:xfrm>
            <a:off x="682930" y="812800"/>
            <a:ext cx="9030812" cy="372532"/>
          </a:xfrm>
          <a:prstGeom prst="rect">
            <a:avLst/>
          </a:prstGeom>
        </p:spPr>
        <p:txBody>
          <a:bodyPr lIns="0" tIns="0" rIns="0" bIns="0"/>
          <a:lstStyle>
            <a:lvl1pPr marL="0" indent="0">
              <a:lnSpc>
                <a:spcPct val="100000"/>
              </a:lnSpc>
              <a:buNone/>
              <a:defRPr sz="2400" b="1" i="0">
                <a:solidFill>
                  <a:schemeClr val="bg1"/>
                </a:solidFill>
                <a:latin typeface="DM Sans 14pt" pitchFamily="2" charset="77"/>
              </a:defRPr>
            </a:lvl1pPr>
          </a:lstStyle>
          <a:p>
            <a:pPr lvl="0"/>
            <a:r>
              <a:rPr lang="en-GB"/>
              <a:t>Text</a:t>
            </a:r>
            <a:endParaRPr lang="en-RO"/>
          </a:p>
        </p:txBody>
      </p:sp>
    </p:spTree>
    <p:extLst>
      <p:ext uri="{BB962C8B-B14F-4D97-AF65-F5344CB8AC3E}">
        <p14:creationId xmlns:p14="http://schemas.microsoft.com/office/powerpoint/2010/main" val="19339079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owest Opacit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2149B510-DE61-2CC5-2380-9B77959E2F46}"/>
              </a:ext>
            </a:extLst>
          </p:cNvPr>
          <p:cNvSpPr>
            <a:spLocks noGrp="1"/>
          </p:cNvSpPr>
          <p:nvPr>
            <p:ph type="body" idx="1" hasCustomPrompt="1"/>
          </p:nvPr>
        </p:nvSpPr>
        <p:spPr>
          <a:xfrm>
            <a:off x="1285650" y="3429000"/>
            <a:ext cx="9620699" cy="1343784"/>
          </a:xfrm>
          <a:prstGeom prst="rect">
            <a:avLst/>
          </a:prstGeom>
        </p:spPr>
        <p:txBody>
          <a:bodyPr lIns="0" tIns="0" rIns="0" bIns="0"/>
          <a:lstStyle>
            <a:lvl1pPr marL="0" indent="0" algn="ctr">
              <a:buNone/>
              <a:defRPr sz="5400" b="1" i="0">
                <a:solidFill>
                  <a:schemeClr val="bg1"/>
                </a:solidFill>
                <a:latin typeface="DM Sans 14pt" pitchFamily="2" charset="77"/>
              </a:defRPr>
            </a:lvl1pPr>
            <a:lvl2pPr marL="457167" indent="0">
              <a:buNone/>
              <a:defRPr sz="2000">
                <a:solidFill>
                  <a:schemeClr val="tx1">
                    <a:tint val="82000"/>
                  </a:schemeClr>
                </a:solidFill>
              </a:defRPr>
            </a:lvl2pPr>
            <a:lvl3pPr marL="914332" indent="0">
              <a:buNone/>
              <a:defRPr sz="1800">
                <a:solidFill>
                  <a:schemeClr val="tx1">
                    <a:tint val="82000"/>
                  </a:schemeClr>
                </a:solidFill>
              </a:defRPr>
            </a:lvl3pPr>
            <a:lvl4pPr marL="1371498" indent="0">
              <a:buNone/>
              <a:defRPr sz="1600">
                <a:solidFill>
                  <a:schemeClr val="tx1">
                    <a:tint val="82000"/>
                  </a:schemeClr>
                </a:solidFill>
              </a:defRPr>
            </a:lvl4pPr>
            <a:lvl5pPr marL="1828664" indent="0">
              <a:buNone/>
              <a:defRPr sz="1600">
                <a:solidFill>
                  <a:schemeClr val="tx1">
                    <a:tint val="82000"/>
                  </a:schemeClr>
                </a:solidFill>
              </a:defRPr>
            </a:lvl5pPr>
            <a:lvl6pPr marL="2285830" indent="0">
              <a:buNone/>
              <a:defRPr sz="1600">
                <a:solidFill>
                  <a:schemeClr val="tx1">
                    <a:tint val="82000"/>
                  </a:schemeClr>
                </a:solidFill>
              </a:defRPr>
            </a:lvl6pPr>
            <a:lvl7pPr marL="2742994" indent="0">
              <a:buNone/>
              <a:defRPr sz="1600">
                <a:solidFill>
                  <a:schemeClr val="tx1">
                    <a:tint val="82000"/>
                  </a:schemeClr>
                </a:solidFill>
              </a:defRPr>
            </a:lvl7pPr>
            <a:lvl8pPr marL="3200160" indent="0">
              <a:buNone/>
              <a:defRPr sz="1600">
                <a:solidFill>
                  <a:schemeClr val="tx1">
                    <a:tint val="82000"/>
                  </a:schemeClr>
                </a:solidFill>
              </a:defRPr>
            </a:lvl8pPr>
            <a:lvl9pPr marL="3657327" indent="0">
              <a:buNone/>
              <a:defRPr sz="1600">
                <a:solidFill>
                  <a:schemeClr val="tx1">
                    <a:tint val="82000"/>
                  </a:schemeClr>
                </a:solidFill>
              </a:defRPr>
            </a:lvl9pPr>
          </a:lstStyle>
          <a:p>
            <a:pPr lvl="0"/>
            <a:r>
              <a:rPr lang="en-GB"/>
              <a:t>Click to edit Title</a:t>
            </a:r>
          </a:p>
        </p:txBody>
      </p:sp>
    </p:spTree>
    <p:extLst>
      <p:ext uri="{BB962C8B-B14F-4D97-AF65-F5344CB8AC3E}">
        <p14:creationId xmlns:p14="http://schemas.microsoft.com/office/powerpoint/2010/main" val="22982806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10">
            <a:extLst>
              <a:ext uri="{FF2B5EF4-FFF2-40B4-BE49-F238E27FC236}">
                <a16:creationId xmlns:a16="http://schemas.microsoft.com/office/drawing/2014/main" id="{A49E602C-4B08-95F5-943F-0BEB90A042D8}"/>
              </a:ext>
            </a:extLst>
          </p:cNvPr>
          <p:cNvSpPr>
            <a:spLocks noGrp="1"/>
          </p:cNvSpPr>
          <p:nvPr>
            <p:ph type="body" sz="quarter" idx="10" hasCustomPrompt="1"/>
          </p:nvPr>
        </p:nvSpPr>
        <p:spPr>
          <a:xfrm>
            <a:off x="682929" y="497223"/>
            <a:ext cx="3101051" cy="180110"/>
          </a:xfrm>
          <a:prstGeom prst="rect">
            <a:avLst/>
          </a:prstGeom>
        </p:spPr>
        <p:txBody>
          <a:bodyPr lIns="0" tIns="0" rIns="0" bIns="0"/>
          <a:lstStyle>
            <a:lvl1pPr marL="0" indent="0">
              <a:buNone/>
              <a:defRPr sz="1200" spc="30" baseline="0">
                <a:solidFill>
                  <a:schemeClr val="bg1"/>
                </a:solidFill>
                <a:latin typeface="DM Sans 14pt" pitchFamily="2" charset="77"/>
              </a:defRPr>
            </a:lvl1pPr>
          </a:lstStyle>
          <a:p>
            <a:pPr lvl="0"/>
            <a:r>
              <a:rPr lang="en-GB"/>
              <a:t>HEADING 1</a:t>
            </a:r>
            <a:endParaRPr lang="en-RO"/>
          </a:p>
        </p:txBody>
      </p:sp>
      <p:sp>
        <p:nvSpPr>
          <p:cNvPr id="4" name="Text Placeholder 10">
            <a:extLst>
              <a:ext uri="{FF2B5EF4-FFF2-40B4-BE49-F238E27FC236}">
                <a16:creationId xmlns:a16="http://schemas.microsoft.com/office/drawing/2014/main" id="{EA68CE8C-1A79-538D-AB2E-1D4306A85EBF}"/>
              </a:ext>
            </a:extLst>
          </p:cNvPr>
          <p:cNvSpPr>
            <a:spLocks noGrp="1"/>
          </p:cNvSpPr>
          <p:nvPr>
            <p:ph type="body" sz="quarter" idx="11" hasCustomPrompt="1"/>
          </p:nvPr>
        </p:nvSpPr>
        <p:spPr>
          <a:xfrm>
            <a:off x="682930" y="812800"/>
            <a:ext cx="4747176" cy="1213708"/>
          </a:xfrm>
          <a:prstGeom prst="rect">
            <a:avLst/>
          </a:prstGeom>
        </p:spPr>
        <p:txBody>
          <a:bodyPr lIns="0" tIns="0" rIns="0" bIns="0"/>
          <a:lstStyle>
            <a:lvl1pPr marL="0" indent="0">
              <a:lnSpc>
                <a:spcPct val="100000"/>
              </a:lnSpc>
              <a:buNone/>
              <a:defRPr sz="2400" b="1" i="0">
                <a:solidFill>
                  <a:schemeClr val="bg1"/>
                </a:solidFill>
                <a:latin typeface="DM Sans 14pt" pitchFamily="2" charset="77"/>
              </a:defRPr>
            </a:lvl1pPr>
          </a:lstStyle>
          <a:p>
            <a:pPr lvl="0"/>
            <a:r>
              <a:rPr lang="en-GB"/>
              <a:t>Text</a:t>
            </a:r>
            <a:endParaRPr lang="en-RO"/>
          </a:p>
        </p:txBody>
      </p:sp>
    </p:spTree>
    <p:extLst>
      <p:ext uri="{BB962C8B-B14F-4D97-AF65-F5344CB8AC3E}">
        <p14:creationId xmlns:p14="http://schemas.microsoft.com/office/powerpoint/2010/main" val="37847826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10">
            <a:extLst>
              <a:ext uri="{FF2B5EF4-FFF2-40B4-BE49-F238E27FC236}">
                <a16:creationId xmlns:a16="http://schemas.microsoft.com/office/drawing/2014/main" id="{A49E602C-4B08-95F5-943F-0BEB90A042D8}"/>
              </a:ext>
            </a:extLst>
          </p:cNvPr>
          <p:cNvSpPr>
            <a:spLocks noGrp="1"/>
          </p:cNvSpPr>
          <p:nvPr>
            <p:ph type="body" sz="quarter" idx="10" hasCustomPrompt="1"/>
          </p:nvPr>
        </p:nvSpPr>
        <p:spPr>
          <a:xfrm>
            <a:off x="682929" y="497223"/>
            <a:ext cx="3101051" cy="180110"/>
          </a:xfrm>
          <a:prstGeom prst="rect">
            <a:avLst/>
          </a:prstGeom>
        </p:spPr>
        <p:txBody>
          <a:bodyPr lIns="0" tIns="0" rIns="0" bIns="0"/>
          <a:lstStyle>
            <a:lvl1pPr marL="0" indent="0">
              <a:buNone/>
              <a:defRPr sz="1200" spc="30" baseline="0">
                <a:solidFill>
                  <a:schemeClr val="tx1"/>
                </a:solidFill>
                <a:latin typeface="DM Sans 14pt" pitchFamily="2" charset="77"/>
              </a:defRPr>
            </a:lvl1pPr>
          </a:lstStyle>
          <a:p>
            <a:pPr lvl="0"/>
            <a:r>
              <a:rPr lang="en-GB"/>
              <a:t>HEADING 1</a:t>
            </a:r>
            <a:endParaRPr lang="en-RO"/>
          </a:p>
        </p:txBody>
      </p:sp>
      <p:sp>
        <p:nvSpPr>
          <p:cNvPr id="4" name="Text Placeholder 10">
            <a:extLst>
              <a:ext uri="{FF2B5EF4-FFF2-40B4-BE49-F238E27FC236}">
                <a16:creationId xmlns:a16="http://schemas.microsoft.com/office/drawing/2014/main" id="{EA68CE8C-1A79-538D-AB2E-1D4306A85EBF}"/>
              </a:ext>
            </a:extLst>
          </p:cNvPr>
          <p:cNvSpPr>
            <a:spLocks noGrp="1"/>
          </p:cNvSpPr>
          <p:nvPr>
            <p:ph type="body" sz="quarter" idx="11" hasCustomPrompt="1"/>
          </p:nvPr>
        </p:nvSpPr>
        <p:spPr>
          <a:xfrm>
            <a:off x="682930" y="812800"/>
            <a:ext cx="3691846" cy="1213708"/>
          </a:xfrm>
          <a:prstGeom prst="rect">
            <a:avLst/>
          </a:prstGeom>
        </p:spPr>
        <p:txBody>
          <a:bodyPr lIns="0" tIns="0" rIns="0" bIns="0"/>
          <a:lstStyle>
            <a:lvl1pPr marL="0" indent="0">
              <a:lnSpc>
                <a:spcPct val="100000"/>
              </a:lnSpc>
              <a:buNone/>
              <a:defRPr sz="2400" b="1" i="0">
                <a:solidFill>
                  <a:schemeClr val="tx1"/>
                </a:solidFill>
                <a:latin typeface="DM Sans 14pt" pitchFamily="2" charset="77"/>
              </a:defRPr>
            </a:lvl1pPr>
          </a:lstStyle>
          <a:p>
            <a:pPr lvl="0"/>
            <a:r>
              <a:rPr lang="en-GB"/>
              <a:t>Text</a:t>
            </a:r>
            <a:endParaRPr lang="en-RO"/>
          </a:p>
        </p:txBody>
      </p:sp>
    </p:spTree>
    <p:extLst>
      <p:ext uri="{BB962C8B-B14F-4D97-AF65-F5344CB8AC3E}">
        <p14:creationId xmlns:p14="http://schemas.microsoft.com/office/powerpoint/2010/main" val="125940227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10">
            <a:extLst>
              <a:ext uri="{FF2B5EF4-FFF2-40B4-BE49-F238E27FC236}">
                <a16:creationId xmlns:a16="http://schemas.microsoft.com/office/drawing/2014/main" id="{A49E602C-4B08-95F5-943F-0BEB90A042D8}"/>
              </a:ext>
            </a:extLst>
          </p:cNvPr>
          <p:cNvSpPr>
            <a:spLocks noGrp="1"/>
          </p:cNvSpPr>
          <p:nvPr>
            <p:ph type="body" sz="quarter" idx="10" hasCustomPrompt="1"/>
          </p:nvPr>
        </p:nvSpPr>
        <p:spPr>
          <a:xfrm>
            <a:off x="682929" y="497223"/>
            <a:ext cx="3101051" cy="180110"/>
          </a:xfrm>
          <a:prstGeom prst="rect">
            <a:avLst/>
          </a:prstGeom>
        </p:spPr>
        <p:txBody>
          <a:bodyPr lIns="0" tIns="0" rIns="0" bIns="0"/>
          <a:lstStyle>
            <a:lvl1pPr marL="0" indent="0">
              <a:buNone/>
              <a:defRPr sz="1200" spc="30" baseline="0">
                <a:solidFill>
                  <a:schemeClr val="tx1"/>
                </a:solidFill>
                <a:latin typeface="DM Sans 14pt" pitchFamily="2" charset="77"/>
              </a:defRPr>
            </a:lvl1pPr>
          </a:lstStyle>
          <a:p>
            <a:pPr lvl="0"/>
            <a:r>
              <a:rPr lang="en-GB"/>
              <a:t>HEADING 1</a:t>
            </a:r>
            <a:endParaRPr lang="en-RO"/>
          </a:p>
        </p:txBody>
      </p:sp>
      <p:sp>
        <p:nvSpPr>
          <p:cNvPr id="4" name="Text Placeholder 10">
            <a:extLst>
              <a:ext uri="{FF2B5EF4-FFF2-40B4-BE49-F238E27FC236}">
                <a16:creationId xmlns:a16="http://schemas.microsoft.com/office/drawing/2014/main" id="{EA68CE8C-1A79-538D-AB2E-1D4306A85EBF}"/>
              </a:ext>
            </a:extLst>
          </p:cNvPr>
          <p:cNvSpPr>
            <a:spLocks noGrp="1"/>
          </p:cNvSpPr>
          <p:nvPr>
            <p:ph type="body" sz="quarter" idx="11" hasCustomPrompt="1"/>
          </p:nvPr>
        </p:nvSpPr>
        <p:spPr>
          <a:xfrm>
            <a:off x="682930" y="812800"/>
            <a:ext cx="4747176" cy="1213708"/>
          </a:xfrm>
          <a:prstGeom prst="rect">
            <a:avLst/>
          </a:prstGeom>
        </p:spPr>
        <p:txBody>
          <a:bodyPr lIns="0" tIns="0" rIns="0" bIns="0"/>
          <a:lstStyle>
            <a:lvl1pPr marL="0" indent="0">
              <a:lnSpc>
                <a:spcPct val="100000"/>
              </a:lnSpc>
              <a:buNone/>
              <a:defRPr sz="2400" b="1" i="0">
                <a:solidFill>
                  <a:schemeClr val="tx1"/>
                </a:solidFill>
                <a:latin typeface="DM Sans 14pt" pitchFamily="2" charset="77"/>
              </a:defRPr>
            </a:lvl1pPr>
          </a:lstStyle>
          <a:p>
            <a:pPr lvl="0"/>
            <a:r>
              <a:rPr lang="en-GB"/>
              <a:t>Text</a:t>
            </a:r>
            <a:endParaRPr lang="en-RO"/>
          </a:p>
        </p:txBody>
      </p:sp>
    </p:spTree>
    <p:extLst>
      <p:ext uri="{BB962C8B-B14F-4D97-AF65-F5344CB8AC3E}">
        <p14:creationId xmlns:p14="http://schemas.microsoft.com/office/powerpoint/2010/main" val="13726326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10">
            <a:extLst>
              <a:ext uri="{FF2B5EF4-FFF2-40B4-BE49-F238E27FC236}">
                <a16:creationId xmlns:a16="http://schemas.microsoft.com/office/drawing/2014/main" id="{A49E602C-4B08-95F5-943F-0BEB90A042D8}"/>
              </a:ext>
            </a:extLst>
          </p:cNvPr>
          <p:cNvSpPr>
            <a:spLocks noGrp="1"/>
          </p:cNvSpPr>
          <p:nvPr>
            <p:ph type="body" sz="quarter" idx="10" hasCustomPrompt="1"/>
          </p:nvPr>
        </p:nvSpPr>
        <p:spPr>
          <a:xfrm>
            <a:off x="682929" y="497223"/>
            <a:ext cx="3101051" cy="180110"/>
          </a:xfrm>
          <a:prstGeom prst="rect">
            <a:avLst/>
          </a:prstGeom>
        </p:spPr>
        <p:txBody>
          <a:bodyPr lIns="0" tIns="0" rIns="0" bIns="0"/>
          <a:lstStyle>
            <a:lvl1pPr marL="0" indent="0">
              <a:buNone/>
              <a:defRPr sz="1200" spc="30" baseline="0">
                <a:solidFill>
                  <a:schemeClr val="tx1"/>
                </a:solidFill>
                <a:latin typeface="DM Sans 14pt" pitchFamily="2" charset="77"/>
              </a:defRPr>
            </a:lvl1pPr>
          </a:lstStyle>
          <a:p>
            <a:pPr lvl="0"/>
            <a:r>
              <a:rPr lang="en-GB"/>
              <a:t>HEADING 1</a:t>
            </a:r>
            <a:endParaRPr lang="en-RO"/>
          </a:p>
        </p:txBody>
      </p:sp>
      <p:sp>
        <p:nvSpPr>
          <p:cNvPr id="4" name="Text Placeholder 10">
            <a:extLst>
              <a:ext uri="{FF2B5EF4-FFF2-40B4-BE49-F238E27FC236}">
                <a16:creationId xmlns:a16="http://schemas.microsoft.com/office/drawing/2014/main" id="{EA68CE8C-1A79-538D-AB2E-1D4306A85EBF}"/>
              </a:ext>
            </a:extLst>
          </p:cNvPr>
          <p:cNvSpPr>
            <a:spLocks noGrp="1"/>
          </p:cNvSpPr>
          <p:nvPr>
            <p:ph type="body" sz="quarter" idx="11" hasCustomPrompt="1"/>
          </p:nvPr>
        </p:nvSpPr>
        <p:spPr>
          <a:xfrm>
            <a:off x="682929" y="812800"/>
            <a:ext cx="4767611" cy="1213708"/>
          </a:xfrm>
          <a:prstGeom prst="rect">
            <a:avLst/>
          </a:prstGeom>
        </p:spPr>
        <p:txBody>
          <a:bodyPr lIns="0" tIns="0" rIns="0" bIns="0"/>
          <a:lstStyle>
            <a:lvl1pPr marL="0" indent="0">
              <a:lnSpc>
                <a:spcPct val="100000"/>
              </a:lnSpc>
              <a:buNone/>
              <a:defRPr sz="2400" b="1" i="0">
                <a:solidFill>
                  <a:schemeClr val="tx1"/>
                </a:solidFill>
                <a:latin typeface="DM Sans 14pt" pitchFamily="2" charset="77"/>
              </a:defRPr>
            </a:lvl1pPr>
          </a:lstStyle>
          <a:p>
            <a:pPr lvl="0"/>
            <a:r>
              <a:rPr lang="en-GB"/>
              <a:t>Text</a:t>
            </a:r>
            <a:endParaRPr lang="en-RO"/>
          </a:p>
        </p:txBody>
      </p:sp>
    </p:spTree>
    <p:extLst>
      <p:ext uri="{BB962C8B-B14F-4D97-AF65-F5344CB8AC3E}">
        <p14:creationId xmlns:p14="http://schemas.microsoft.com/office/powerpoint/2010/main" val="201527725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10">
            <a:extLst>
              <a:ext uri="{FF2B5EF4-FFF2-40B4-BE49-F238E27FC236}">
                <a16:creationId xmlns:a16="http://schemas.microsoft.com/office/drawing/2014/main" id="{A49E602C-4B08-95F5-943F-0BEB90A042D8}"/>
              </a:ext>
            </a:extLst>
          </p:cNvPr>
          <p:cNvSpPr>
            <a:spLocks noGrp="1"/>
          </p:cNvSpPr>
          <p:nvPr>
            <p:ph type="body" sz="quarter" idx="10" hasCustomPrompt="1"/>
          </p:nvPr>
        </p:nvSpPr>
        <p:spPr>
          <a:xfrm>
            <a:off x="682929" y="497223"/>
            <a:ext cx="4621987" cy="180110"/>
          </a:xfrm>
          <a:prstGeom prst="rect">
            <a:avLst/>
          </a:prstGeom>
        </p:spPr>
        <p:txBody>
          <a:bodyPr lIns="0" tIns="0" rIns="0" bIns="0"/>
          <a:lstStyle>
            <a:lvl1pPr marL="0" indent="0">
              <a:buNone/>
              <a:defRPr sz="1200" spc="30" baseline="0">
                <a:solidFill>
                  <a:schemeClr val="bg1"/>
                </a:solidFill>
                <a:latin typeface="DM Sans 14pt" pitchFamily="2" charset="77"/>
              </a:defRPr>
            </a:lvl1pPr>
          </a:lstStyle>
          <a:p>
            <a:pPr lvl="0"/>
            <a:r>
              <a:rPr lang="en-GB"/>
              <a:t>HEADING 1</a:t>
            </a:r>
            <a:endParaRPr lang="en-RO"/>
          </a:p>
        </p:txBody>
      </p:sp>
      <p:sp>
        <p:nvSpPr>
          <p:cNvPr id="4" name="Text Placeholder 10">
            <a:extLst>
              <a:ext uri="{FF2B5EF4-FFF2-40B4-BE49-F238E27FC236}">
                <a16:creationId xmlns:a16="http://schemas.microsoft.com/office/drawing/2014/main" id="{EA68CE8C-1A79-538D-AB2E-1D4306A85EBF}"/>
              </a:ext>
            </a:extLst>
          </p:cNvPr>
          <p:cNvSpPr>
            <a:spLocks noGrp="1"/>
          </p:cNvSpPr>
          <p:nvPr>
            <p:ph type="body" sz="quarter" idx="11" hasCustomPrompt="1"/>
          </p:nvPr>
        </p:nvSpPr>
        <p:spPr>
          <a:xfrm>
            <a:off x="682930" y="812800"/>
            <a:ext cx="4677964" cy="1213708"/>
          </a:xfrm>
          <a:prstGeom prst="rect">
            <a:avLst/>
          </a:prstGeom>
        </p:spPr>
        <p:txBody>
          <a:bodyPr lIns="0" tIns="0" rIns="0" bIns="0"/>
          <a:lstStyle>
            <a:lvl1pPr marL="0" indent="0">
              <a:lnSpc>
                <a:spcPct val="100000"/>
              </a:lnSpc>
              <a:buNone/>
              <a:defRPr sz="2400" b="1" i="0">
                <a:solidFill>
                  <a:schemeClr val="bg1"/>
                </a:solidFill>
                <a:latin typeface="DM Sans 14pt" pitchFamily="2" charset="77"/>
              </a:defRPr>
            </a:lvl1pPr>
          </a:lstStyle>
          <a:p>
            <a:pPr lvl="0"/>
            <a:r>
              <a:rPr lang="en-GB"/>
              <a:t>Text</a:t>
            </a:r>
            <a:endParaRPr lang="en-RO"/>
          </a:p>
        </p:txBody>
      </p:sp>
    </p:spTree>
    <p:extLst>
      <p:ext uri="{BB962C8B-B14F-4D97-AF65-F5344CB8AC3E}">
        <p14:creationId xmlns:p14="http://schemas.microsoft.com/office/powerpoint/2010/main" val="119377872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10">
            <a:extLst>
              <a:ext uri="{FF2B5EF4-FFF2-40B4-BE49-F238E27FC236}">
                <a16:creationId xmlns:a16="http://schemas.microsoft.com/office/drawing/2014/main" id="{A49E602C-4B08-95F5-943F-0BEB90A042D8}"/>
              </a:ext>
            </a:extLst>
          </p:cNvPr>
          <p:cNvSpPr>
            <a:spLocks noGrp="1"/>
          </p:cNvSpPr>
          <p:nvPr>
            <p:ph type="body" sz="quarter" idx="10" hasCustomPrompt="1"/>
          </p:nvPr>
        </p:nvSpPr>
        <p:spPr>
          <a:xfrm>
            <a:off x="682929" y="497223"/>
            <a:ext cx="4621987" cy="180110"/>
          </a:xfrm>
          <a:prstGeom prst="rect">
            <a:avLst/>
          </a:prstGeom>
        </p:spPr>
        <p:txBody>
          <a:bodyPr lIns="0" tIns="0" rIns="0" bIns="0"/>
          <a:lstStyle>
            <a:lvl1pPr marL="0" indent="0">
              <a:buNone/>
              <a:defRPr sz="1200" spc="30" baseline="0">
                <a:solidFill>
                  <a:schemeClr val="bg1"/>
                </a:solidFill>
                <a:latin typeface="DM Sans 14pt" pitchFamily="2" charset="77"/>
              </a:defRPr>
            </a:lvl1pPr>
          </a:lstStyle>
          <a:p>
            <a:pPr lvl="0"/>
            <a:r>
              <a:rPr lang="en-GB"/>
              <a:t>HEADING 1</a:t>
            </a:r>
            <a:endParaRPr lang="en-RO"/>
          </a:p>
        </p:txBody>
      </p:sp>
      <p:sp>
        <p:nvSpPr>
          <p:cNvPr id="4" name="Text Placeholder 10">
            <a:extLst>
              <a:ext uri="{FF2B5EF4-FFF2-40B4-BE49-F238E27FC236}">
                <a16:creationId xmlns:a16="http://schemas.microsoft.com/office/drawing/2014/main" id="{EA68CE8C-1A79-538D-AB2E-1D4306A85EBF}"/>
              </a:ext>
            </a:extLst>
          </p:cNvPr>
          <p:cNvSpPr>
            <a:spLocks noGrp="1"/>
          </p:cNvSpPr>
          <p:nvPr>
            <p:ph type="body" sz="quarter" idx="11" hasCustomPrompt="1"/>
          </p:nvPr>
        </p:nvSpPr>
        <p:spPr>
          <a:xfrm>
            <a:off x="682930" y="812800"/>
            <a:ext cx="4677964" cy="1213708"/>
          </a:xfrm>
          <a:prstGeom prst="rect">
            <a:avLst/>
          </a:prstGeom>
        </p:spPr>
        <p:txBody>
          <a:bodyPr lIns="0" tIns="0" rIns="0" bIns="0"/>
          <a:lstStyle>
            <a:lvl1pPr marL="0" indent="0">
              <a:lnSpc>
                <a:spcPct val="100000"/>
              </a:lnSpc>
              <a:buNone/>
              <a:defRPr sz="2400" b="1" i="0">
                <a:solidFill>
                  <a:schemeClr val="bg1"/>
                </a:solidFill>
                <a:latin typeface="DM Sans 14pt" pitchFamily="2" charset="77"/>
              </a:defRPr>
            </a:lvl1pPr>
          </a:lstStyle>
          <a:p>
            <a:pPr lvl="0"/>
            <a:r>
              <a:rPr lang="en-GB"/>
              <a:t>Text</a:t>
            </a:r>
            <a:endParaRPr lang="en-RO"/>
          </a:p>
        </p:txBody>
      </p:sp>
      <p:sp>
        <p:nvSpPr>
          <p:cNvPr id="2" name="Text 0">
            <a:extLst>
              <a:ext uri="{FF2B5EF4-FFF2-40B4-BE49-F238E27FC236}">
                <a16:creationId xmlns:a16="http://schemas.microsoft.com/office/drawing/2014/main" id="{54746C42-B530-A4D4-B1CB-16A97F386CF4}"/>
              </a:ext>
            </a:extLst>
          </p:cNvPr>
          <p:cNvSpPr/>
          <p:nvPr userDrawn="1"/>
        </p:nvSpPr>
        <p:spPr>
          <a:xfrm>
            <a:off x="11167820" y="6180881"/>
            <a:ext cx="332965" cy="677119"/>
          </a:xfrm>
          <a:prstGeom prst="rect">
            <a:avLst/>
          </a:prstGeom>
          <a:noFill/>
          <a:ln/>
        </p:spPr>
        <p:txBody>
          <a:bodyPr wrap="square" lIns="0" tIns="0" rIns="0" bIns="0" rtlCol="0" anchor="ctr"/>
          <a:lstStyle/>
          <a:p>
            <a:pPr algn="r" defTabSz="457075"/>
            <a:fld id="{5624F730-E479-0F4F-B38C-5653BA00B63B}" type="slidenum">
              <a:rPr lang="en-US" sz="800" b="0" i="0" spc="-11" smtClean="0">
                <a:solidFill>
                  <a:schemeClr val="tx1"/>
                </a:solidFill>
                <a:latin typeface="DM Sans 14pt ExtraLight" pitchFamily="2" charset="77"/>
                <a:ea typeface="Instrument Serif Italic" pitchFamily="34" charset="-122"/>
                <a:cs typeface="Instrument Serif Italic" pitchFamily="34" charset="-120"/>
              </a:rPr>
              <a:pPr algn="r" defTabSz="457075"/>
              <a:t>‹#›</a:t>
            </a:fld>
            <a:endParaRPr lang="en-US" sz="800" b="0" i="0" spc="-11" dirty="0">
              <a:solidFill>
                <a:schemeClr val="tx1"/>
              </a:solidFill>
              <a:latin typeface="DM Sans 14pt ExtraLight" pitchFamily="2" charset="77"/>
            </a:endParaRPr>
          </a:p>
        </p:txBody>
      </p:sp>
    </p:spTree>
    <p:extLst>
      <p:ext uri="{BB962C8B-B14F-4D97-AF65-F5344CB8AC3E}">
        <p14:creationId xmlns:p14="http://schemas.microsoft.com/office/powerpoint/2010/main" val="24215565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10">
            <a:extLst>
              <a:ext uri="{FF2B5EF4-FFF2-40B4-BE49-F238E27FC236}">
                <a16:creationId xmlns:a16="http://schemas.microsoft.com/office/drawing/2014/main" id="{A49E602C-4B08-95F5-943F-0BEB90A042D8}"/>
              </a:ext>
            </a:extLst>
          </p:cNvPr>
          <p:cNvSpPr>
            <a:spLocks noGrp="1"/>
          </p:cNvSpPr>
          <p:nvPr>
            <p:ph type="body" sz="quarter" idx="10" hasCustomPrompt="1"/>
          </p:nvPr>
        </p:nvSpPr>
        <p:spPr>
          <a:xfrm>
            <a:off x="682929" y="497223"/>
            <a:ext cx="4621987" cy="180110"/>
          </a:xfrm>
          <a:prstGeom prst="rect">
            <a:avLst/>
          </a:prstGeom>
        </p:spPr>
        <p:txBody>
          <a:bodyPr lIns="0" tIns="0" rIns="0" bIns="0"/>
          <a:lstStyle>
            <a:lvl1pPr marL="0" indent="0">
              <a:buNone/>
              <a:defRPr sz="1200" spc="30" baseline="0">
                <a:solidFill>
                  <a:schemeClr val="bg1"/>
                </a:solidFill>
                <a:latin typeface="DM Sans 14pt" pitchFamily="2" charset="77"/>
              </a:defRPr>
            </a:lvl1pPr>
          </a:lstStyle>
          <a:p>
            <a:pPr lvl="0"/>
            <a:r>
              <a:rPr lang="en-GB"/>
              <a:t>HEADING 1</a:t>
            </a:r>
            <a:endParaRPr lang="en-RO"/>
          </a:p>
        </p:txBody>
      </p:sp>
      <p:sp>
        <p:nvSpPr>
          <p:cNvPr id="4" name="Text Placeholder 10">
            <a:extLst>
              <a:ext uri="{FF2B5EF4-FFF2-40B4-BE49-F238E27FC236}">
                <a16:creationId xmlns:a16="http://schemas.microsoft.com/office/drawing/2014/main" id="{EA68CE8C-1A79-538D-AB2E-1D4306A85EBF}"/>
              </a:ext>
            </a:extLst>
          </p:cNvPr>
          <p:cNvSpPr>
            <a:spLocks noGrp="1"/>
          </p:cNvSpPr>
          <p:nvPr>
            <p:ph type="body" sz="quarter" idx="11" hasCustomPrompt="1"/>
          </p:nvPr>
        </p:nvSpPr>
        <p:spPr>
          <a:xfrm>
            <a:off x="682930" y="812800"/>
            <a:ext cx="4677964" cy="1213708"/>
          </a:xfrm>
          <a:prstGeom prst="rect">
            <a:avLst/>
          </a:prstGeom>
        </p:spPr>
        <p:txBody>
          <a:bodyPr lIns="0" tIns="0" rIns="0" bIns="0"/>
          <a:lstStyle>
            <a:lvl1pPr marL="0" indent="0">
              <a:lnSpc>
                <a:spcPct val="100000"/>
              </a:lnSpc>
              <a:buNone/>
              <a:defRPr sz="2400" b="1" i="0">
                <a:solidFill>
                  <a:schemeClr val="bg1"/>
                </a:solidFill>
                <a:latin typeface="DM Sans 14pt" pitchFamily="2" charset="77"/>
              </a:defRPr>
            </a:lvl1pPr>
          </a:lstStyle>
          <a:p>
            <a:pPr lvl="0"/>
            <a:r>
              <a:rPr lang="en-GB"/>
              <a:t>Text</a:t>
            </a:r>
            <a:endParaRPr lang="en-RO"/>
          </a:p>
        </p:txBody>
      </p:sp>
    </p:spTree>
    <p:extLst>
      <p:ext uri="{BB962C8B-B14F-4D97-AF65-F5344CB8AC3E}">
        <p14:creationId xmlns:p14="http://schemas.microsoft.com/office/powerpoint/2010/main" val="17726939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10">
            <a:extLst>
              <a:ext uri="{FF2B5EF4-FFF2-40B4-BE49-F238E27FC236}">
                <a16:creationId xmlns:a16="http://schemas.microsoft.com/office/drawing/2014/main" id="{A49E602C-4B08-95F5-943F-0BEB90A042D8}"/>
              </a:ext>
            </a:extLst>
          </p:cNvPr>
          <p:cNvSpPr>
            <a:spLocks noGrp="1"/>
          </p:cNvSpPr>
          <p:nvPr>
            <p:ph type="body" sz="quarter" idx="10" hasCustomPrompt="1"/>
          </p:nvPr>
        </p:nvSpPr>
        <p:spPr>
          <a:xfrm>
            <a:off x="682929" y="497223"/>
            <a:ext cx="4621987" cy="180110"/>
          </a:xfrm>
          <a:prstGeom prst="rect">
            <a:avLst/>
          </a:prstGeom>
        </p:spPr>
        <p:txBody>
          <a:bodyPr lIns="0" tIns="0" rIns="0" bIns="0"/>
          <a:lstStyle>
            <a:lvl1pPr marL="0" indent="0">
              <a:buNone/>
              <a:defRPr sz="1200" spc="30" baseline="0">
                <a:solidFill>
                  <a:schemeClr val="bg1"/>
                </a:solidFill>
                <a:latin typeface="DM Sans 14pt" pitchFamily="2" charset="77"/>
              </a:defRPr>
            </a:lvl1pPr>
          </a:lstStyle>
          <a:p>
            <a:pPr lvl="0"/>
            <a:r>
              <a:rPr lang="en-GB"/>
              <a:t>HEADING 1</a:t>
            </a:r>
            <a:endParaRPr lang="en-RO"/>
          </a:p>
        </p:txBody>
      </p:sp>
      <p:sp>
        <p:nvSpPr>
          <p:cNvPr id="4" name="Text Placeholder 10">
            <a:extLst>
              <a:ext uri="{FF2B5EF4-FFF2-40B4-BE49-F238E27FC236}">
                <a16:creationId xmlns:a16="http://schemas.microsoft.com/office/drawing/2014/main" id="{EA68CE8C-1A79-538D-AB2E-1D4306A85EBF}"/>
              </a:ext>
            </a:extLst>
          </p:cNvPr>
          <p:cNvSpPr>
            <a:spLocks noGrp="1"/>
          </p:cNvSpPr>
          <p:nvPr>
            <p:ph type="body" sz="quarter" idx="11" hasCustomPrompt="1"/>
          </p:nvPr>
        </p:nvSpPr>
        <p:spPr>
          <a:xfrm>
            <a:off x="682930" y="812800"/>
            <a:ext cx="5413070" cy="1213708"/>
          </a:xfrm>
          <a:prstGeom prst="rect">
            <a:avLst/>
          </a:prstGeom>
        </p:spPr>
        <p:txBody>
          <a:bodyPr lIns="0" tIns="0" rIns="0" bIns="0"/>
          <a:lstStyle>
            <a:lvl1pPr marL="0" indent="0">
              <a:lnSpc>
                <a:spcPct val="100000"/>
              </a:lnSpc>
              <a:buNone/>
              <a:defRPr sz="2400" b="1" i="0">
                <a:solidFill>
                  <a:schemeClr val="bg1"/>
                </a:solidFill>
                <a:latin typeface="DM Sans 14pt" pitchFamily="2" charset="77"/>
              </a:defRPr>
            </a:lvl1pPr>
          </a:lstStyle>
          <a:p>
            <a:pPr lvl="0"/>
            <a:r>
              <a:rPr lang="en-GB"/>
              <a:t>Text</a:t>
            </a:r>
            <a:endParaRPr lang="en-RO"/>
          </a:p>
        </p:txBody>
      </p:sp>
    </p:spTree>
    <p:extLst>
      <p:ext uri="{BB962C8B-B14F-4D97-AF65-F5344CB8AC3E}">
        <p14:creationId xmlns:p14="http://schemas.microsoft.com/office/powerpoint/2010/main" val="314766720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10">
            <a:extLst>
              <a:ext uri="{FF2B5EF4-FFF2-40B4-BE49-F238E27FC236}">
                <a16:creationId xmlns:a16="http://schemas.microsoft.com/office/drawing/2014/main" id="{A49E602C-4B08-95F5-943F-0BEB90A042D8}"/>
              </a:ext>
            </a:extLst>
          </p:cNvPr>
          <p:cNvSpPr>
            <a:spLocks noGrp="1"/>
          </p:cNvSpPr>
          <p:nvPr>
            <p:ph type="body" sz="quarter" idx="10" hasCustomPrompt="1"/>
          </p:nvPr>
        </p:nvSpPr>
        <p:spPr>
          <a:xfrm>
            <a:off x="682929" y="497223"/>
            <a:ext cx="4621987" cy="180110"/>
          </a:xfrm>
          <a:prstGeom prst="rect">
            <a:avLst/>
          </a:prstGeom>
        </p:spPr>
        <p:txBody>
          <a:bodyPr lIns="0" tIns="0" rIns="0" bIns="0"/>
          <a:lstStyle>
            <a:lvl1pPr marL="0" indent="0">
              <a:buNone/>
              <a:defRPr sz="1200" spc="30" baseline="0">
                <a:solidFill>
                  <a:schemeClr val="bg1"/>
                </a:solidFill>
                <a:latin typeface="DM Sans 14pt" pitchFamily="2" charset="77"/>
              </a:defRPr>
            </a:lvl1pPr>
          </a:lstStyle>
          <a:p>
            <a:pPr lvl="0"/>
            <a:r>
              <a:rPr lang="en-GB"/>
              <a:t>HEADING 1</a:t>
            </a:r>
            <a:endParaRPr lang="en-RO"/>
          </a:p>
        </p:txBody>
      </p:sp>
      <p:sp>
        <p:nvSpPr>
          <p:cNvPr id="4" name="Text Placeholder 10">
            <a:extLst>
              <a:ext uri="{FF2B5EF4-FFF2-40B4-BE49-F238E27FC236}">
                <a16:creationId xmlns:a16="http://schemas.microsoft.com/office/drawing/2014/main" id="{EA68CE8C-1A79-538D-AB2E-1D4306A85EBF}"/>
              </a:ext>
            </a:extLst>
          </p:cNvPr>
          <p:cNvSpPr>
            <a:spLocks noGrp="1"/>
          </p:cNvSpPr>
          <p:nvPr>
            <p:ph type="body" sz="quarter" idx="11" hasCustomPrompt="1"/>
          </p:nvPr>
        </p:nvSpPr>
        <p:spPr>
          <a:xfrm>
            <a:off x="682929" y="812800"/>
            <a:ext cx="10808485" cy="1213708"/>
          </a:xfrm>
          <a:prstGeom prst="rect">
            <a:avLst/>
          </a:prstGeom>
        </p:spPr>
        <p:txBody>
          <a:bodyPr lIns="0" tIns="0" rIns="0" bIns="0"/>
          <a:lstStyle>
            <a:lvl1pPr marL="0" indent="0">
              <a:lnSpc>
                <a:spcPct val="100000"/>
              </a:lnSpc>
              <a:buNone/>
              <a:defRPr sz="2400" b="1" i="0">
                <a:solidFill>
                  <a:schemeClr val="bg1"/>
                </a:solidFill>
                <a:latin typeface="DM Sans 14pt" pitchFamily="2" charset="77"/>
              </a:defRPr>
            </a:lvl1pPr>
          </a:lstStyle>
          <a:p>
            <a:pPr lvl="0"/>
            <a:r>
              <a:rPr lang="en-GB"/>
              <a:t>Text</a:t>
            </a:r>
            <a:endParaRPr lang="en-RO"/>
          </a:p>
        </p:txBody>
      </p:sp>
    </p:spTree>
    <p:extLst>
      <p:ext uri="{BB962C8B-B14F-4D97-AF65-F5344CB8AC3E}">
        <p14:creationId xmlns:p14="http://schemas.microsoft.com/office/powerpoint/2010/main" val="24660258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10">
            <a:extLst>
              <a:ext uri="{FF2B5EF4-FFF2-40B4-BE49-F238E27FC236}">
                <a16:creationId xmlns:a16="http://schemas.microsoft.com/office/drawing/2014/main" id="{A49E602C-4B08-95F5-943F-0BEB90A042D8}"/>
              </a:ext>
            </a:extLst>
          </p:cNvPr>
          <p:cNvSpPr>
            <a:spLocks noGrp="1"/>
          </p:cNvSpPr>
          <p:nvPr>
            <p:ph type="body" sz="quarter" idx="10" hasCustomPrompt="1"/>
          </p:nvPr>
        </p:nvSpPr>
        <p:spPr>
          <a:xfrm>
            <a:off x="682929" y="497223"/>
            <a:ext cx="4621987" cy="180110"/>
          </a:xfrm>
          <a:prstGeom prst="rect">
            <a:avLst/>
          </a:prstGeom>
        </p:spPr>
        <p:txBody>
          <a:bodyPr lIns="0" tIns="0" rIns="0" bIns="0"/>
          <a:lstStyle>
            <a:lvl1pPr marL="0" indent="0">
              <a:buNone/>
              <a:defRPr sz="1200" spc="30" baseline="0">
                <a:solidFill>
                  <a:schemeClr val="bg1"/>
                </a:solidFill>
                <a:latin typeface="DM Sans 14pt" pitchFamily="2" charset="77"/>
              </a:defRPr>
            </a:lvl1pPr>
          </a:lstStyle>
          <a:p>
            <a:pPr lvl="0"/>
            <a:r>
              <a:rPr lang="en-GB"/>
              <a:t>HEADING 1</a:t>
            </a:r>
            <a:endParaRPr lang="en-RO"/>
          </a:p>
        </p:txBody>
      </p:sp>
      <p:sp>
        <p:nvSpPr>
          <p:cNvPr id="4" name="Text Placeholder 10">
            <a:extLst>
              <a:ext uri="{FF2B5EF4-FFF2-40B4-BE49-F238E27FC236}">
                <a16:creationId xmlns:a16="http://schemas.microsoft.com/office/drawing/2014/main" id="{EA68CE8C-1A79-538D-AB2E-1D4306A85EBF}"/>
              </a:ext>
            </a:extLst>
          </p:cNvPr>
          <p:cNvSpPr>
            <a:spLocks noGrp="1"/>
          </p:cNvSpPr>
          <p:nvPr>
            <p:ph type="body" sz="quarter" idx="11" hasCustomPrompt="1"/>
          </p:nvPr>
        </p:nvSpPr>
        <p:spPr>
          <a:xfrm>
            <a:off x="682929" y="812800"/>
            <a:ext cx="10808485" cy="1213708"/>
          </a:xfrm>
          <a:prstGeom prst="rect">
            <a:avLst/>
          </a:prstGeom>
        </p:spPr>
        <p:txBody>
          <a:bodyPr lIns="0" tIns="0" rIns="0" bIns="0"/>
          <a:lstStyle>
            <a:lvl1pPr marL="0" indent="0">
              <a:lnSpc>
                <a:spcPct val="100000"/>
              </a:lnSpc>
              <a:buNone/>
              <a:defRPr sz="2400" b="1" i="0">
                <a:solidFill>
                  <a:schemeClr val="bg1"/>
                </a:solidFill>
                <a:latin typeface="DM Sans 14pt" pitchFamily="2" charset="77"/>
              </a:defRPr>
            </a:lvl1pPr>
          </a:lstStyle>
          <a:p>
            <a:pPr lvl="0"/>
            <a:r>
              <a:rPr lang="en-GB"/>
              <a:t>Text</a:t>
            </a:r>
            <a:endParaRPr lang="en-RO"/>
          </a:p>
        </p:txBody>
      </p:sp>
    </p:spTree>
    <p:extLst>
      <p:ext uri="{BB962C8B-B14F-4D97-AF65-F5344CB8AC3E}">
        <p14:creationId xmlns:p14="http://schemas.microsoft.com/office/powerpoint/2010/main" val="4273818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symmetrical 2 - Full Opacit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3CBE2FC-7E03-61B3-6420-70E2211888AB}"/>
              </a:ext>
            </a:extLst>
          </p:cNvPr>
          <p:cNvSpPr>
            <a:spLocks noGrp="1"/>
          </p:cNvSpPr>
          <p:nvPr>
            <p:ph type="body" idx="1" hasCustomPrompt="1"/>
          </p:nvPr>
        </p:nvSpPr>
        <p:spPr>
          <a:xfrm>
            <a:off x="1285650" y="3429000"/>
            <a:ext cx="9620699" cy="1343784"/>
          </a:xfrm>
          <a:prstGeom prst="rect">
            <a:avLst/>
          </a:prstGeom>
        </p:spPr>
        <p:txBody>
          <a:bodyPr lIns="0" tIns="0" rIns="0" bIns="0"/>
          <a:lstStyle>
            <a:lvl1pPr marL="0" indent="0" algn="ctr">
              <a:buNone/>
              <a:defRPr sz="5400" b="1" i="0">
                <a:solidFill>
                  <a:schemeClr val="bg1"/>
                </a:solidFill>
                <a:latin typeface="DM Sans 14pt" pitchFamily="2" charset="77"/>
              </a:defRPr>
            </a:lvl1pPr>
            <a:lvl2pPr marL="457167" indent="0">
              <a:buNone/>
              <a:defRPr sz="2000">
                <a:solidFill>
                  <a:schemeClr val="tx1">
                    <a:tint val="82000"/>
                  </a:schemeClr>
                </a:solidFill>
              </a:defRPr>
            </a:lvl2pPr>
            <a:lvl3pPr marL="914332" indent="0">
              <a:buNone/>
              <a:defRPr sz="1800">
                <a:solidFill>
                  <a:schemeClr val="tx1">
                    <a:tint val="82000"/>
                  </a:schemeClr>
                </a:solidFill>
              </a:defRPr>
            </a:lvl3pPr>
            <a:lvl4pPr marL="1371498" indent="0">
              <a:buNone/>
              <a:defRPr sz="1600">
                <a:solidFill>
                  <a:schemeClr val="tx1">
                    <a:tint val="82000"/>
                  </a:schemeClr>
                </a:solidFill>
              </a:defRPr>
            </a:lvl4pPr>
            <a:lvl5pPr marL="1828664" indent="0">
              <a:buNone/>
              <a:defRPr sz="1600">
                <a:solidFill>
                  <a:schemeClr val="tx1">
                    <a:tint val="82000"/>
                  </a:schemeClr>
                </a:solidFill>
              </a:defRPr>
            </a:lvl5pPr>
            <a:lvl6pPr marL="2285830" indent="0">
              <a:buNone/>
              <a:defRPr sz="1600">
                <a:solidFill>
                  <a:schemeClr val="tx1">
                    <a:tint val="82000"/>
                  </a:schemeClr>
                </a:solidFill>
              </a:defRPr>
            </a:lvl6pPr>
            <a:lvl7pPr marL="2742994" indent="0">
              <a:buNone/>
              <a:defRPr sz="1600">
                <a:solidFill>
                  <a:schemeClr val="tx1">
                    <a:tint val="82000"/>
                  </a:schemeClr>
                </a:solidFill>
              </a:defRPr>
            </a:lvl7pPr>
            <a:lvl8pPr marL="3200160" indent="0">
              <a:buNone/>
              <a:defRPr sz="1600">
                <a:solidFill>
                  <a:schemeClr val="tx1">
                    <a:tint val="82000"/>
                  </a:schemeClr>
                </a:solidFill>
              </a:defRPr>
            </a:lvl8pPr>
            <a:lvl9pPr marL="3657327" indent="0">
              <a:buNone/>
              <a:defRPr sz="1600">
                <a:solidFill>
                  <a:schemeClr val="tx1">
                    <a:tint val="82000"/>
                  </a:schemeClr>
                </a:solidFill>
              </a:defRPr>
            </a:lvl9pPr>
          </a:lstStyle>
          <a:p>
            <a:pPr lvl="0"/>
            <a:r>
              <a:rPr lang="en-GB"/>
              <a:t>Click to edit Title</a:t>
            </a:r>
          </a:p>
        </p:txBody>
      </p:sp>
    </p:spTree>
    <p:extLst>
      <p:ext uri="{BB962C8B-B14F-4D97-AF65-F5344CB8AC3E}">
        <p14:creationId xmlns:p14="http://schemas.microsoft.com/office/powerpoint/2010/main" val="367938941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3_Custom Layou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Text Placeholder 10">
            <a:extLst>
              <a:ext uri="{FF2B5EF4-FFF2-40B4-BE49-F238E27FC236}">
                <a16:creationId xmlns:a16="http://schemas.microsoft.com/office/drawing/2014/main" id="{A49E602C-4B08-95F5-943F-0BEB90A042D8}"/>
              </a:ext>
            </a:extLst>
          </p:cNvPr>
          <p:cNvSpPr>
            <a:spLocks noGrp="1"/>
          </p:cNvSpPr>
          <p:nvPr>
            <p:ph type="body" sz="quarter" idx="10" hasCustomPrompt="1"/>
          </p:nvPr>
        </p:nvSpPr>
        <p:spPr>
          <a:xfrm>
            <a:off x="682929" y="497223"/>
            <a:ext cx="4621987" cy="180110"/>
          </a:xfrm>
          <a:prstGeom prst="rect">
            <a:avLst/>
          </a:prstGeom>
        </p:spPr>
        <p:txBody>
          <a:bodyPr lIns="0" tIns="0" rIns="0" bIns="0"/>
          <a:lstStyle>
            <a:lvl1pPr marL="0" indent="0">
              <a:buNone/>
              <a:defRPr sz="1200" spc="30" baseline="0">
                <a:solidFill>
                  <a:schemeClr val="bg1"/>
                </a:solidFill>
                <a:latin typeface="DM Sans 14pt" pitchFamily="2" charset="77"/>
              </a:defRPr>
            </a:lvl1pPr>
          </a:lstStyle>
          <a:p>
            <a:pPr lvl="0"/>
            <a:r>
              <a:rPr lang="en-GB"/>
              <a:t>HEADING 1</a:t>
            </a:r>
            <a:endParaRPr lang="en-RO"/>
          </a:p>
        </p:txBody>
      </p:sp>
      <p:sp>
        <p:nvSpPr>
          <p:cNvPr id="4" name="Text Placeholder 10">
            <a:extLst>
              <a:ext uri="{FF2B5EF4-FFF2-40B4-BE49-F238E27FC236}">
                <a16:creationId xmlns:a16="http://schemas.microsoft.com/office/drawing/2014/main" id="{EA68CE8C-1A79-538D-AB2E-1D4306A85EBF}"/>
              </a:ext>
            </a:extLst>
          </p:cNvPr>
          <p:cNvSpPr>
            <a:spLocks noGrp="1"/>
          </p:cNvSpPr>
          <p:nvPr>
            <p:ph type="body" sz="quarter" idx="11" hasCustomPrompt="1"/>
          </p:nvPr>
        </p:nvSpPr>
        <p:spPr>
          <a:xfrm>
            <a:off x="682929" y="812800"/>
            <a:ext cx="10808485" cy="1213708"/>
          </a:xfrm>
          <a:prstGeom prst="rect">
            <a:avLst/>
          </a:prstGeom>
        </p:spPr>
        <p:txBody>
          <a:bodyPr lIns="0" tIns="0" rIns="0" bIns="0"/>
          <a:lstStyle>
            <a:lvl1pPr marL="0" indent="0">
              <a:lnSpc>
                <a:spcPct val="100000"/>
              </a:lnSpc>
              <a:buNone/>
              <a:defRPr sz="2400" b="1" i="0">
                <a:solidFill>
                  <a:schemeClr val="bg1"/>
                </a:solidFill>
                <a:latin typeface="DM Sans 14pt" pitchFamily="2" charset="77"/>
              </a:defRPr>
            </a:lvl1pPr>
          </a:lstStyle>
          <a:p>
            <a:pPr lvl="0"/>
            <a:r>
              <a:rPr lang="en-GB"/>
              <a:t>Text</a:t>
            </a:r>
            <a:endParaRPr lang="en-RO"/>
          </a:p>
        </p:txBody>
      </p:sp>
    </p:spTree>
    <p:extLst>
      <p:ext uri="{BB962C8B-B14F-4D97-AF65-F5344CB8AC3E}">
        <p14:creationId xmlns:p14="http://schemas.microsoft.com/office/powerpoint/2010/main" val="15677944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10">
            <a:extLst>
              <a:ext uri="{FF2B5EF4-FFF2-40B4-BE49-F238E27FC236}">
                <a16:creationId xmlns:a16="http://schemas.microsoft.com/office/drawing/2014/main" id="{A49E602C-4B08-95F5-943F-0BEB90A042D8}"/>
              </a:ext>
            </a:extLst>
          </p:cNvPr>
          <p:cNvSpPr>
            <a:spLocks noGrp="1"/>
          </p:cNvSpPr>
          <p:nvPr>
            <p:ph type="body" sz="quarter" idx="10" hasCustomPrompt="1"/>
          </p:nvPr>
        </p:nvSpPr>
        <p:spPr>
          <a:xfrm>
            <a:off x="682929" y="497223"/>
            <a:ext cx="4621987" cy="180110"/>
          </a:xfrm>
          <a:prstGeom prst="rect">
            <a:avLst/>
          </a:prstGeom>
        </p:spPr>
        <p:txBody>
          <a:bodyPr lIns="0" tIns="0" rIns="0" bIns="0"/>
          <a:lstStyle>
            <a:lvl1pPr marL="0" indent="0">
              <a:buNone/>
              <a:defRPr sz="1200" spc="30" baseline="0">
                <a:solidFill>
                  <a:schemeClr val="bg1"/>
                </a:solidFill>
                <a:latin typeface="DM Sans 14pt" pitchFamily="2" charset="77"/>
              </a:defRPr>
            </a:lvl1pPr>
          </a:lstStyle>
          <a:p>
            <a:pPr lvl="0"/>
            <a:r>
              <a:rPr lang="en-GB"/>
              <a:t>HEADING 1</a:t>
            </a:r>
            <a:endParaRPr lang="en-RO"/>
          </a:p>
        </p:txBody>
      </p:sp>
      <p:sp>
        <p:nvSpPr>
          <p:cNvPr id="4" name="Text Placeholder 10">
            <a:extLst>
              <a:ext uri="{FF2B5EF4-FFF2-40B4-BE49-F238E27FC236}">
                <a16:creationId xmlns:a16="http://schemas.microsoft.com/office/drawing/2014/main" id="{EA68CE8C-1A79-538D-AB2E-1D4306A85EBF}"/>
              </a:ext>
            </a:extLst>
          </p:cNvPr>
          <p:cNvSpPr>
            <a:spLocks noGrp="1"/>
          </p:cNvSpPr>
          <p:nvPr>
            <p:ph type="body" sz="quarter" idx="11" hasCustomPrompt="1"/>
          </p:nvPr>
        </p:nvSpPr>
        <p:spPr>
          <a:xfrm>
            <a:off x="682929" y="812800"/>
            <a:ext cx="10808485" cy="1213708"/>
          </a:xfrm>
          <a:prstGeom prst="rect">
            <a:avLst/>
          </a:prstGeom>
        </p:spPr>
        <p:txBody>
          <a:bodyPr lIns="0" tIns="0" rIns="0" bIns="0"/>
          <a:lstStyle>
            <a:lvl1pPr marL="0" indent="0">
              <a:lnSpc>
                <a:spcPct val="100000"/>
              </a:lnSpc>
              <a:buNone/>
              <a:defRPr sz="2400" b="1" i="0">
                <a:solidFill>
                  <a:schemeClr val="bg1"/>
                </a:solidFill>
                <a:latin typeface="DM Sans 14pt" pitchFamily="2" charset="77"/>
              </a:defRPr>
            </a:lvl1pPr>
          </a:lstStyle>
          <a:p>
            <a:pPr lvl="0"/>
            <a:r>
              <a:rPr lang="en-GB"/>
              <a:t>Text</a:t>
            </a:r>
            <a:endParaRPr lang="en-RO"/>
          </a:p>
        </p:txBody>
      </p:sp>
    </p:spTree>
    <p:extLst>
      <p:ext uri="{BB962C8B-B14F-4D97-AF65-F5344CB8AC3E}">
        <p14:creationId xmlns:p14="http://schemas.microsoft.com/office/powerpoint/2010/main" val="332427454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3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10">
            <a:extLst>
              <a:ext uri="{FF2B5EF4-FFF2-40B4-BE49-F238E27FC236}">
                <a16:creationId xmlns:a16="http://schemas.microsoft.com/office/drawing/2014/main" id="{A49E602C-4B08-95F5-943F-0BEB90A042D8}"/>
              </a:ext>
            </a:extLst>
          </p:cNvPr>
          <p:cNvSpPr>
            <a:spLocks noGrp="1"/>
          </p:cNvSpPr>
          <p:nvPr>
            <p:ph type="body" sz="quarter" idx="10" hasCustomPrompt="1"/>
          </p:nvPr>
        </p:nvSpPr>
        <p:spPr>
          <a:xfrm>
            <a:off x="682929" y="497223"/>
            <a:ext cx="4621987" cy="180110"/>
          </a:xfrm>
          <a:prstGeom prst="rect">
            <a:avLst/>
          </a:prstGeom>
        </p:spPr>
        <p:txBody>
          <a:bodyPr lIns="0" tIns="0" rIns="0" bIns="0"/>
          <a:lstStyle>
            <a:lvl1pPr marL="0" indent="0">
              <a:buNone/>
              <a:defRPr sz="1200" spc="30" baseline="0">
                <a:solidFill>
                  <a:schemeClr val="bg1"/>
                </a:solidFill>
                <a:latin typeface="DM Sans 14pt" pitchFamily="2" charset="77"/>
              </a:defRPr>
            </a:lvl1pPr>
          </a:lstStyle>
          <a:p>
            <a:pPr lvl="0"/>
            <a:r>
              <a:rPr lang="en-GB"/>
              <a:t>HEADING 1</a:t>
            </a:r>
            <a:endParaRPr lang="en-RO"/>
          </a:p>
        </p:txBody>
      </p:sp>
      <p:sp>
        <p:nvSpPr>
          <p:cNvPr id="4" name="Text Placeholder 10">
            <a:extLst>
              <a:ext uri="{FF2B5EF4-FFF2-40B4-BE49-F238E27FC236}">
                <a16:creationId xmlns:a16="http://schemas.microsoft.com/office/drawing/2014/main" id="{EA68CE8C-1A79-538D-AB2E-1D4306A85EBF}"/>
              </a:ext>
            </a:extLst>
          </p:cNvPr>
          <p:cNvSpPr>
            <a:spLocks noGrp="1"/>
          </p:cNvSpPr>
          <p:nvPr>
            <p:ph type="body" sz="quarter" idx="11" hasCustomPrompt="1"/>
          </p:nvPr>
        </p:nvSpPr>
        <p:spPr>
          <a:xfrm>
            <a:off x="682929" y="812800"/>
            <a:ext cx="10808485" cy="1213708"/>
          </a:xfrm>
          <a:prstGeom prst="rect">
            <a:avLst/>
          </a:prstGeom>
        </p:spPr>
        <p:txBody>
          <a:bodyPr lIns="0" tIns="0" rIns="0" bIns="0"/>
          <a:lstStyle>
            <a:lvl1pPr marL="0" indent="0">
              <a:lnSpc>
                <a:spcPct val="100000"/>
              </a:lnSpc>
              <a:buNone/>
              <a:defRPr sz="2400" b="1" i="0">
                <a:solidFill>
                  <a:schemeClr val="bg1"/>
                </a:solidFill>
                <a:latin typeface="DM Sans 14pt" pitchFamily="2" charset="77"/>
              </a:defRPr>
            </a:lvl1pPr>
          </a:lstStyle>
          <a:p>
            <a:pPr lvl="0"/>
            <a:r>
              <a:rPr lang="en-GB"/>
              <a:t>Text</a:t>
            </a:r>
            <a:endParaRPr lang="en-RO"/>
          </a:p>
        </p:txBody>
      </p:sp>
    </p:spTree>
    <p:extLst>
      <p:ext uri="{BB962C8B-B14F-4D97-AF65-F5344CB8AC3E}">
        <p14:creationId xmlns:p14="http://schemas.microsoft.com/office/powerpoint/2010/main" val="408452793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10">
            <a:extLst>
              <a:ext uri="{FF2B5EF4-FFF2-40B4-BE49-F238E27FC236}">
                <a16:creationId xmlns:a16="http://schemas.microsoft.com/office/drawing/2014/main" id="{A49E602C-4B08-95F5-943F-0BEB90A042D8}"/>
              </a:ext>
            </a:extLst>
          </p:cNvPr>
          <p:cNvSpPr>
            <a:spLocks noGrp="1"/>
          </p:cNvSpPr>
          <p:nvPr>
            <p:ph type="body" sz="quarter" idx="10" hasCustomPrompt="1"/>
          </p:nvPr>
        </p:nvSpPr>
        <p:spPr>
          <a:xfrm>
            <a:off x="682929" y="497223"/>
            <a:ext cx="4621987" cy="180110"/>
          </a:xfrm>
          <a:prstGeom prst="rect">
            <a:avLst/>
          </a:prstGeom>
        </p:spPr>
        <p:txBody>
          <a:bodyPr lIns="0" tIns="0" rIns="0" bIns="0"/>
          <a:lstStyle>
            <a:lvl1pPr marL="0" indent="0">
              <a:buNone/>
              <a:defRPr sz="1200" spc="30" baseline="0">
                <a:solidFill>
                  <a:schemeClr val="bg1"/>
                </a:solidFill>
                <a:latin typeface="DM Sans 14pt" pitchFamily="2" charset="77"/>
              </a:defRPr>
            </a:lvl1pPr>
          </a:lstStyle>
          <a:p>
            <a:pPr lvl="0"/>
            <a:r>
              <a:rPr lang="en-GB"/>
              <a:t>HEADING 1</a:t>
            </a:r>
            <a:endParaRPr lang="en-RO"/>
          </a:p>
        </p:txBody>
      </p:sp>
      <p:sp>
        <p:nvSpPr>
          <p:cNvPr id="4" name="Text Placeholder 10">
            <a:extLst>
              <a:ext uri="{FF2B5EF4-FFF2-40B4-BE49-F238E27FC236}">
                <a16:creationId xmlns:a16="http://schemas.microsoft.com/office/drawing/2014/main" id="{EA68CE8C-1A79-538D-AB2E-1D4306A85EBF}"/>
              </a:ext>
            </a:extLst>
          </p:cNvPr>
          <p:cNvSpPr>
            <a:spLocks noGrp="1"/>
          </p:cNvSpPr>
          <p:nvPr>
            <p:ph type="body" sz="quarter" idx="11" hasCustomPrompt="1"/>
          </p:nvPr>
        </p:nvSpPr>
        <p:spPr>
          <a:xfrm>
            <a:off x="682929" y="812800"/>
            <a:ext cx="10378361" cy="942258"/>
          </a:xfrm>
          <a:prstGeom prst="rect">
            <a:avLst/>
          </a:prstGeom>
        </p:spPr>
        <p:txBody>
          <a:bodyPr lIns="0" tIns="0" rIns="0" bIns="0"/>
          <a:lstStyle>
            <a:lvl1pPr marL="0" indent="0">
              <a:lnSpc>
                <a:spcPct val="100000"/>
              </a:lnSpc>
              <a:buNone/>
              <a:defRPr sz="2400" b="1" i="0">
                <a:solidFill>
                  <a:schemeClr val="bg1"/>
                </a:solidFill>
                <a:latin typeface="DM Sans 14pt" pitchFamily="2" charset="77"/>
              </a:defRPr>
            </a:lvl1pPr>
          </a:lstStyle>
          <a:p>
            <a:pPr lvl="0"/>
            <a:r>
              <a:rPr lang="en-GB"/>
              <a:t>Text</a:t>
            </a:r>
            <a:endParaRPr lang="en-RO"/>
          </a:p>
        </p:txBody>
      </p:sp>
    </p:spTree>
    <p:extLst>
      <p:ext uri="{BB962C8B-B14F-4D97-AF65-F5344CB8AC3E}">
        <p14:creationId xmlns:p14="http://schemas.microsoft.com/office/powerpoint/2010/main" val="142069230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10">
            <a:extLst>
              <a:ext uri="{FF2B5EF4-FFF2-40B4-BE49-F238E27FC236}">
                <a16:creationId xmlns:a16="http://schemas.microsoft.com/office/drawing/2014/main" id="{A49E602C-4B08-95F5-943F-0BEB90A042D8}"/>
              </a:ext>
            </a:extLst>
          </p:cNvPr>
          <p:cNvSpPr>
            <a:spLocks noGrp="1"/>
          </p:cNvSpPr>
          <p:nvPr>
            <p:ph type="body" sz="quarter" idx="10" hasCustomPrompt="1"/>
          </p:nvPr>
        </p:nvSpPr>
        <p:spPr>
          <a:xfrm>
            <a:off x="682929" y="497223"/>
            <a:ext cx="4621987" cy="180110"/>
          </a:xfrm>
          <a:prstGeom prst="rect">
            <a:avLst/>
          </a:prstGeom>
        </p:spPr>
        <p:txBody>
          <a:bodyPr lIns="0" tIns="0" rIns="0" bIns="0"/>
          <a:lstStyle>
            <a:lvl1pPr marL="0" indent="0">
              <a:buNone/>
              <a:defRPr sz="1200" spc="30" baseline="0">
                <a:solidFill>
                  <a:schemeClr val="tx1"/>
                </a:solidFill>
                <a:latin typeface="DM Sans 14pt" pitchFamily="2" charset="77"/>
              </a:defRPr>
            </a:lvl1pPr>
          </a:lstStyle>
          <a:p>
            <a:pPr lvl="0"/>
            <a:r>
              <a:rPr lang="en-GB"/>
              <a:t>HEADING 1</a:t>
            </a:r>
            <a:endParaRPr lang="en-RO"/>
          </a:p>
        </p:txBody>
      </p:sp>
      <p:sp>
        <p:nvSpPr>
          <p:cNvPr id="4" name="Text Placeholder 10">
            <a:extLst>
              <a:ext uri="{FF2B5EF4-FFF2-40B4-BE49-F238E27FC236}">
                <a16:creationId xmlns:a16="http://schemas.microsoft.com/office/drawing/2014/main" id="{EA68CE8C-1A79-538D-AB2E-1D4306A85EBF}"/>
              </a:ext>
            </a:extLst>
          </p:cNvPr>
          <p:cNvSpPr>
            <a:spLocks noGrp="1"/>
          </p:cNvSpPr>
          <p:nvPr>
            <p:ph type="body" sz="quarter" idx="11" hasCustomPrompt="1"/>
          </p:nvPr>
        </p:nvSpPr>
        <p:spPr>
          <a:xfrm>
            <a:off x="682929" y="812800"/>
            <a:ext cx="10808485" cy="1213708"/>
          </a:xfrm>
          <a:prstGeom prst="rect">
            <a:avLst/>
          </a:prstGeom>
        </p:spPr>
        <p:txBody>
          <a:bodyPr lIns="0" tIns="0" rIns="0" bIns="0"/>
          <a:lstStyle>
            <a:lvl1pPr marL="0" indent="0">
              <a:lnSpc>
                <a:spcPct val="100000"/>
              </a:lnSpc>
              <a:buNone/>
              <a:defRPr sz="2400" b="1" i="0">
                <a:solidFill>
                  <a:schemeClr val="tx1"/>
                </a:solidFill>
                <a:latin typeface="DM Sans 14pt" pitchFamily="2" charset="77"/>
              </a:defRPr>
            </a:lvl1pPr>
          </a:lstStyle>
          <a:p>
            <a:pPr lvl="0"/>
            <a:r>
              <a:rPr lang="en-GB"/>
              <a:t>Text</a:t>
            </a:r>
            <a:endParaRPr lang="en-RO"/>
          </a:p>
        </p:txBody>
      </p:sp>
    </p:spTree>
    <p:extLst>
      <p:ext uri="{BB962C8B-B14F-4D97-AF65-F5344CB8AC3E}">
        <p14:creationId xmlns:p14="http://schemas.microsoft.com/office/powerpoint/2010/main" val="276287043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10">
            <a:extLst>
              <a:ext uri="{FF2B5EF4-FFF2-40B4-BE49-F238E27FC236}">
                <a16:creationId xmlns:a16="http://schemas.microsoft.com/office/drawing/2014/main" id="{A49E602C-4B08-95F5-943F-0BEB90A042D8}"/>
              </a:ext>
            </a:extLst>
          </p:cNvPr>
          <p:cNvSpPr>
            <a:spLocks noGrp="1"/>
          </p:cNvSpPr>
          <p:nvPr>
            <p:ph type="body" sz="quarter" idx="10" hasCustomPrompt="1"/>
          </p:nvPr>
        </p:nvSpPr>
        <p:spPr>
          <a:xfrm>
            <a:off x="682929" y="497223"/>
            <a:ext cx="4621987" cy="180110"/>
          </a:xfrm>
          <a:prstGeom prst="rect">
            <a:avLst/>
          </a:prstGeom>
        </p:spPr>
        <p:txBody>
          <a:bodyPr lIns="0" tIns="0" rIns="0" bIns="0"/>
          <a:lstStyle>
            <a:lvl1pPr marL="0" indent="0">
              <a:buNone/>
              <a:defRPr sz="1200" spc="30" baseline="0">
                <a:solidFill>
                  <a:schemeClr val="tx1"/>
                </a:solidFill>
                <a:latin typeface="DM Sans 14pt" pitchFamily="2" charset="77"/>
              </a:defRPr>
            </a:lvl1pPr>
          </a:lstStyle>
          <a:p>
            <a:pPr lvl="0"/>
            <a:r>
              <a:rPr lang="en-GB"/>
              <a:t>HEADING 1</a:t>
            </a:r>
            <a:endParaRPr lang="en-RO"/>
          </a:p>
        </p:txBody>
      </p:sp>
      <p:sp>
        <p:nvSpPr>
          <p:cNvPr id="4" name="Text Placeholder 10">
            <a:extLst>
              <a:ext uri="{FF2B5EF4-FFF2-40B4-BE49-F238E27FC236}">
                <a16:creationId xmlns:a16="http://schemas.microsoft.com/office/drawing/2014/main" id="{EA68CE8C-1A79-538D-AB2E-1D4306A85EBF}"/>
              </a:ext>
            </a:extLst>
          </p:cNvPr>
          <p:cNvSpPr>
            <a:spLocks noGrp="1"/>
          </p:cNvSpPr>
          <p:nvPr>
            <p:ph type="body" sz="quarter" idx="11" hasCustomPrompt="1"/>
          </p:nvPr>
        </p:nvSpPr>
        <p:spPr>
          <a:xfrm>
            <a:off x="682929" y="812800"/>
            <a:ext cx="10808485" cy="1213708"/>
          </a:xfrm>
          <a:prstGeom prst="rect">
            <a:avLst/>
          </a:prstGeom>
        </p:spPr>
        <p:txBody>
          <a:bodyPr lIns="0" tIns="0" rIns="0" bIns="0"/>
          <a:lstStyle>
            <a:lvl1pPr marL="0" indent="0">
              <a:lnSpc>
                <a:spcPct val="100000"/>
              </a:lnSpc>
              <a:buNone/>
              <a:defRPr sz="2400" b="1" i="0">
                <a:solidFill>
                  <a:schemeClr val="tx1"/>
                </a:solidFill>
                <a:latin typeface="DM Sans 14pt" pitchFamily="2" charset="77"/>
              </a:defRPr>
            </a:lvl1pPr>
          </a:lstStyle>
          <a:p>
            <a:pPr lvl="0"/>
            <a:r>
              <a:rPr lang="en-GB"/>
              <a:t>Text</a:t>
            </a:r>
            <a:endParaRPr lang="en-RO"/>
          </a:p>
        </p:txBody>
      </p:sp>
    </p:spTree>
    <p:extLst>
      <p:ext uri="{BB962C8B-B14F-4D97-AF65-F5344CB8AC3E}">
        <p14:creationId xmlns:p14="http://schemas.microsoft.com/office/powerpoint/2010/main" val="281357215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3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10">
            <a:extLst>
              <a:ext uri="{FF2B5EF4-FFF2-40B4-BE49-F238E27FC236}">
                <a16:creationId xmlns:a16="http://schemas.microsoft.com/office/drawing/2014/main" id="{A49E602C-4B08-95F5-943F-0BEB90A042D8}"/>
              </a:ext>
            </a:extLst>
          </p:cNvPr>
          <p:cNvSpPr>
            <a:spLocks noGrp="1"/>
          </p:cNvSpPr>
          <p:nvPr>
            <p:ph type="body" sz="quarter" idx="10" hasCustomPrompt="1"/>
          </p:nvPr>
        </p:nvSpPr>
        <p:spPr>
          <a:xfrm>
            <a:off x="682929" y="497223"/>
            <a:ext cx="6053773" cy="180110"/>
          </a:xfrm>
          <a:prstGeom prst="rect">
            <a:avLst/>
          </a:prstGeom>
        </p:spPr>
        <p:txBody>
          <a:bodyPr lIns="0" tIns="0" rIns="0" bIns="0"/>
          <a:lstStyle>
            <a:lvl1pPr marL="0" indent="0">
              <a:buNone/>
              <a:defRPr sz="1200" spc="30" baseline="0">
                <a:solidFill>
                  <a:schemeClr val="tx1"/>
                </a:solidFill>
                <a:latin typeface="DM Sans 14pt" pitchFamily="2" charset="77"/>
              </a:defRPr>
            </a:lvl1pPr>
          </a:lstStyle>
          <a:p>
            <a:pPr lvl="0"/>
            <a:r>
              <a:rPr lang="en-GB"/>
              <a:t>HEADING 1</a:t>
            </a:r>
            <a:endParaRPr lang="en-RO"/>
          </a:p>
        </p:txBody>
      </p:sp>
      <p:sp>
        <p:nvSpPr>
          <p:cNvPr id="4" name="Text Placeholder 10">
            <a:extLst>
              <a:ext uri="{FF2B5EF4-FFF2-40B4-BE49-F238E27FC236}">
                <a16:creationId xmlns:a16="http://schemas.microsoft.com/office/drawing/2014/main" id="{EA68CE8C-1A79-538D-AB2E-1D4306A85EBF}"/>
              </a:ext>
            </a:extLst>
          </p:cNvPr>
          <p:cNvSpPr>
            <a:spLocks noGrp="1"/>
          </p:cNvSpPr>
          <p:nvPr>
            <p:ph type="body" sz="quarter" idx="11" hasCustomPrompt="1"/>
          </p:nvPr>
        </p:nvSpPr>
        <p:spPr>
          <a:xfrm>
            <a:off x="682929" y="812800"/>
            <a:ext cx="10808485" cy="1213708"/>
          </a:xfrm>
          <a:prstGeom prst="rect">
            <a:avLst/>
          </a:prstGeom>
        </p:spPr>
        <p:txBody>
          <a:bodyPr lIns="0" tIns="0" rIns="0" bIns="0"/>
          <a:lstStyle>
            <a:lvl1pPr marL="0" indent="0">
              <a:lnSpc>
                <a:spcPct val="100000"/>
              </a:lnSpc>
              <a:buNone/>
              <a:defRPr sz="2400" b="1" i="0">
                <a:solidFill>
                  <a:schemeClr val="tx1"/>
                </a:solidFill>
                <a:latin typeface="DM Sans 14pt" pitchFamily="2" charset="77"/>
              </a:defRPr>
            </a:lvl1pPr>
          </a:lstStyle>
          <a:p>
            <a:pPr lvl="0"/>
            <a:r>
              <a:rPr lang="en-GB"/>
              <a:t>Text</a:t>
            </a:r>
            <a:endParaRPr lang="en-RO"/>
          </a:p>
        </p:txBody>
      </p:sp>
    </p:spTree>
    <p:extLst>
      <p:ext uri="{BB962C8B-B14F-4D97-AF65-F5344CB8AC3E}">
        <p14:creationId xmlns:p14="http://schemas.microsoft.com/office/powerpoint/2010/main" val="200818610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10">
            <a:extLst>
              <a:ext uri="{FF2B5EF4-FFF2-40B4-BE49-F238E27FC236}">
                <a16:creationId xmlns:a16="http://schemas.microsoft.com/office/drawing/2014/main" id="{A49E602C-4B08-95F5-943F-0BEB90A042D8}"/>
              </a:ext>
            </a:extLst>
          </p:cNvPr>
          <p:cNvSpPr>
            <a:spLocks noGrp="1"/>
          </p:cNvSpPr>
          <p:nvPr>
            <p:ph type="body" sz="quarter" idx="10" hasCustomPrompt="1"/>
          </p:nvPr>
        </p:nvSpPr>
        <p:spPr>
          <a:xfrm>
            <a:off x="682929" y="497223"/>
            <a:ext cx="4621987" cy="180110"/>
          </a:xfrm>
          <a:prstGeom prst="rect">
            <a:avLst/>
          </a:prstGeom>
        </p:spPr>
        <p:txBody>
          <a:bodyPr lIns="0" tIns="0" rIns="0" bIns="0"/>
          <a:lstStyle>
            <a:lvl1pPr marL="0" indent="0">
              <a:buNone/>
              <a:defRPr sz="1200" spc="30" baseline="0">
                <a:solidFill>
                  <a:schemeClr val="tx1"/>
                </a:solidFill>
                <a:latin typeface="DM Sans 14pt" pitchFamily="2" charset="77"/>
              </a:defRPr>
            </a:lvl1pPr>
          </a:lstStyle>
          <a:p>
            <a:pPr lvl="0"/>
            <a:r>
              <a:rPr lang="en-GB"/>
              <a:t>HEADING 1</a:t>
            </a:r>
            <a:endParaRPr lang="en-RO"/>
          </a:p>
        </p:txBody>
      </p:sp>
      <p:sp>
        <p:nvSpPr>
          <p:cNvPr id="4" name="Text Placeholder 10">
            <a:extLst>
              <a:ext uri="{FF2B5EF4-FFF2-40B4-BE49-F238E27FC236}">
                <a16:creationId xmlns:a16="http://schemas.microsoft.com/office/drawing/2014/main" id="{EA68CE8C-1A79-538D-AB2E-1D4306A85EBF}"/>
              </a:ext>
            </a:extLst>
          </p:cNvPr>
          <p:cNvSpPr>
            <a:spLocks noGrp="1"/>
          </p:cNvSpPr>
          <p:nvPr>
            <p:ph type="body" sz="quarter" idx="11" hasCustomPrompt="1"/>
          </p:nvPr>
        </p:nvSpPr>
        <p:spPr>
          <a:xfrm>
            <a:off x="682930" y="812800"/>
            <a:ext cx="10199929" cy="1213708"/>
          </a:xfrm>
          <a:prstGeom prst="rect">
            <a:avLst/>
          </a:prstGeom>
        </p:spPr>
        <p:txBody>
          <a:bodyPr lIns="0" tIns="0" rIns="0" bIns="0"/>
          <a:lstStyle>
            <a:lvl1pPr marL="0" indent="0">
              <a:lnSpc>
                <a:spcPct val="100000"/>
              </a:lnSpc>
              <a:buNone/>
              <a:defRPr sz="2400" b="1" i="0">
                <a:solidFill>
                  <a:schemeClr val="tx1"/>
                </a:solidFill>
                <a:latin typeface="DM Sans 14pt" pitchFamily="2" charset="77"/>
              </a:defRPr>
            </a:lvl1pPr>
          </a:lstStyle>
          <a:p>
            <a:pPr lvl="0"/>
            <a:r>
              <a:rPr lang="en-GB"/>
              <a:t>Text</a:t>
            </a:r>
            <a:endParaRPr lang="en-RO"/>
          </a:p>
        </p:txBody>
      </p:sp>
    </p:spTree>
    <p:extLst>
      <p:ext uri="{BB962C8B-B14F-4D97-AF65-F5344CB8AC3E}">
        <p14:creationId xmlns:p14="http://schemas.microsoft.com/office/powerpoint/2010/main" val="418788600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10">
            <a:extLst>
              <a:ext uri="{FF2B5EF4-FFF2-40B4-BE49-F238E27FC236}">
                <a16:creationId xmlns:a16="http://schemas.microsoft.com/office/drawing/2014/main" id="{A49E602C-4B08-95F5-943F-0BEB90A042D8}"/>
              </a:ext>
            </a:extLst>
          </p:cNvPr>
          <p:cNvSpPr>
            <a:spLocks noGrp="1"/>
          </p:cNvSpPr>
          <p:nvPr>
            <p:ph type="body" sz="quarter" idx="10" hasCustomPrompt="1"/>
          </p:nvPr>
        </p:nvSpPr>
        <p:spPr>
          <a:xfrm>
            <a:off x="682929" y="497223"/>
            <a:ext cx="4621987" cy="180110"/>
          </a:xfrm>
          <a:prstGeom prst="rect">
            <a:avLst/>
          </a:prstGeom>
        </p:spPr>
        <p:txBody>
          <a:bodyPr lIns="0" tIns="0" rIns="0" bIns="0"/>
          <a:lstStyle>
            <a:lvl1pPr marL="0" indent="0">
              <a:buNone/>
              <a:defRPr sz="1200" spc="30" baseline="0">
                <a:solidFill>
                  <a:schemeClr val="tx1"/>
                </a:solidFill>
                <a:latin typeface="DM Sans 14pt" pitchFamily="2" charset="77"/>
              </a:defRPr>
            </a:lvl1pPr>
          </a:lstStyle>
          <a:p>
            <a:pPr lvl="0"/>
            <a:r>
              <a:rPr lang="en-GB"/>
              <a:t>HEADING 1</a:t>
            </a:r>
            <a:endParaRPr lang="en-RO"/>
          </a:p>
        </p:txBody>
      </p:sp>
      <p:sp>
        <p:nvSpPr>
          <p:cNvPr id="4" name="Text Placeholder 10">
            <a:extLst>
              <a:ext uri="{FF2B5EF4-FFF2-40B4-BE49-F238E27FC236}">
                <a16:creationId xmlns:a16="http://schemas.microsoft.com/office/drawing/2014/main" id="{EA68CE8C-1A79-538D-AB2E-1D4306A85EBF}"/>
              </a:ext>
            </a:extLst>
          </p:cNvPr>
          <p:cNvSpPr>
            <a:spLocks noGrp="1"/>
          </p:cNvSpPr>
          <p:nvPr>
            <p:ph type="body" sz="quarter" idx="11" hasCustomPrompt="1"/>
          </p:nvPr>
        </p:nvSpPr>
        <p:spPr>
          <a:xfrm>
            <a:off x="682930" y="812800"/>
            <a:ext cx="10053896" cy="1213708"/>
          </a:xfrm>
          <a:prstGeom prst="rect">
            <a:avLst/>
          </a:prstGeom>
        </p:spPr>
        <p:txBody>
          <a:bodyPr lIns="0" tIns="0" rIns="0" bIns="0"/>
          <a:lstStyle>
            <a:lvl1pPr marL="0" indent="0">
              <a:lnSpc>
                <a:spcPct val="100000"/>
              </a:lnSpc>
              <a:buNone/>
              <a:defRPr sz="2400" b="1" i="0">
                <a:solidFill>
                  <a:schemeClr val="tx1"/>
                </a:solidFill>
                <a:latin typeface="DM Sans 14pt" pitchFamily="2" charset="77"/>
              </a:defRPr>
            </a:lvl1pPr>
          </a:lstStyle>
          <a:p>
            <a:pPr lvl="0"/>
            <a:r>
              <a:rPr lang="en-GB"/>
              <a:t>Text</a:t>
            </a:r>
            <a:endParaRPr lang="en-RO"/>
          </a:p>
        </p:txBody>
      </p:sp>
    </p:spTree>
    <p:extLst>
      <p:ext uri="{BB962C8B-B14F-4D97-AF65-F5344CB8AC3E}">
        <p14:creationId xmlns:p14="http://schemas.microsoft.com/office/powerpoint/2010/main" val="374181372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10">
            <a:extLst>
              <a:ext uri="{FF2B5EF4-FFF2-40B4-BE49-F238E27FC236}">
                <a16:creationId xmlns:a16="http://schemas.microsoft.com/office/drawing/2014/main" id="{A49E602C-4B08-95F5-943F-0BEB90A042D8}"/>
              </a:ext>
            </a:extLst>
          </p:cNvPr>
          <p:cNvSpPr>
            <a:spLocks noGrp="1"/>
          </p:cNvSpPr>
          <p:nvPr>
            <p:ph type="body" sz="quarter" idx="10" hasCustomPrompt="1"/>
          </p:nvPr>
        </p:nvSpPr>
        <p:spPr>
          <a:xfrm>
            <a:off x="682929" y="497223"/>
            <a:ext cx="4621987" cy="180110"/>
          </a:xfrm>
          <a:prstGeom prst="rect">
            <a:avLst/>
          </a:prstGeom>
        </p:spPr>
        <p:txBody>
          <a:bodyPr lIns="0" tIns="0" rIns="0" bIns="0"/>
          <a:lstStyle>
            <a:lvl1pPr marL="0" indent="0">
              <a:buNone/>
              <a:defRPr sz="1200" spc="30" baseline="0">
                <a:solidFill>
                  <a:schemeClr val="tx1"/>
                </a:solidFill>
                <a:latin typeface="DM Sans 14pt" pitchFamily="2" charset="77"/>
              </a:defRPr>
            </a:lvl1pPr>
          </a:lstStyle>
          <a:p>
            <a:pPr lvl="0"/>
            <a:r>
              <a:rPr lang="en-GB"/>
              <a:t>HEADING 1</a:t>
            </a:r>
            <a:endParaRPr lang="en-RO"/>
          </a:p>
        </p:txBody>
      </p:sp>
      <p:sp>
        <p:nvSpPr>
          <p:cNvPr id="4" name="Text Placeholder 10">
            <a:extLst>
              <a:ext uri="{FF2B5EF4-FFF2-40B4-BE49-F238E27FC236}">
                <a16:creationId xmlns:a16="http://schemas.microsoft.com/office/drawing/2014/main" id="{EA68CE8C-1A79-538D-AB2E-1D4306A85EBF}"/>
              </a:ext>
            </a:extLst>
          </p:cNvPr>
          <p:cNvSpPr>
            <a:spLocks noGrp="1"/>
          </p:cNvSpPr>
          <p:nvPr>
            <p:ph type="body" sz="quarter" idx="11" hasCustomPrompt="1"/>
          </p:nvPr>
        </p:nvSpPr>
        <p:spPr>
          <a:xfrm>
            <a:off x="682930" y="812800"/>
            <a:ext cx="10899470" cy="778933"/>
          </a:xfrm>
          <a:prstGeom prst="rect">
            <a:avLst/>
          </a:prstGeom>
        </p:spPr>
        <p:txBody>
          <a:bodyPr lIns="0" tIns="0" rIns="0" bIns="0"/>
          <a:lstStyle>
            <a:lvl1pPr marL="0" indent="0">
              <a:lnSpc>
                <a:spcPct val="100000"/>
              </a:lnSpc>
              <a:buNone/>
              <a:defRPr sz="2400" b="1" i="0">
                <a:solidFill>
                  <a:schemeClr val="tx1"/>
                </a:solidFill>
                <a:latin typeface="DM Sans 14pt" pitchFamily="2" charset="77"/>
              </a:defRPr>
            </a:lvl1pPr>
          </a:lstStyle>
          <a:p>
            <a:pPr lvl="0"/>
            <a:r>
              <a:rPr lang="en-GB"/>
              <a:t>Text</a:t>
            </a:r>
            <a:endParaRPr lang="en-RO"/>
          </a:p>
        </p:txBody>
      </p:sp>
    </p:spTree>
    <p:extLst>
      <p:ext uri="{BB962C8B-B14F-4D97-AF65-F5344CB8AC3E}">
        <p14:creationId xmlns:p14="http://schemas.microsoft.com/office/powerpoint/2010/main" val="1770651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symmetrical 1 - Low Opacit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3CBE2FC-7E03-61B3-6420-70E2211888AB}"/>
              </a:ext>
            </a:extLst>
          </p:cNvPr>
          <p:cNvSpPr>
            <a:spLocks noGrp="1"/>
          </p:cNvSpPr>
          <p:nvPr>
            <p:ph type="body" idx="1" hasCustomPrompt="1"/>
          </p:nvPr>
        </p:nvSpPr>
        <p:spPr>
          <a:xfrm>
            <a:off x="1285650" y="3429000"/>
            <a:ext cx="9620699" cy="1343784"/>
          </a:xfrm>
          <a:prstGeom prst="rect">
            <a:avLst/>
          </a:prstGeom>
        </p:spPr>
        <p:txBody>
          <a:bodyPr lIns="0" tIns="0" rIns="0" bIns="0"/>
          <a:lstStyle>
            <a:lvl1pPr marL="0" indent="0" algn="ctr">
              <a:buNone/>
              <a:defRPr sz="5400" b="1" i="0">
                <a:solidFill>
                  <a:schemeClr val="bg1"/>
                </a:solidFill>
                <a:latin typeface="DM Sans 14pt" pitchFamily="2" charset="77"/>
              </a:defRPr>
            </a:lvl1pPr>
            <a:lvl2pPr marL="457167" indent="0">
              <a:buNone/>
              <a:defRPr sz="2000">
                <a:solidFill>
                  <a:schemeClr val="tx1">
                    <a:tint val="82000"/>
                  </a:schemeClr>
                </a:solidFill>
              </a:defRPr>
            </a:lvl2pPr>
            <a:lvl3pPr marL="914332" indent="0">
              <a:buNone/>
              <a:defRPr sz="1800">
                <a:solidFill>
                  <a:schemeClr val="tx1">
                    <a:tint val="82000"/>
                  </a:schemeClr>
                </a:solidFill>
              </a:defRPr>
            </a:lvl3pPr>
            <a:lvl4pPr marL="1371498" indent="0">
              <a:buNone/>
              <a:defRPr sz="1600">
                <a:solidFill>
                  <a:schemeClr val="tx1">
                    <a:tint val="82000"/>
                  </a:schemeClr>
                </a:solidFill>
              </a:defRPr>
            </a:lvl4pPr>
            <a:lvl5pPr marL="1828664" indent="0">
              <a:buNone/>
              <a:defRPr sz="1600">
                <a:solidFill>
                  <a:schemeClr val="tx1">
                    <a:tint val="82000"/>
                  </a:schemeClr>
                </a:solidFill>
              </a:defRPr>
            </a:lvl5pPr>
            <a:lvl6pPr marL="2285830" indent="0">
              <a:buNone/>
              <a:defRPr sz="1600">
                <a:solidFill>
                  <a:schemeClr val="tx1">
                    <a:tint val="82000"/>
                  </a:schemeClr>
                </a:solidFill>
              </a:defRPr>
            </a:lvl6pPr>
            <a:lvl7pPr marL="2742994" indent="0">
              <a:buNone/>
              <a:defRPr sz="1600">
                <a:solidFill>
                  <a:schemeClr val="tx1">
                    <a:tint val="82000"/>
                  </a:schemeClr>
                </a:solidFill>
              </a:defRPr>
            </a:lvl7pPr>
            <a:lvl8pPr marL="3200160" indent="0">
              <a:buNone/>
              <a:defRPr sz="1600">
                <a:solidFill>
                  <a:schemeClr val="tx1">
                    <a:tint val="82000"/>
                  </a:schemeClr>
                </a:solidFill>
              </a:defRPr>
            </a:lvl8pPr>
            <a:lvl9pPr marL="3657327" indent="0">
              <a:buNone/>
              <a:defRPr sz="1600">
                <a:solidFill>
                  <a:schemeClr val="tx1">
                    <a:tint val="82000"/>
                  </a:schemeClr>
                </a:solidFill>
              </a:defRPr>
            </a:lvl9pPr>
          </a:lstStyle>
          <a:p>
            <a:pPr lvl="0"/>
            <a:r>
              <a:rPr lang="en-GB"/>
              <a:t>Click to edit Title</a:t>
            </a:r>
          </a:p>
        </p:txBody>
      </p:sp>
    </p:spTree>
    <p:extLst>
      <p:ext uri="{BB962C8B-B14F-4D97-AF65-F5344CB8AC3E}">
        <p14:creationId xmlns:p14="http://schemas.microsoft.com/office/powerpoint/2010/main" val="109010197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F385181F-D79B-8F5F-A816-2E1305CA7D32}"/>
              </a:ext>
            </a:extLst>
          </p:cNvPr>
          <p:cNvSpPr>
            <a:spLocks noGrp="1"/>
          </p:cNvSpPr>
          <p:nvPr>
            <p:ph type="subTitle" idx="1"/>
          </p:nvPr>
        </p:nvSpPr>
        <p:spPr>
          <a:xfrm>
            <a:off x="679173" y="2194277"/>
            <a:ext cx="9144000" cy="1798603"/>
          </a:xfrm>
          <a:prstGeom prst="rect">
            <a:avLst/>
          </a:prstGeom>
        </p:spPr>
        <p:txBody>
          <a:bodyPr lIns="0" tIns="0" rIns="0" bIns="0" anchor="b" anchorCtr="0"/>
          <a:lstStyle>
            <a:lvl1pPr marL="0" indent="0" algn="l">
              <a:buNone/>
              <a:defRPr sz="5500" b="1" i="0">
                <a:latin typeface="DM Sans 14pt" pitchFamily="2" charset="77"/>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GB"/>
              <a:t>Click to edit</a:t>
            </a:r>
          </a:p>
          <a:p>
            <a:r>
              <a:rPr lang="en-GB"/>
              <a:t>Title</a:t>
            </a:r>
            <a:endParaRPr lang="en-RO"/>
          </a:p>
        </p:txBody>
      </p:sp>
    </p:spTree>
    <p:extLst>
      <p:ext uri="{BB962C8B-B14F-4D97-AF65-F5344CB8AC3E}">
        <p14:creationId xmlns:p14="http://schemas.microsoft.com/office/powerpoint/2010/main" val="420232986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6B3C0-4F3D-99AB-9B42-289C9DBA095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AD8DC97-99A0-D90F-4E4B-3991828D7C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11D0931-B0F4-AA38-8822-A468F156C31F}"/>
              </a:ext>
            </a:extLst>
          </p:cNvPr>
          <p:cNvSpPr>
            <a:spLocks noGrp="1"/>
          </p:cNvSpPr>
          <p:nvPr>
            <p:ph type="dt" sz="half" idx="10"/>
          </p:nvPr>
        </p:nvSpPr>
        <p:spPr/>
        <p:txBody>
          <a:bodyPr/>
          <a:lstStyle/>
          <a:p>
            <a:fld id="{9B2AF0E7-CCC7-4EC9-8DD0-CA1FBFA0C8C3}" type="datetimeFigureOut">
              <a:rPr lang="en-US" smtClean="0"/>
              <a:t>8/29/2024</a:t>
            </a:fld>
            <a:endParaRPr lang="en-US"/>
          </a:p>
        </p:txBody>
      </p:sp>
      <p:sp>
        <p:nvSpPr>
          <p:cNvPr id="5" name="Footer Placeholder 4">
            <a:extLst>
              <a:ext uri="{FF2B5EF4-FFF2-40B4-BE49-F238E27FC236}">
                <a16:creationId xmlns:a16="http://schemas.microsoft.com/office/drawing/2014/main" id="{DB2DA239-2915-A1AC-7F7B-3795C851A4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161B5B-AA1C-1B76-87B8-0130E7CDD558}"/>
              </a:ext>
            </a:extLst>
          </p:cNvPr>
          <p:cNvSpPr>
            <a:spLocks noGrp="1"/>
          </p:cNvSpPr>
          <p:nvPr>
            <p:ph type="sldNum" sz="quarter" idx="12"/>
          </p:nvPr>
        </p:nvSpPr>
        <p:spPr/>
        <p:txBody>
          <a:bodyPr/>
          <a:lstStyle/>
          <a:p>
            <a:fld id="{C5ED14F9-3852-4B5D-885A-586D58ED8446}" type="slidenum">
              <a:rPr lang="en-US" smtClean="0"/>
              <a:t>‹#›</a:t>
            </a:fld>
            <a:endParaRPr lang="en-US"/>
          </a:p>
        </p:txBody>
      </p:sp>
    </p:spTree>
    <p:extLst>
      <p:ext uri="{BB962C8B-B14F-4D97-AF65-F5344CB8AC3E}">
        <p14:creationId xmlns:p14="http://schemas.microsoft.com/office/powerpoint/2010/main" val="391645572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78F86-32EC-4892-9638-E34AD97930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6FE215-790A-06EE-5A09-6E3A5161193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ACBEAA-3E1E-15B4-2675-8DC72F21D5BD}"/>
              </a:ext>
            </a:extLst>
          </p:cNvPr>
          <p:cNvSpPr>
            <a:spLocks noGrp="1"/>
          </p:cNvSpPr>
          <p:nvPr>
            <p:ph type="dt" sz="half" idx="10"/>
          </p:nvPr>
        </p:nvSpPr>
        <p:spPr/>
        <p:txBody>
          <a:bodyPr/>
          <a:lstStyle/>
          <a:p>
            <a:fld id="{9B2AF0E7-CCC7-4EC9-8DD0-CA1FBFA0C8C3}" type="datetimeFigureOut">
              <a:rPr lang="en-US" smtClean="0"/>
              <a:t>8/29/2024</a:t>
            </a:fld>
            <a:endParaRPr lang="en-US"/>
          </a:p>
        </p:txBody>
      </p:sp>
      <p:sp>
        <p:nvSpPr>
          <p:cNvPr id="5" name="Footer Placeholder 4">
            <a:extLst>
              <a:ext uri="{FF2B5EF4-FFF2-40B4-BE49-F238E27FC236}">
                <a16:creationId xmlns:a16="http://schemas.microsoft.com/office/drawing/2014/main" id="{5F999DF7-5CC5-7AFC-6C15-E241FD3F40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2FA39F-79B7-A9C9-3BA1-46BFEA1833F8}"/>
              </a:ext>
            </a:extLst>
          </p:cNvPr>
          <p:cNvSpPr>
            <a:spLocks noGrp="1"/>
          </p:cNvSpPr>
          <p:nvPr>
            <p:ph type="sldNum" sz="quarter" idx="12"/>
          </p:nvPr>
        </p:nvSpPr>
        <p:spPr/>
        <p:txBody>
          <a:bodyPr/>
          <a:lstStyle/>
          <a:p>
            <a:fld id="{C5ED14F9-3852-4B5D-885A-586D58ED8446}" type="slidenum">
              <a:rPr lang="en-US" smtClean="0"/>
              <a:t>‹#›</a:t>
            </a:fld>
            <a:endParaRPr lang="en-US"/>
          </a:p>
        </p:txBody>
      </p:sp>
    </p:spTree>
    <p:extLst>
      <p:ext uri="{BB962C8B-B14F-4D97-AF65-F5344CB8AC3E}">
        <p14:creationId xmlns:p14="http://schemas.microsoft.com/office/powerpoint/2010/main" val="409172664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D1F82-2235-0656-04D3-B453F2B111F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8E9E374-CA3E-5865-437C-48EE8F3CBF8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F6D8CF-E70B-F86D-8D24-898991DF2BDB}"/>
              </a:ext>
            </a:extLst>
          </p:cNvPr>
          <p:cNvSpPr>
            <a:spLocks noGrp="1"/>
          </p:cNvSpPr>
          <p:nvPr>
            <p:ph type="dt" sz="half" idx="10"/>
          </p:nvPr>
        </p:nvSpPr>
        <p:spPr/>
        <p:txBody>
          <a:bodyPr/>
          <a:lstStyle/>
          <a:p>
            <a:fld id="{9B2AF0E7-CCC7-4EC9-8DD0-CA1FBFA0C8C3}" type="datetimeFigureOut">
              <a:rPr lang="en-US" smtClean="0"/>
              <a:t>8/29/2024</a:t>
            </a:fld>
            <a:endParaRPr lang="en-US"/>
          </a:p>
        </p:txBody>
      </p:sp>
      <p:sp>
        <p:nvSpPr>
          <p:cNvPr id="5" name="Footer Placeholder 4">
            <a:extLst>
              <a:ext uri="{FF2B5EF4-FFF2-40B4-BE49-F238E27FC236}">
                <a16:creationId xmlns:a16="http://schemas.microsoft.com/office/drawing/2014/main" id="{71C5F5BD-674A-8322-75C7-400FDD9B2D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31EB70-484D-9F9C-D9C4-FF634561F7BA}"/>
              </a:ext>
            </a:extLst>
          </p:cNvPr>
          <p:cNvSpPr>
            <a:spLocks noGrp="1"/>
          </p:cNvSpPr>
          <p:nvPr>
            <p:ph type="sldNum" sz="quarter" idx="12"/>
          </p:nvPr>
        </p:nvSpPr>
        <p:spPr/>
        <p:txBody>
          <a:bodyPr/>
          <a:lstStyle/>
          <a:p>
            <a:fld id="{C5ED14F9-3852-4B5D-885A-586D58ED8446}" type="slidenum">
              <a:rPr lang="en-US" smtClean="0"/>
              <a:t>‹#›</a:t>
            </a:fld>
            <a:endParaRPr lang="en-US"/>
          </a:p>
        </p:txBody>
      </p:sp>
    </p:spTree>
    <p:extLst>
      <p:ext uri="{BB962C8B-B14F-4D97-AF65-F5344CB8AC3E}">
        <p14:creationId xmlns:p14="http://schemas.microsoft.com/office/powerpoint/2010/main" val="243527935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FC35A-930D-1F8B-A478-F876F98D06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AC74EA-E30B-01B8-827C-1CF46D8502E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76FA58A-EF78-74C3-DEC5-516C48E7BCD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CAE442F-D94F-501A-6D86-342278FFD0CF}"/>
              </a:ext>
            </a:extLst>
          </p:cNvPr>
          <p:cNvSpPr>
            <a:spLocks noGrp="1"/>
          </p:cNvSpPr>
          <p:nvPr>
            <p:ph type="dt" sz="half" idx="10"/>
          </p:nvPr>
        </p:nvSpPr>
        <p:spPr/>
        <p:txBody>
          <a:bodyPr/>
          <a:lstStyle/>
          <a:p>
            <a:fld id="{9B2AF0E7-CCC7-4EC9-8DD0-CA1FBFA0C8C3}" type="datetimeFigureOut">
              <a:rPr lang="en-US" smtClean="0"/>
              <a:t>8/29/2024</a:t>
            </a:fld>
            <a:endParaRPr lang="en-US"/>
          </a:p>
        </p:txBody>
      </p:sp>
      <p:sp>
        <p:nvSpPr>
          <p:cNvPr id="6" name="Footer Placeholder 5">
            <a:extLst>
              <a:ext uri="{FF2B5EF4-FFF2-40B4-BE49-F238E27FC236}">
                <a16:creationId xmlns:a16="http://schemas.microsoft.com/office/drawing/2014/main" id="{8FB9B27E-AD3A-2A07-0FD0-01CE7C2EF5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6FBD92-4C7D-3320-C31C-CB1A1C2AE91C}"/>
              </a:ext>
            </a:extLst>
          </p:cNvPr>
          <p:cNvSpPr>
            <a:spLocks noGrp="1"/>
          </p:cNvSpPr>
          <p:nvPr>
            <p:ph type="sldNum" sz="quarter" idx="12"/>
          </p:nvPr>
        </p:nvSpPr>
        <p:spPr/>
        <p:txBody>
          <a:bodyPr/>
          <a:lstStyle/>
          <a:p>
            <a:fld id="{C5ED14F9-3852-4B5D-885A-586D58ED8446}" type="slidenum">
              <a:rPr lang="en-US" smtClean="0"/>
              <a:t>‹#›</a:t>
            </a:fld>
            <a:endParaRPr lang="en-US"/>
          </a:p>
        </p:txBody>
      </p:sp>
    </p:spTree>
    <p:extLst>
      <p:ext uri="{BB962C8B-B14F-4D97-AF65-F5344CB8AC3E}">
        <p14:creationId xmlns:p14="http://schemas.microsoft.com/office/powerpoint/2010/main" val="143860447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1FBA2-75EB-E889-21F9-3AD473E906E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CFE9D17-E8B6-4CA0-49CD-ACD91EABB98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71D9FE9-CFEB-7426-69B9-CAA7871D10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DC2C4A-6B1D-27D0-FC55-D911A858518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2573E32-B6E9-5B20-3BC9-4BD0DDE161A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36A4D2B-4DF5-8E9F-5676-EC8B9830B6A3}"/>
              </a:ext>
            </a:extLst>
          </p:cNvPr>
          <p:cNvSpPr>
            <a:spLocks noGrp="1"/>
          </p:cNvSpPr>
          <p:nvPr>
            <p:ph type="dt" sz="half" idx="10"/>
          </p:nvPr>
        </p:nvSpPr>
        <p:spPr/>
        <p:txBody>
          <a:bodyPr/>
          <a:lstStyle/>
          <a:p>
            <a:fld id="{9B2AF0E7-CCC7-4EC9-8DD0-CA1FBFA0C8C3}" type="datetimeFigureOut">
              <a:rPr lang="en-US" smtClean="0"/>
              <a:t>8/29/2024</a:t>
            </a:fld>
            <a:endParaRPr lang="en-US"/>
          </a:p>
        </p:txBody>
      </p:sp>
      <p:sp>
        <p:nvSpPr>
          <p:cNvPr id="8" name="Footer Placeholder 7">
            <a:extLst>
              <a:ext uri="{FF2B5EF4-FFF2-40B4-BE49-F238E27FC236}">
                <a16:creationId xmlns:a16="http://schemas.microsoft.com/office/drawing/2014/main" id="{2C393F91-1F4C-D979-6D72-D78B2872AD3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9649B40-9F70-B015-1388-A3FDC4DA830D}"/>
              </a:ext>
            </a:extLst>
          </p:cNvPr>
          <p:cNvSpPr>
            <a:spLocks noGrp="1"/>
          </p:cNvSpPr>
          <p:nvPr>
            <p:ph type="sldNum" sz="quarter" idx="12"/>
          </p:nvPr>
        </p:nvSpPr>
        <p:spPr/>
        <p:txBody>
          <a:bodyPr/>
          <a:lstStyle/>
          <a:p>
            <a:fld id="{C5ED14F9-3852-4B5D-885A-586D58ED8446}" type="slidenum">
              <a:rPr lang="en-US" smtClean="0"/>
              <a:t>‹#›</a:t>
            </a:fld>
            <a:endParaRPr lang="en-US"/>
          </a:p>
        </p:txBody>
      </p:sp>
    </p:spTree>
    <p:extLst>
      <p:ext uri="{BB962C8B-B14F-4D97-AF65-F5344CB8AC3E}">
        <p14:creationId xmlns:p14="http://schemas.microsoft.com/office/powerpoint/2010/main" val="209506077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5F052-F503-074D-6344-CAF75F7AD19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66E7BD5-BE43-4CC4-12B1-5CB95334E20C}"/>
              </a:ext>
            </a:extLst>
          </p:cNvPr>
          <p:cNvSpPr>
            <a:spLocks noGrp="1"/>
          </p:cNvSpPr>
          <p:nvPr>
            <p:ph type="dt" sz="half" idx="10"/>
          </p:nvPr>
        </p:nvSpPr>
        <p:spPr/>
        <p:txBody>
          <a:bodyPr/>
          <a:lstStyle/>
          <a:p>
            <a:fld id="{9B2AF0E7-CCC7-4EC9-8DD0-CA1FBFA0C8C3}" type="datetimeFigureOut">
              <a:rPr lang="en-US" smtClean="0"/>
              <a:t>8/29/2024</a:t>
            </a:fld>
            <a:endParaRPr lang="en-US"/>
          </a:p>
        </p:txBody>
      </p:sp>
      <p:sp>
        <p:nvSpPr>
          <p:cNvPr id="4" name="Footer Placeholder 3">
            <a:extLst>
              <a:ext uri="{FF2B5EF4-FFF2-40B4-BE49-F238E27FC236}">
                <a16:creationId xmlns:a16="http://schemas.microsoft.com/office/drawing/2014/main" id="{B77E4487-A413-37FF-F08D-0A150D58F6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4B1571D-43B9-DFAB-8CAC-595D745C94D8}"/>
              </a:ext>
            </a:extLst>
          </p:cNvPr>
          <p:cNvSpPr>
            <a:spLocks noGrp="1"/>
          </p:cNvSpPr>
          <p:nvPr>
            <p:ph type="sldNum" sz="quarter" idx="12"/>
          </p:nvPr>
        </p:nvSpPr>
        <p:spPr/>
        <p:txBody>
          <a:bodyPr/>
          <a:lstStyle/>
          <a:p>
            <a:fld id="{C5ED14F9-3852-4B5D-885A-586D58ED8446}" type="slidenum">
              <a:rPr lang="en-US" smtClean="0"/>
              <a:t>‹#›</a:t>
            </a:fld>
            <a:endParaRPr lang="en-US"/>
          </a:p>
        </p:txBody>
      </p:sp>
    </p:spTree>
    <p:extLst>
      <p:ext uri="{BB962C8B-B14F-4D97-AF65-F5344CB8AC3E}">
        <p14:creationId xmlns:p14="http://schemas.microsoft.com/office/powerpoint/2010/main" val="186865695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ABEA50-31D4-3C5B-2346-4E560DA4E304}"/>
              </a:ext>
            </a:extLst>
          </p:cNvPr>
          <p:cNvSpPr>
            <a:spLocks noGrp="1"/>
          </p:cNvSpPr>
          <p:nvPr>
            <p:ph type="dt" sz="half" idx="10"/>
          </p:nvPr>
        </p:nvSpPr>
        <p:spPr/>
        <p:txBody>
          <a:bodyPr/>
          <a:lstStyle/>
          <a:p>
            <a:fld id="{9B2AF0E7-CCC7-4EC9-8DD0-CA1FBFA0C8C3}" type="datetimeFigureOut">
              <a:rPr lang="en-US" smtClean="0"/>
              <a:t>8/29/2024</a:t>
            </a:fld>
            <a:endParaRPr lang="en-US"/>
          </a:p>
        </p:txBody>
      </p:sp>
      <p:sp>
        <p:nvSpPr>
          <p:cNvPr id="3" name="Footer Placeholder 2">
            <a:extLst>
              <a:ext uri="{FF2B5EF4-FFF2-40B4-BE49-F238E27FC236}">
                <a16:creationId xmlns:a16="http://schemas.microsoft.com/office/drawing/2014/main" id="{DB7752FC-8838-8875-CED2-BBD7FADCA48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0CA52FC-5196-C4FB-92A1-F6D37321A65E}"/>
              </a:ext>
            </a:extLst>
          </p:cNvPr>
          <p:cNvSpPr>
            <a:spLocks noGrp="1"/>
          </p:cNvSpPr>
          <p:nvPr>
            <p:ph type="sldNum" sz="quarter" idx="12"/>
          </p:nvPr>
        </p:nvSpPr>
        <p:spPr/>
        <p:txBody>
          <a:bodyPr/>
          <a:lstStyle/>
          <a:p>
            <a:fld id="{C5ED14F9-3852-4B5D-885A-586D58ED8446}" type="slidenum">
              <a:rPr lang="en-US" smtClean="0"/>
              <a:t>‹#›</a:t>
            </a:fld>
            <a:endParaRPr lang="en-US"/>
          </a:p>
        </p:txBody>
      </p:sp>
    </p:spTree>
    <p:extLst>
      <p:ext uri="{BB962C8B-B14F-4D97-AF65-F5344CB8AC3E}">
        <p14:creationId xmlns:p14="http://schemas.microsoft.com/office/powerpoint/2010/main" val="364268025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7ACAA-06A2-BC04-8AC2-8C980EF5E0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91ECC66-2652-ABEC-771F-317B996AC19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3EE0C1F-74A1-D0F0-8E75-618F358914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2FB149-A8BF-7825-6AE5-BA14B3682525}"/>
              </a:ext>
            </a:extLst>
          </p:cNvPr>
          <p:cNvSpPr>
            <a:spLocks noGrp="1"/>
          </p:cNvSpPr>
          <p:nvPr>
            <p:ph type="dt" sz="half" idx="10"/>
          </p:nvPr>
        </p:nvSpPr>
        <p:spPr/>
        <p:txBody>
          <a:bodyPr/>
          <a:lstStyle/>
          <a:p>
            <a:fld id="{9B2AF0E7-CCC7-4EC9-8DD0-CA1FBFA0C8C3}" type="datetimeFigureOut">
              <a:rPr lang="en-US" smtClean="0"/>
              <a:t>8/29/2024</a:t>
            </a:fld>
            <a:endParaRPr lang="en-US"/>
          </a:p>
        </p:txBody>
      </p:sp>
      <p:sp>
        <p:nvSpPr>
          <p:cNvPr id="6" name="Footer Placeholder 5">
            <a:extLst>
              <a:ext uri="{FF2B5EF4-FFF2-40B4-BE49-F238E27FC236}">
                <a16:creationId xmlns:a16="http://schemas.microsoft.com/office/drawing/2014/main" id="{BCA825BD-6EDD-359D-320C-9B44939023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DCCA19-96C2-9AD6-8486-EC63DA1C3CB0}"/>
              </a:ext>
            </a:extLst>
          </p:cNvPr>
          <p:cNvSpPr>
            <a:spLocks noGrp="1"/>
          </p:cNvSpPr>
          <p:nvPr>
            <p:ph type="sldNum" sz="quarter" idx="12"/>
          </p:nvPr>
        </p:nvSpPr>
        <p:spPr/>
        <p:txBody>
          <a:bodyPr/>
          <a:lstStyle/>
          <a:p>
            <a:fld id="{C5ED14F9-3852-4B5D-885A-586D58ED8446}" type="slidenum">
              <a:rPr lang="en-US" smtClean="0"/>
              <a:t>‹#›</a:t>
            </a:fld>
            <a:endParaRPr lang="en-US"/>
          </a:p>
        </p:txBody>
      </p:sp>
    </p:spTree>
    <p:extLst>
      <p:ext uri="{BB962C8B-B14F-4D97-AF65-F5344CB8AC3E}">
        <p14:creationId xmlns:p14="http://schemas.microsoft.com/office/powerpoint/2010/main" val="42857141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FF25E-B1EB-6EE7-2664-4F2C9913AC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96EFFCD-2178-6CDB-0B21-05508CB51C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DA747B5-3E1E-D411-B83F-139EA8B284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39C61C-EA1A-864C-9A7E-6DD8F483316D}"/>
              </a:ext>
            </a:extLst>
          </p:cNvPr>
          <p:cNvSpPr>
            <a:spLocks noGrp="1"/>
          </p:cNvSpPr>
          <p:nvPr>
            <p:ph type="dt" sz="half" idx="10"/>
          </p:nvPr>
        </p:nvSpPr>
        <p:spPr/>
        <p:txBody>
          <a:bodyPr/>
          <a:lstStyle/>
          <a:p>
            <a:fld id="{9B2AF0E7-CCC7-4EC9-8DD0-CA1FBFA0C8C3}" type="datetimeFigureOut">
              <a:rPr lang="en-US" smtClean="0"/>
              <a:t>8/29/2024</a:t>
            </a:fld>
            <a:endParaRPr lang="en-US"/>
          </a:p>
        </p:txBody>
      </p:sp>
      <p:sp>
        <p:nvSpPr>
          <p:cNvPr id="6" name="Footer Placeholder 5">
            <a:extLst>
              <a:ext uri="{FF2B5EF4-FFF2-40B4-BE49-F238E27FC236}">
                <a16:creationId xmlns:a16="http://schemas.microsoft.com/office/drawing/2014/main" id="{0DC0DC5A-9D6B-6918-78BA-9BFCC327BD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010F83-366D-F391-D8A7-FE8A17621642}"/>
              </a:ext>
            </a:extLst>
          </p:cNvPr>
          <p:cNvSpPr>
            <a:spLocks noGrp="1"/>
          </p:cNvSpPr>
          <p:nvPr>
            <p:ph type="sldNum" sz="quarter" idx="12"/>
          </p:nvPr>
        </p:nvSpPr>
        <p:spPr/>
        <p:txBody>
          <a:bodyPr/>
          <a:lstStyle/>
          <a:p>
            <a:fld id="{C5ED14F9-3852-4B5D-885A-586D58ED8446}" type="slidenum">
              <a:rPr lang="en-US" smtClean="0"/>
              <a:t>‹#›</a:t>
            </a:fld>
            <a:endParaRPr lang="en-US"/>
          </a:p>
        </p:txBody>
      </p:sp>
    </p:spTree>
    <p:extLst>
      <p:ext uri="{BB962C8B-B14F-4D97-AF65-F5344CB8AC3E}">
        <p14:creationId xmlns:p14="http://schemas.microsoft.com/office/powerpoint/2010/main" val="9699542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symetrical 2 - Low Opacit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3CBE2FC-7E03-61B3-6420-70E2211888AB}"/>
              </a:ext>
            </a:extLst>
          </p:cNvPr>
          <p:cNvSpPr>
            <a:spLocks noGrp="1"/>
          </p:cNvSpPr>
          <p:nvPr>
            <p:ph type="body" idx="1" hasCustomPrompt="1"/>
          </p:nvPr>
        </p:nvSpPr>
        <p:spPr>
          <a:xfrm>
            <a:off x="1285650" y="3429000"/>
            <a:ext cx="9620699" cy="1343784"/>
          </a:xfrm>
          <a:prstGeom prst="rect">
            <a:avLst/>
          </a:prstGeom>
        </p:spPr>
        <p:txBody>
          <a:bodyPr lIns="0" tIns="0" rIns="0" bIns="0"/>
          <a:lstStyle>
            <a:lvl1pPr marL="0" indent="0" algn="ctr">
              <a:buNone/>
              <a:defRPr sz="5400" b="1" i="0">
                <a:solidFill>
                  <a:schemeClr val="bg1"/>
                </a:solidFill>
                <a:latin typeface="DM Sans 14pt" pitchFamily="2" charset="77"/>
              </a:defRPr>
            </a:lvl1pPr>
            <a:lvl2pPr marL="457167" indent="0">
              <a:buNone/>
              <a:defRPr sz="2000">
                <a:solidFill>
                  <a:schemeClr val="tx1">
                    <a:tint val="82000"/>
                  </a:schemeClr>
                </a:solidFill>
              </a:defRPr>
            </a:lvl2pPr>
            <a:lvl3pPr marL="914332" indent="0">
              <a:buNone/>
              <a:defRPr sz="1800">
                <a:solidFill>
                  <a:schemeClr val="tx1">
                    <a:tint val="82000"/>
                  </a:schemeClr>
                </a:solidFill>
              </a:defRPr>
            </a:lvl3pPr>
            <a:lvl4pPr marL="1371498" indent="0">
              <a:buNone/>
              <a:defRPr sz="1600">
                <a:solidFill>
                  <a:schemeClr val="tx1">
                    <a:tint val="82000"/>
                  </a:schemeClr>
                </a:solidFill>
              </a:defRPr>
            </a:lvl4pPr>
            <a:lvl5pPr marL="1828664" indent="0">
              <a:buNone/>
              <a:defRPr sz="1600">
                <a:solidFill>
                  <a:schemeClr val="tx1">
                    <a:tint val="82000"/>
                  </a:schemeClr>
                </a:solidFill>
              </a:defRPr>
            </a:lvl5pPr>
            <a:lvl6pPr marL="2285830" indent="0">
              <a:buNone/>
              <a:defRPr sz="1600">
                <a:solidFill>
                  <a:schemeClr val="tx1">
                    <a:tint val="82000"/>
                  </a:schemeClr>
                </a:solidFill>
              </a:defRPr>
            </a:lvl6pPr>
            <a:lvl7pPr marL="2742994" indent="0">
              <a:buNone/>
              <a:defRPr sz="1600">
                <a:solidFill>
                  <a:schemeClr val="tx1">
                    <a:tint val="82000"/>
                  </a:schemeClr>
                </a:solidFill>
              </a:defRPr>
            </a:lvl7pPr>
            <a:lvl8pPr marL="3200160" indent="0">
              <a:buNone/>
              <a:defRPr sz="1600">
                <a:solidFill>
                  <a:schemeClr val="tx1">
                    <a:tint val="82000"/>
                  </a:schemeClr>
                </a:solidFill>
              </a:defRPr>
            </a:lvl8pPr>
            <a:lvl9pPr marL="3657327" indent="0">
              <a:buNone/>
              <a:defRPr sz="1600">
                <a:solidFill>
                  <a:schemeClr val="tx1">
                    <a:tint val="82000"/>
                  </a:schemeClr>
                </a:solidFill>
              </a:defRPr>
            </a:lvl9pPr>
          </a:lstStyle>
          <a:p>
            <a:pPr lvl="0"/>
            <a:r>
              <a:rPr lang="en-GB"/>
              <a:t>Click to edit Title</a:t>
            </a:r>
          </a:p>
        </p:txBody>
      </p:sp>
    </p:spTree>
    <p:extLst>
      <p:ext uri="{BB962C8B-B14F-4D97-AF65-F5344CB8AC3E}">
        <p14:creationId xmlns:p14="http://schemas.microsoft.com/office/powerpoint/2010/main" val="288709731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E685D-7B9E-AE81-AA18-D38F1DB6C8A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773DAA1-0AC3-4425-07A0-14FAF9E2D9F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D28DD1-8818-236C-2990-A9BF19A9D944}"/>
              </a:ext>
            </a:extLst>
          </p:cNvPr>
          <p:cNvSpPr>
            <a:spLocks noGrp="1"/>
          </p:cNvSpPr>
          <p:nvPr>
            <p:ph type="dt" sz="half" idx="10"/>
          </p:nvPr>
        </p:nvSpPr>
        <p:spPr/>
        <p:txBody>
          <a:bodyPr/>
          <a:lstStyle/>
          <a:p>
            <a:fld id="{9B2AF0E7-CCC7-4EC9-8DD0-CA1FBFA0C8C3}" type="datetimeFigureOut">
              <a:rPr lang="en-US" smtClean="0"/>
              <a:t>8/29/2024</a:t>
            </a:fld>
            <a:endParaRPr lang="en-US"/>
          </a:p>
        </p:txBody>
      </p:sp>
      <p:sp>
        <p:nvSpPr>
          <p:cNvPr id="5" name="Footer Placeholder 4">
            <a:extLst>
              <a:ext uri="{FF2B5EF4-FFF2-40B4-BE49-F238E27FC236}">
                <a16:creationId xmlns:a16="http://schemas.microsoft.com/office/drawing/2014/main" id="{2DF646FC-06F3-FD77-8C32-335F7AFE50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DEC1D5-F93B-CD2A-7156-3D82C5595819}"/>
              </a:ext>
            </a:extLst>
          </p:cNvPr>
          <p:cNvSpPr>
            <a:spLocks noGrp="1"/>
          </p:cNvSpPr>
          <p:nvPr>
            <p:ph type="sldNum" sz="quarter" idx="12"/>
          </p:nvPr>
        </p:nvSpPr>
        <p:spPr/>
        <p:txBody>
          <a:bodyPr/>
          <a:lstStyle/>
          <a:p>
            <a:fld id="{C5ED14F9-3852-4B5D-885A-586D58ED8446}" type="slidenum">
              <a:rPr lang="en-US" smtClean="0"/>
              <a:t>‹#›</a:t>
            </a:fld>
            <a:endParaRPr lang="en-US"/>
          </a:p>
        </p:txBody>
      </p:sp>
    </p:spTree>
    <p:extLst>
      <p:ext uri="{BB962C8B-B14F-4D97-AF65-F5344CB8AC3E}">
        <p14:creationId xmlns:p14="http://schemas.microsoft.com/office/powerpoint/2010/main" val="143104457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26C9867-D19D-A035-A8FB-57C0DF8520E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D28C78-5844-A414-0913-44CBA8E01A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493B1B-A43F-849C-D51A-5DAFE3A73E4B}"/>
              </a:ext>
            </a:extLst>
          </p:cNvPr>
          <p:cNvSpPr>
            <a:spLocks noGrp="1"/>
          </p:cNvSpPr>
          <p:nvPr>
            <p:ph type="dt" sz="half" idx="10"/>
          </p:nvPr>
        </p:nvSpPr>
        <p:spPr/>
        <p:txBody>
          <a:bodyPr/>
          <a:lstStyle/>
          <a:p>
            <a:fld id="{9B2AF0E7-CCC7-4EC9-8DD0-CA1FBFA0C8C3}" type="datetimeFigureOut">
              <a:rPr lang="en-US" smtClean="0"/>
              <a:t>8/29/2024</a:t>
            </a:fld>
            <a:endParaRPr lang="en-US"/>
          </a:p>
        </p:txBody>
      </p:sp>
      <p:sp>
        <p:nvSpPr>
          <p:cNvPr id="5" name="Footer Placeholder 4">
            <a:extLst>
              <a:ext uri="{FF2B5EF4-FFF2-40B4-BE49-F238E27FC236}">
                <a16:creationId xmlns:a16="http://schemas.microsoft.com/office/drawing/2014/main" id="{F7C4B712-CB2D-688A-7AF6-8AA678407C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B3E29A-4BEE-D5E8-6247-C67BDA5DB40A}"/>
              </a:ext>
            </a:extLst>
          </p:cNvPr>
          <p:cNvSpPr>
            <a:spLocks noGrp="1"/>
          </p:cNvSpPr>
          <p:nvPr>
            <p:ph type="sldNum" sz="quarter" idx="12"/>
          </p:nvPr>
        </p:nvSpPr>
        <p:spPr/>
        <p:txBody>
          <a:bodyPr/>
          <a:lstStyle/>
          <a:p>
            <a:fld id="{C5ED14F9-3852-4B5D-885A-586D58ED8446}" type="slidenum">
              <a:rPr lang="en-US" smtClean="0"/>
              <a:t>‹#›</a:t>
            </a:fld>
            <a:endParaRPr lang="en-US"/>
          </a:p>
        </p:txBody>
      </p:sp>
    </p:spTree>
    <p:extLst>
      <p:ext uri="{BB962C8B-B14F-4D97-AF65-F5344CB8AC3E}">
        <p14:creationId xmlns:p14="http://schemas.microsoft.com/office/powerpoint/2010/main" val="267022306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2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10">
            <a:extLst>
              <a:ext uri="{FF2B5EF4-FFF2-40B4-BE49-F238E27FC236}">
                <a16:creationId xmlns:a16="http://schemas.microsoft.com/office/drawing/2014/main" id="{A49E602C-4B08-95F5-943F-0BEB90A042D8}"/>
              </a:ext>
            </a:extLst>
          </p:cNvPr>
          <p:cNvSpPr>
            <a:spLocks noGrp="1"/>
          </p:cNvSpPr>
          <p:nvPr>
            <p:ph type="body" sz="quarter" idx="10" hasCustomPrompt="1"/>
          </p:nvPr>
        </p:nvSpPr>
        <p:spPr>
          <a:xfrm>
            <a:off x="682929" y="497223"/>
            <a:ext cx="4621987" cy="180110"/>
          </a:xfrm>
          <a:prstGeom prst="rect">
            <a:avLst/>
          </a:prstGeom>
        </p:spPr>
        <p:txBody>
          <a:bodyPr lIns="0" tIns="0" rIns="0" bIns="0"/>
          <a:lstStyle>
            <a:lvl1pPr marL="0" indent="0">
              <a:buNone/>
              <a:defRPr sz="1200" spc="30" baseline="0">
                <a:solidFill>
                  <a:schemeClr val="bg1"/>
                </a:solidFill>
                <a:latin typeface="DM Sans 14pt" pitchFamily="2" charset="77"/>
              </a:defRPr>
            </a:lvl1pPr>
          </a:lstStyle>
          <a:p>
            <a:pPr lvl="0"/>
            <a:r>
              <a:rPr lang="en-GB" dirty="0"/>
              <a:t>HEADING 1</a:t>
            </a:r>
            <a:endParaRPr lang="en-RO" dirty="0"/>
          </a:p>
        </p:txBody>
      </p:sp>
      <p:sp>
        <p:nvSpPr>
          <p:cNvPr id="4" name="Text Placeholder 10">
            <a:extLst>
              <a:ext uri="{FF2B5EF4-FFF2-40B4-BE49-F238E27FC236}">
                <a16:creationId xmlns:a16="http://schemas.microsoft.com/office/drawing/2014/main" id="{EA68CE8C-1A79-538D-AB2E-1D4306A85EBF}"/>
              </a:ext>
            </a:extLst>
          </p:cNvPr>
          <p:cNvSpPr>
            <a:spLocks noGrp="1"/>
          </p:cNvSpPr>
          <p:nvPr>
            <p:ph type="body" sz="quarter" idx="11" hasCustomPrompt="1"/>
          </p:nvPr>
        </p:nvSpPr>
        <p:spPr>
          <a:xfrm>
            <a:off x="682930" y="812800"/>
            <a:ext cx="4677964" cy="1213708"/>
          </a:xfrm>
          <a:prstGeom prst="rect">
            <a:avLst/>
          </a:prstGeom>
        </p:spPr>
        <p:txBody>
          <a:bodyPr lIns="0" tIns="0" rIns="0" bIns="0"/>
          <a:lstStyle>
            <a:lvl1pPr marL="0" indent="0">
              <a:lnSpc>
                <a:spcPct val="100000"/>
              </a:lnSpc>
              <a:buNone/>
              <a:defRPr sz="2400" b="1" i="0">
                <a:solidFill>
                  <a:schemeClr val="bg1"/>
                </a:solidFill>
                <a:latin typeface="DM Sans 14pt" pitchFamily="2" charset="77"/>
              </a:defRPr>
            </a:lvl1pPr>
          </a:lstStyle>
          <a:p>
            <a:pPr lvl="0"/>
            <a:r>
              <a:rPr lang="en-GB" dirty="0"/>
              <a:t>Text</a:t>
            </a:r>
            <a:endParaRPr lang="en-RO" dirty="0"/>
          </a:p>
        </p:txBody>
      </p:sp>
      <p:sp>
        <p:nvSpPr>
          <p:cNvPr id="2" name="Text 0">
            <a:extLst>
              <a:ext uri="{FF2B5EF4-FFF2-40B4-BE49-F238E27FC236}">
                <a16:creationId xmlns:a16="http://schemas.microsoft.com/office/drawing/2014/main" id="{022D7EC6-EA77-68D3-A07E-EB625CDEFAE9}"/>
              </a:ext>
            </a:extLst>
          </p:cNvPr>
          <p:cNvSpPr/>
          <p:nvPr userDrawn="1"/>
        </p:nvSpPr>
        <p:spPr>
          <a:xfrm>
            <a:off x="11167820" y="6180881"/>
            <a:ext cx="332965" cy="677119"/>
          </a:xfrm>
          <a:prstGeom prst="rect">
            <a:avLst/>
          </a:prstGeom>
          <a:noFill/>
          <a:ln/>
        </p:spPr>
        <p:txBody>
          <a:bodyPr wrap="square" lIns="0" tIns="0" rIns="0" bIns="0" rtlCol="0" anchor="ctr"/>
          <a:lstStyle/>
          <a:p>
            <a:pPr algn="r" defTabSz="457075"/>
            <a:fld id="{5624F730-E479-0F4F-B38C-5653BA00B63B}" type="slidenum">
              <a:rPr lang="en-US" sz="800" b="0" i="0" spc="-11" smtClean="0">
                <a:solidFill>
                  <a:schemeClr val="tx1"/>
                </a:solidFill>
                <a:latin typeface="DM Sans 14pt ExtraLight" pitchFamily="2" charset="77"/>
                <a:ea typeface="Instrument Serif Italic" pitchFamily="34" charset="-122"/>
                <a:cs typeface="Instrument Serif Italic" pitchFamily="34" charset="-120"/>
              </a:rPr>
              <a:pPr algn="r" defTabSz="457075"/>
              <a:t>‹#›</a:t>
            </a:fld>
            <a:endParaRPr lang="en-US" sz="800" b="0" i="0" spc="-11" dirty="0">
              <a:solidFill>
                <a:schemeClr val="tx1"/>
              </a:solidFill>
              <a:latin typeface="DM Sans 14pt ExtraLight" pitchFamily="2" charset="77"/>
            </a:endParaRPr>
          </a:p>
        </p:txBody>
      </p:sp>
    </p:spTree>
    <p:extLst>
      <p:ext uri="{BB962C8B-B14F-4D97-AF65-F5344CB8AC3E}">
        <p14:creationId xmlns:p14="http://schemas.microsoft.com/office/powerpoint/2010/main" val="288761553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image" Target="../media/image1.png"/><Relationship Id="rId5" Type="http://schemas.openxmlformats.org/officeDocument/2006/relationships/slideLayout" Target="../slideLayouts/slideLayout8.xml"/><Relationship Id="rId10" Type="http://schemas.openxmlformats.org/officeDocument/2006/relationships/theme" Target="../theme/theme2.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theme" Target="../theme/theme3.xml"/><Relationship Id="rId1" Type="http://schemas.openxmlformats.org/officeDocument/2006/relationships/slideLayout" Target="../slideLayouts/slideLayout13.xml"/><Relationship Id="rId4" Type="http://schemas.openxmlformats.org/officeDocument/2006/relationships/image" Target="../media/image12.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image" Target="../media/image13.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theme" Target="../theme/theme4.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image" Target="../media/image12.jpeg"/><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slideLayout" Target="../slideLayouts/slideLayout55.xml"/><Relationship Id="rId39" Type="http://schemas.openxmlformats.org/officeDocument/2006/relationships/slideLayout" Target="../slideLayouts/slideLayout68.xml"/><Relationship Id="rId21" Type="http://schemas.openxmlformats.org/officeDocument/2006/relationships/slideLayout" Target="../slideLayouts/slideLayout50.xml"/><Relationship Id="rId34" Type="http://schemas.openxmlformats.org/officeDocument/2006/relationships/slideLayout" Target="../slideLayouts/slideLayout63.xml"/><Relationship Id="rId42" Type="http://schemas.openxmlformats.org/officeDocument/2006/relationships/slideLayout" Target="../slideLayouts/slideLayout71.xml"/><Relationship Id="rId47" Type="http://schemas.openxmlformats.org/officeDocument/2006/relationships/slideLayout" Target="../slideLayouts/slideLayout76.xml"/><Relationship Id="rId50" Type="http://schemas.openxmlformats.org/officeDocument/2006/relationships/slideLayout" Target="../slideLayouts/slideLayout79.xml"/><Relationship Id="rId7" Type="http://schemas.openxmlformats.org/officeDocument/2006/relationships/slideLayout" Target="../slideLayouts/slideLayout3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9" Type="http://schemas.openxmlformats.org/officeDocument/2006/relationships/slideLayout" Target="../slideLayouts/slideLayout58.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32" Type="http://schemas.openxmlformats.org/officeDocument/2006/relationships/slideLayout" Target="../slideLayouts/slideLayout61.xml"/><Relationship Id="rId37" Type="http://schemas.openxmlformats.org/officeDocument/2006/relationships/slideLayout" Target="../slideLayouts/slideLayout66.xml"/><Relationship Id="rId40" Type="http://schemas.openxmlformats.org/officeDocument/2006/relationships/slideLayout" Target="../slideLayouts/slideLayout69.xml"/><Relationship Id="rId45" Type="http://schemas.openxmlformats.org/officeDocument/2006/relationships/slideLayout" Target="../slideLayouts/slideLayout74.xml"/><Relationship Id="rId53" Type="http://schemas.openxmlformats.org/officeDocument/2006/relationships/image" Target="../media/image12.jpeg"/><Relationship Id="rId5" Type="http://schemas.openxmlformats.org/officeDocument/2006/relationships/slideLayout" Target="../slideLayouts/slideLayout34.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31" Type="http://schemas.openxmlformats.org/officeDocument/2006/relationships/slideLayout" Target="../slideLayouts/slideLayout60.xml"/><Relationship Id="rId44" Type="http://schemas.openxmlformats.org/officeDocument/2006/relationships/slideLayout" Target="../slideLayouts/slideLayout73.xml"/><Relationship Id="rId52" Type="http://schemas.openxmlformats.org/officeDocument/2006/relationships/image" Target="../media/image29.png"/><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slideLayout" Target="../slideLayouts/slideLayout56.xml"/><Relationship Id="rId30" Type="http://schemas.openxmlformats.org/officeDocument/2006/relationships/slideLayout" Target="../slideLayouts/slideLayout59.xml"/><Relationship Id="rId35" Type="http://schemas.openxmlformats.org/officeDocument/2006/relationships/slideLayout" Target="../slideLayouts/slideLayout64.xml"/><Relationship Id="rId43" Type="http://schemas.openxmlformats.org/officeDocument/2006/relationships/slideLayout" Target="../slideLayouts/slideLayout72.xml"/><Relationship Id="rId48" Type="http://schemas.openxmlformats.org/officeDocument/2006/relationships/slideLayout" Target="../slideLayouts/slideLayout77.xml"/><Relationship Id="rId8" Type="http://schemas.openxmlformats.org/officeDocument/2006/relationships/slideLayout" Target="../slideLayouts/slideLayout37.xml"/><Relationship Id="rId51" Type="http://schemas.openxmlformats.org/officeDocument/2006/relationships/theme" Target="../theme/theme5.xml"/><Relationship Id="rId3" Type="http://schemas.openxmlformats.org/officeDocument/2006/relationships/slideLayout" Target="../slideLayouts/slideLayout32.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33" Type="http://schemas.openxmlformats.org/officeDocument/2006/relationships/slideLayout" Target="../slideLayouts/slideLayout62.xml"/><Relationship Id="rId38" Type="http://schemas.openxmlformats.org/officeDocument/2006/relationships/slideLayout" Target="../slideLayouts/slideLayout67.xml"/><Relationship Id="rId46" Type="http://schemas.openxmlformats.org/officeDocument/2006/relationships/slideLayout" Target="../slideLayouts/slideLayout75.xml"/><Relationship Id="rId20" Type="http://schemas.openxmlformats.org/officeDocument/2006/relationships/slideLayout" Target="../slideLayouts/slideLayout49.xml"/><Relationship Id="rId41" Type="http://schemas.openxmlformats.org/officeDocument/2006/relationships/slideLayout" Target="../slideLayouts/slideLayout70.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28" Type="http://schemas.openxmlformats.org/officeDocument/2006/relationships/slideLayout" Target="../slideLayouts/slideLayout57.xml"/><Relationship Id="rId36" Type="http://schemas.openxmlformats.org/officeDocument/2006/relationships/slideLayout" Target="../slideLayouts/slideLayout65.xml"/><Relationship Id="rId49" Type="http://schemas.openxmlformats.org/officeDocument/2006/relationships/slideLayout" Target="../slideLayouts/slideLayout78.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theme" Target="../theme/theme6.xml"/><Relationship Id="rId1" Type="http://schemas.openxmlformats.org/officeDocument/2006/relationships/slideLayout" Target="../slideLayouts/slideLayout80.xml"/><Relationship Id="rId4" Type="http://schemas.openxmlformats.org/officeDocument/2006/relationships/image" Target="../media/image79.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theme" Target="../theme/theme7.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7E15C281-30E8-F189-F9F5-B49AB70498FE}"/>
              </a:ext>
            </a:extLst>
          </p:cNvPr>
          <p:cNvCxnSpPr>
            <a:cxnSpLocks/>
          </p:cNvCxnSpPr>
          <p:nvPr userDrawn="1"/>
        </p:nvCxnSpPr>
        <p:spPr>
          <a:xfrm>
            <a:off x="451645" y="6221792"/>
            <a:ext cx="1133395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947889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73" r:id="rId3"/>
  </p:sldLayoutIdLst>
  <p:txStyles>
    <p:titleStyle>
      <a:lvl1pPr algn="l" defTabSz="91433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4" indent="-228584" algn="l" defTabSz="91433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RO"/>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5579FD13-A2F8-87A1-25F3-94D06D669723}"/>
              </a:ext>
            </a:extLst>
          </p:cNvPr>
          <p:cNvCxnSpPr>
            <a:cxnSpLocks/>
          </p:cNvCxnSpPr>
          <p:nvPr userDrawn="1"/>
        </p:nvCxnSpPr>
        <p:spPr>
          <a:xfrm>
            <a:off x="697428" y="5384877"/>
            <a:ext cx="10817817" cy="0"/>
          </a:xfrm>
          <a:prstGeom prst="line">
            <a:avLst/>
          </a:prstGeom>
          <a:ln w="7112">
            <a:solidFill>
              <a:schemeClr val="bg1">
                <a:lumMod val="85000"/>
                <a:alpha val="17961"/>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7752389"/>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4" r:id="rId3"/>
    <p:sldLayoutId id="2147483749" r:id="rId4"/>
    <p:sldLayoutId id="2147483752" r:id="rId5"/>
    <p:sldLayoutId id="2147483753" r:id="rId6"/>
    <p:sldLayoutId id="2147483750" r:id="rId7"/>
    <p:sldLayoutId id="2147483751" r:id="rId8"/>
    <p:sldLayoutId id="2147483794" r:id="rId9"/>
  </p:sldLayoutIdLst>
  <p:txStyles>
    <p:titleStyle>
      <a:lvl1pPr algn="l" defTabSz="91433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4" indent="-228584" algn="l" defTabSz="91433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RO"/>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 0">
            <a:extLst>
              <a:ext uri="{FF2B5EF4-FFF2-40B4-BE49-F238E27FC236}">
                <a16:creationId xmlns:a16="http://schemas.microsoft.com/office/drawing/2014/main" id="{9DBE712F-025F-F5B0-EDF6-442D555D5CEA}"/>
              </a:ext>
            </a:extLst>
          </p:cNvPr>
          <p:cNvSpPr/>
          <p:nvPr userDrawn="1"/>
        </p:nvSpPr>
        <p:spPr>
          <a:xfrm>
            <a:off x="11167820" y="6180881"/>
            <a:ext cx="332965" cy="677119"/>
          </a:xfrm>
          <a:prstGeom prst="rect">
            <a:avLst/>
          </a:prstGeom>
          <a:noFill/>
          <a:ln/>
        </p:spPr>
        <p:txBody>
          <a:bodyPr wrap="square" lIns="0" tIns="0" rIns="0" bIns="0" rtlCol="0" anchor="ctr"/>
          <a:lstStyle/>
          <a:p>
            <a:pPr algn="r" defTabSz="457075"/>
            <a:fld id="{5624F730-E479-0F4F-B38C-5653BA00B63B}" type="slidenum">
              <a:rPr lang="en-US" sz="800" b="0" i="0" spc="-11" smtClean="0">
                <a:solidFill>
                  <a:schemeClr val="tx1"/>
                </a:solidFill>
                <a:latin typeface="DM Sans 14pt ExtraLight" pitchFamily="2" charset="77"/>
                <a:ea typeface="Instrument Serif Italic" pitchFamily="34" charset="-122"/>
                <a:cs typeface="Instrument Serif Italic" pitchFamily="34" charset="-120"/>
              </a:rPr>
              <a:pPr algn="r" defTabSz="457075"/>
              <a:t>‹#›</a:t>
            </a:fld>
            <a:endParaRPr lang="en-US" sz="800" b="0" i="0" spc="-11">
              <a:solidFill>
                <a:schemeClr val="tx1"/>
              </a:solidFill>
              <a:latin typeface="DM Sans 14pt ExtraLight" pitchFamily="2" charset="77"/>
            </a:endParaRPr>
          </a:p>
        </p:txBody>
      </p:sp>
      <p:pic>
        <p:nvPicPr>
          <p:cNvPr id="3" name="Picture 2" descr="A white tree on a blue background&#10;&#10;Description automatically generated">
            <a:extLst>
              <a:ext uri="{FF2B5EF4-FFF2-40B4-BE49-F238E27FC236}">
                <a16:creationId xmlns:a16="http://schemas.microsoft.com/office/drawing/2014/main" id="{6B12B6CE-C0B3-A97C-7F0E-1FFFF2CEC3E0}"/>
              </a:ext>
            </a:extLst>
          </p:cNvPr>
          <p:cNvPicPr>
            <a:picLocks noChangeAspect="1"/>
          </p:cNvPicPr>
          <p:nvPr userDrawn="1"/>
        </p:nvPicPr>
        <p:blipFill rotWithShape="1">
          <a:blip r:embed="rId4"/>
          <a:srcRect l="5638" t="7493" r="4342" b="3875"/>
          <a:stretch/>
        </p:blipFill>
        <p:spPr>
          <a:xfrm>
            <a:off x="669700" y="6371207"/>
            <a:ext cx="328265" cy="323203"/>
          </a:xfrm>
          <a:prstGeom prst="ellipse">
            <a:avLst/>
          </a:prstGeom>
        </p:spPr>
      </p:pic>
    </p:spTree>
    <p:extLst>
      <p:ext uri="{BB962C8B-B14F-4D97-AF65-F5344CB8AC3E}">
        <p14:creationId xmlns:p14="http://schemas.microsoft.com/office/powerpoint/2010/main" val="3679946539"/>
      </p:ext>
    </p:extLst>
  </p:cSld>
  <p:clrMap bg1="lt1" tx1="dk1" bg2="lt2" tx2="dk2" accent1="accent1" accent2="accent2" accent3="accent3" accent4="accent4" accent5="accent5" accent6="accent6" hlink="hlink" folHlink="folHlink"/>
  <p:sldLayoutIdLst>
    <p:sldLayoutId id="2147483720" r:id="rId1"/>
  </p:sldLayoutIdLst>
  <p:txStyles>
    <p:titleStyle>
      <a:lvl1pPr algn="l" defTabSz="91433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4" indent="-228584" algn="l" defTabSz="91433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RO"/>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9" name="Text 0">
            <a:extLst>
              <a:ext uri="{FF2B5EF4-FFF2-40B4-BE49-F238E27FC236}">
                <a16:creationId xmlns:a16="http://schemas.microsoft.com/office/drawing/2014/main" id="{B41EA009-4766-24E1-3A78-9D0F2E5F35EB}"/>
              </a:ext>
            </a:extLst>
          </p:cNvPr>
          <p:cNvSpPr/>
          <p:nvPr userDrawn="1"/>
        </p:nvSpPr>
        <p:spPr>
          <a:xfrm>
            <a:off x="11167820" y="6180881"/>
            <a:ext cx="332965" cy="677119"/>
          </a:xfrm>
          <a:prstGeom prst="rect">
            <a:avLst/>
          </a:prstGeom>
          <a:noFill/>
          <a:ln/>
        </p:spPr>
        <p:txBody>
          <a:bodyPr wrap="square" lIns="0" tIns="0" rIns="0" bIns="0" rtlCol="0" anchor="ctr"/>
          <a:lstStyle/>
          <a:p>
            <a:pPr algn="r" defTabSz="457075"/>
            <a:fld id="{5624F730-E479-0F4F-B38C-5653BA00B63B}" type="slidenum">
              <a:rPr lang="en-US" sz="800" b="0" i="0" spc="-11" smtClean="0">
                <a:solidFill>
                  <a:schemeClr val="tx1"/>
                </a:solidFill>
                <a:latin typeface="DM Sans 14pt ExtraLight" pitchFamily="2" charset="77"/>
                <a:ea typeface="Instrument Serif Italic" pitchFamily="34" charset="-122"/>
                <a:cs typeface="Instrument Serif Italic" pitchFamily="34" charset="-120"/>
              </a:rPr>
              <a:pPr algn="r" defTabSz="457075"/>
              <a:t>‹#›</a:t>
            </a:fld>
            <a:endParaRPr lang="en-US" sz="800" b="0" i="0" spc="-11">
              <a:solidFill>
                <a:schemeClr val="tx1"/>
              </a:solidFill>
              <a:latin typeface="DM Sans 14pt ExtraLight" pitchFamily="2" charset="77"/>
            </a:endParaRPr>
          </a:p>
        </p:txBody>
      </p:sp>
      <p:pic>
        <p:nvPicPr>
          <p:cNvPr id="2" name="Picture 1">
            <a:extLst>
              <a:ext uri="{FF2B5EF4-FFF2-40B4-BE49-F238E27FC236}">
                <a16:creationId xmlns:a16="http://schemas.microsoft.com/office/drawing/2014/main" id="{AAA3F731-E063-936F-C1E8-9A8512068929}"/>
              </a:ext>
            </a:extLst>
          </p:cNvPr>
          <p:cNvPicPr>
            <a:picLocks noChangeAspect="1"/>
          </p:cNvPicPr>
          <p:nvPr userDrawn="1"/>
        </p:nvPicPr>
        <p:blipFill>
          <a:blip r:embed="rId19"/>
          <a:srcRect t="771" b="771"/>
          <a:stretch/>
        </p:blipFill>
        <p:spPr>
          <a:xfrm>
            <a:off x="669700" y="6360875"/>
            <a:ext cx="328265" cy="323203"/>
          </a:xfrm>
          <a:prstGeom prst="ellipse">
            <a:avLst/>
          </a:prstGeom>
          <a:ln w="12700">
            <a:noFill/>
          </a:ln>
        </p:spPr>
      </p:pic>
    </p:spTree>
    <p:extLst>
      <p:ext uri="{BB962C8B-B14F-4D97-AF65-F5344CB8AC3E}">
        <p14:creationId xmlns:p14="http://schemas.microsoft.com/office/powerpoint/2010/main" val="2020488385"/>
      </p:ext>
    </p:extLst>
  </p:cSld>
  <p:clrMap bg1="lt1" tx1="dk1" bg2="lt2" tx2="dk2" accent1="accent1" accent2="accent2" accent3="accent3" accent4="accent4" accent5="accent5" accent6="accent6" hlink="hlink" folHlink="folHlink"/>
  <p:sldLayoutIdLst>
    <p:sldLayoutId id="2147483762" r:id="rId1"/>
    <p:sldLayoutId id="2147483761" r:id="rId2"/>
    <p:sldLayoutId id="2147483746" r:id="rId3"/>
    <p:sldLayoutId id="2147483769" r:id="rId4"/>
    <p:sldLayoutId id="2147483840" r:id="rId5"/>
    <p:sldLayoutId id="2147483841" r:id="rId6"/>
    <p:sldLayoutId id="2147483842" r:id="rId7"/>
    <p:sldLayoutId id="2147483836" r:id="rId8"/>
    <p:sldLayoutId id="2147483838" r:id="rId9"/>
    <p:sldLayoutId id="2147483837" r:id="rId10"/>
    <p:sldLayoutId id="2147483834" r:id="rId11"/>
    <p:sldLayoutId id="2147483833" r:id="rId12"/>
    <p:sldLayoutId id="2147483810" r:id="rId13"/>
    <p:sldLayoutId id="2147483814" r:id="rId14"/>
    <p:sldLayoutId id="2147483835" r:id="rId15"/>
    <p:sldLayoutId id="2147483858" r:id="rId16"/>
  </p:sldLayoutIdLst>
  <p:txStyles>
    <p:titleStyle>
      <a:lvl1pPr algn="l" defTabSz="91433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4" indent="-228584" algn="l" defTabSz="91433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RO"/>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2">
            <a:lum/>
          </a:blip>
          <a:srcRect/>
          <a:stretch>
            <a:fillRect/>
          </a:stretch>
        </a:blipFill>
        <a:effectLst/>
      </p:bgPr>
    </p:bg>
    <p:spTree>
      <p:nvGrpSpPr>
        <p:cNvPr id="1" name=""/>
        <p:cNvGrpSpPr/>
        <p:nvPr/>
      </p:nvGrpSpPr>
      <p:grpSpPr>
        <a:xfrm>
          <a:off x="0" y="0"/>
          <a:ext cx="0" cy="0"/>
          <a:chOff x="0" y="0"/>
          <a:chExt cx="0" cy="0"/>
        </a:xfrm>
      </p:grpSpPr>
      <p:sp>
        <p:nvSpPr>
          <p:cNvPr id="9" name="Text 0">
            <a:extLst>
              <a:ext uri="{FF2B5EF4-FFF2-40B4-BE49-F238E27FC236}">
                <a16:creationId xmlns:a16="http://schemas.microsoft.com/office/drawing/2014/main" id="{B41EA009-4766-24E1-3A78-9D0F2E5F35EB}"/>
              </a:ext>
            </a:extLst>
          </p:cNvPr>
          <p:cNvSpPr/>
          <p:nvPr userDrawn="1"/>
        </p:nvSpPr>
        <p:spPr>
          <a:xfrm>
            <a:off x="11167820" y="6180881"/>
            <a:ext cx="332965" cy="677119"/>
          </a:xfrm>
          <a:prstGeom prst="rect">
            <a:avLst/>
          </a:prstGeom>
          <a:noFill/>
          <a:ln/>
        </p:spPr>
        <p:txBody>
          <a:bodyPr wrap="square" lIns="0" tIns="0" rIns="0" bIns="0" rtlCol="0" anchor="ctr"/>
          <a:lstStyle/>
          <a:p>
            <a:pPr algn="r" defTabSz="457075"/>
            <a:fld id="{5624F730-E479-0F4F-B38C-5653BA00B63B}" type="slidenum">
              <a:rPr lang="en-US" sz="800" b="0" i="0" spc="-11" smtClean="0">
                <a:solidFill>
                  <a:schemeClr val="tx1"/>
                </a:solidFill>
                <a:latin typeface="DM Sans 14pt ExtraLight" pitchFamily="2" charset="77"/>
                <a:ea typeface="Instrument Serif Italic" pitchFamily="34" charset="-122"/>
                <a:cs typeface="Instrument Serif Italic" pitchFamily="34" charset="-120"/>
              </a:rPr>
              <a:pPr algn="r" defTabSz="457075"/>
              <a:t>‹#›</a:t>
            </a:fld>
            <a:endParaRPr lang="en-US" sz="800" b="0" i="0" spc="-11" dirty="0">
              <a:solidFill>
                <a:schemeClr val="tx1"/>
              </a:solidFill>
              <a:latin typeface="DM Sans 14pt ExtraLight" pitchFamily="2" charset="77"/>
            </a:endParaRPr>
          </a:p>
        </p:txBody>
      </p:sp>
      <p:pic>
        <p:nvPicPr>
          <p:cNvPr id="2" name="Picture 1">
            <a:extLst>
              <a:ext uri="{FF2B5EF4-FFF2-40B4-BE49-F238E27FC236}">
                <a16:creationId xmlns:a16="http://schemas.microsoft.com/office/drawing/2014/main" id="{FCD6E4D4-68D2-2AEF-1F50-87CBF8FB07CC}"/>
              </a:ext>
            </a:extLst>
          </p:cNvPr>
          <p:cNvPicPr>
            <a:picLocks noChangeAspect="1"/>
          </p:cNvPicPr>
          <p:nvPr userDrawn="1"/>
        </p:nvPicPr>
        <p:blipFill>
          <a:blip r:embed="rId53"/>
          <a:srcRect t="771" b="771"/>
          <a:stretch/>
        </p:blipFill>
        <p:spPr>
          <a:xfrm>
            <a:off x="669700" y="6360875"/>
            <a:ext cx="328265" cy="323203"/>
          </a:xfrm>
          <a:prstGeom prst="ellipse">
            <a:avLst/>
          </a:prstGeom>
          <a:ln w="12700">
            <a:noFill/>
          </a:ln>
        </p:spPr>
      </p:pic>
    </p:spTree>
    <p:extLst>
      <p:ext uri="{BB962C8B-B14F-4D97-AF65-F5344CB8AC3E}">
        <p14:creationId xmlns:p14="http://schemas.microsoft.com/office/powerpoint/2010/main" val="3273198636"/>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63" r:id="rId4"/>
    <p:sldLayoutId id="2147483758" r:id="rId5"/>
    <p:sldLayoutId id="2147483774" r:id="rId6"/>
    <p:sldLayoutId id="2147483808" r:id="rId7"/>
    <p:sldLayoutId id="2147483823" r:id="rId8"/>
    <p:sldLayoutId id="2147483775" r:id="rId9"/>
    <p:sldLayoutId id="2147483766" r:id="rId10"/>
    <p:sldLayoutId id="2147483767" r:id="rId11"/>
    <p:sldLayoutId id="2147483768" r:id="rId12"/>
    <p:sldLayoutId id="2147483843" r:id="rId13"/>
    <p:sldLayoutId id="2147483821" r:id="rId14"/>
    <p:sldLayoutId id="2147483770" r:id="rId15"/>
    <p:sldLayoutId id="2147483844" r:id="rId16"/>
    <p:sldLayoutId id="2147483820" r:id="rId17"/>
    <p:sldLayoutId id="2147483771" r:id="rId18"/>
    <p:sldLayoutId id="2147483772" r:id="rId19"/>
    <p:sldLayoutId id="2147483773" r:id="rId20"/>
    <p:sldLayoutId id="2147483777" r:id="rId21"/>
    <p:sldLayoutId id="2147483826" r:id="rId22"/>
    <p:sldLayoutId id="2147483839" r:id="rId23"/>
    <p:sldLayoutId id="2147483779" r:id="rId24"/>
    <p:sldLayoutId id="2147483816" r:id="rId25"/>
    <p:sldLayoutId id="2147483831" r:id="rId26"/>
    <p:sldLayoutId id="2147483815" r:id="rId27"/>
    <p:sldLayoutId id="2147483780" r:id="rId28"/>
    <p:sldLayoutId id="2147483807" r:id="rId29"/>
    <p:sldLayoutId id="2147483822" r:id="rId30"/>
    <p:sldLayoutId id="2147483795" r:id="rId31"/>
    <p:sldLayoutId id="2147483800" r:id="rId32"/>
    <p:sldLayoutId id="2147483796" r:id="rId33"/>
    <p:sldLayoutId id="2147483798" r:id="rId34"/>
    <p:sldLayoutId id="2147483799" r:id="rId35"/>
    <p:sldLayoutId id="2147483811" r:id="rId36"/>
    <p:sldLayoutId id="2147483824" r:id="rId37"/>
    <p:sldLayoutId id="2147483813" r:id="rId38"/>
    <p:sldLayoutId id="2147483801" r:id="rId39"/>
    <p:sldLayoutId id="2147483802" r:id="rId40"/>
    <p:sldLayoutId id="2147483812" r:id="rId41"/>
    <p:sldLayoutId id="2147483819" r:id="rId42"/>
    <p:sldLayoutId id="2147483829" r:id="rId43"/>
    <p:sldLayoutId id="2147483830" r:id="rId44"/>
    <p:sldLayoutId id="2147483803" r:id="rId45"/>
    <p:sldLayoutId id="2147483825" r:id="rId46"/>
    <p:sldLayoutId id="2147483832" r:id="rId47"/>
    <p:sldLayoutId id="2147483827" r:id="rId48"/>
    <p:sldLayoutId id="2147483828" r:id="rId49"/>
    <p:sldLayoutId id="2147483809" r:id="rId50"/>
  </p:sldLayoutIdLst>
  <p:txStyles>
    <p:titleStyle>
      <a:lvl1pPr algn="l" defTabSz="91433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4" indent="-228584" algn="l" defTabSz="91433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RO"/>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 0">
            <a:extLst>
              <a:ext uri="{FF2B5EF4-FFF2-40B4-BE49-F238E27FC236}">
                <a16:creationId xmlns:a16="http://schemas.microsoft.com/office/drawing/2014/main" id="{AF99419E-9973-2676-AB5F-6A9D448ED594}"/>
              </a:ext>
            </a:extLst>
          </p:cNvPr>
          <p:cNvSpPr/>
          <p:nvPr userDrawn="1"/>
        </p:nvSpPr>
        <p:spPr>
          <a:xfrm>
            <a:off x="11167820" y="6180881"/>
            <a:ext cx="332965" cy="677119"/>
          </a:xfrm>
          <a:prstGeom prst="rect">
            <a:avLst/>
          </a:prstGeom>
          <a:noFill/>
          <a:ln/>
        </p:spPr>
        <p:txBody>
          <a:bodyPr wrap="square" lIns="0" tIns="0" rIns="0" bIns="0" rtlCol="0" anchor="ctr"/>
          <a:lstStyle/>
          <a:p>
            <a:pPr algn="r" defTabSz="457075"/>
            <a:fld id="{5624F730-E479-0F4F-B38C-5653BA00B63B}" type="slidenum">
              <a:rPr lang="en-US" sz="800" b="0" i="0" spc="-11" smtClean="0">
                <a:solidFill>
                  <a:schemeClr val="bg1"/>
                </a:solidFill>
                <a:latin typeface="DM Sans 14pt ExtraLight" pitchFamily="2" charset="77"/>
                <a:ea typeface="Instrument Serif Italic" pitchFamily="34" charset="-122"/>
                <a:cs typeface="Instrument Serif Italic" pitchFamily="34" charset="-120"/>
              </a:rPr>
              <a:pPr algn="r" defTabSz="457075"/>
              <a:t>‹#›</a:t>
            </a:fld>
            <a:endParaRPr lang="en-US" sz="800" b="0" i="0" spc="-11">
              <a:solidFill>
                <a:schemeClr val="bg1"/>
              </a:solidFill>
              <a:latin typeface="DM Sans 14pt ExtraLight" pitchFamily="2" charset="77"/>
            </a:endParaRPr>
          </a:p>
        </p:txBody>
      </p:sp>
      <p:pic>
        <p:nvPicPr>
          <p:cNvPr id="4" name="Picture 3">
            <a:extLst>
              <a:ext uri="{FF2B5EF4-FFF2-40B4-BE49-F238E27FC236}">
                <a16:creationId xmlns:a16="http://schemas.microsoft.com/office/drawing/2014/main" id="{5FD923B5-EF93-D7E4-B23F-28A717DB34D6}"/>
              </a:ext>
            </a:extLst>
          </p:cNvPr>
          <p:cNvPicPr>
            <a:picLocks noChangeAspect="1"/>
          </p:cNvPicPr>
          <p:nvPr userDrawn="1"/>
        </p:nvPicPr>
        <p:blipFill>
          <a:blip r:embed="rId4"/>
          <a:srcRect t="771" b="771"/>
          <a:stretch/>
        </p:blipFill>
        <p:spPr>
          <a:xfrm>
            <a:off x="669700" y="6360875"/>
            <a:ext cx="328265" cy="323203"/>
          </a:xfrm>
          <a:prstGeom prst="ellipse">
            <a:avLst/>
          </a:prstGeom>
          <a:ln w="12700">
            <a:noFill/>
          </a:ln>
        </p:spPr>
      </p:pic>
    </p:spTree>
    <p:extLst>
      <p:ext uri="{BB962C8B-B14F-4D97-AF65-F5344CB8AC3E}">
        <p14:creationId xmlns:p14="http://schemas.microsoft.com/office/powerpoint/2010/main" val="2208294476"/>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33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4" indent="-228584" algn="l" defTabSz="914332"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RO"/>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5E27FB-E9D1-54CD-A8EA-3BA6FA0074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52FA1AF-3B3A-0EF8-33F6-16CBE87251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7F4F28-FC12-03C6-732B-E152F45697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B2AF0E7-CCC7-4EC9-8DD0-CA1FBFA0C8C3}" type="datetimeFigureOut">
              <a:rPr lang="en-US" smtClean="0"/>
              <a:t>8/29/2024</a:t>
            </a:fld>
            <a:endParaRPr lang="en-US"/>
          </a:p>
        </p:txBody>
      </p:sp>
      <p:sp>
        <p:nvSpPr>
          <p:cNvPr id="5" name="Footer Placeholder 4">
            <a:extLst>
              <a:ext uri="{FF2B5EF4-FFF2-40B4-BE49-F238E27FC236}">
                <a16:creationId xmlns:a16="http://schemas.microsoft.com/office/drawing/2014/main" id="{FC2B97E2-D463-A1FA-E228-A88A0A42A6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3D9D3D3-14DB-4D69-6EF5-686B5A457F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5ED14F9-3852-4B5D-885A-586D58ED8446}" type="slidenum">
              <a:rPr lang="en-US" smtClean="0"/>
              <a:t>‹#›</a:t>
            </a:fld>
            <a:endParaRPr lang="en-US"/>
          </a:p>
        </p:txBody>
      </p:sp>
    </p:spTree>
    <p:extLst>
      <p:ext uri="{BB962C8B-B14F-4D97-AF65-F5344CB8AC3E}">
        <p14:creationId xmlns:p14="http://schemas.microsoft.com/office/powerpoint/2010/main" val="2444652645"/>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 id="214748385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0.xml"/><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0.xml"/></Relationships>
</file>

<file path=ppt/slides/_rels/slide12.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107.svg"/><Relationship Id="rId2" Type="http://schemas.openxmlformats.org/officeDocument/2006/relationships/notesSlide" Target="../notesSlides/notesSlide12.xml"/><Relationship Id="rId1" Type="http://schemas.openxmlformats.org/officeDocument/2006/relationships/slideLayout" Target="../slideLayouts/slideLayout65.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1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3.xml"/><Relationship Id="rId1" Type="http://schemas.openxmlformats.org/officeDocument/2006/relationships/slideLayout" Target="../slideLayouts/slideLayout92.xml"/><Relationship Id="rId6" Type="http://schemas.openxmlformats.org/officeDocument/2006/relationships/image" Target="../media/image107.svg"/><Relationship Id="rId5" Type="http://schemas.openxmlformats.org/officeDocument/2006/relationships/image" Target="../media/image106.png"/><Relationship Id="rId4" Type="http://schemas.openxmlformats.org/officeDocument/2006/relationships/image" Target="../media/image10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0.xml"/></Relationships>
</file>

<file path=ppt/slides/_rels/slide15.xml.rels><?xml version="1.0" encoding="UTF-8" standalone="yes"?>
<Relationships xmlns="http://schemas.openxmlformats.org/package/2006/relationships"><Relationship Id="rId8" Type="http://schemas.openxmlformats.org/officeDocument/2006/relationships/image" Target="../media/image113.svg"/><Relationship Id="rId3" Type="http://schemas.openxmlformats.org/officeDocument/2006/relationships/image" Target="../media/image86.png"/><Relationship Id="rId7" Type="http://schemas.openxmlformats.org/officeDocument/2006/relationships/image" Target="../media/image112.png"/><Relationship Id="rId2" Type="http://schemas.openxmlformats.org/officeDocument/2006/relationships/notesSlide" Target="../notesSlides/notesSlide15.xml"/><Relationship Id="rId1" Type="http://schemas.openxmlformats.org/officeDocument/2006/relationships/slideLayout" Target="../slideLayouts/slideLayout77.xml"/><Relationship Id="rId6" Type="http://schemas.openxmlformats.org/officeDocument/2006/relationships/image" Target="../media/image111.svg"/><Relationship Id="rId5" Type="http://schemas.openxmlformats.org/officeDocument/2006/relationships/image" Target="../media/image110.png"/><Relationship Id="rId4" Type="http://schemas.openxmlformats.org/officeDocument/2006/relationships/image" Target="../media/image87.svg"/><Relationship Id="rId9" Type="http://schemas.openxmlformats.org/officeDocument/2006/relationships/image" Target="../media/image114.png"/></Relationships>
</file>

<file path=ppt/slides/_rels/slide1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6.xml"/><Relationship Id="rId1" Type="http://schemas.openxmlformats.org/officeDocument/2006/relationships/slideLayout" Target="../slideLayouts/slideLayout17.xml"/><Relationship Id="rId5" Type="http://schemas.openxmlformats.org/officeDocument/2006/relationships/image" Target="../media/image117.svg"/><Relationship Id="rId4" Type="http://schemas.openxmlformats.org/officeDocument/2006/relationships/image" Target="../media/image116.png"/></Relationships>
</file>

<file path=ppt/slides/_rels/slide17.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0.png"/><Relationship Id="rId7" Type="http://schemas.openxmlformats.org/officeDocument/2006/relationships/image" Target="../media/image114.png"/><Relationship Id="rId2" Type="http://schemas.openxmlformats.org/officeDocument/2006/relationships/notesSlide" Target="../notesSlides/notesSlide17.xml"/><Relationship Id="rId1" Type="http://schemas.openxmlformats.org/officeDocument/2006/relationships/slideLayout" Target="../slideLayouts/slideLayout29.xml"/><Relationship Id="rId6" Type="http://schemas.openxmlformats.org/officeDocument/2006/relationships/image" Target="../media/image113.svg"/><Relationship Id="rId5" Type="http://schemas.openxmlformats.org/officeDocument/2006/relationships/image" Target="../media/image112.png"/><Relationship Id="rId4" Type="http://schemas.openxmlformats.org/officeDocument/2006/relationships/image" Target="../media/image111.svg"/><Relationship Id="rId9" Type="http://schemas.openxmlformats.org/officeDocument/2006/relationships/image" Target="../media/image119.svg"/></Relationships>
</file>

<file path=ppt/slides/_rels/slide1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8.xml"/><Relationship Id="rId1" Type="http://schemas.openxmlformats.org/officeDocument/2006/relationships/slideLayout" Target="../slideLayouts/slideLayout17.xml"/><Relationship Id="rId5" Type="http://schemas.openxmlformats.org/officeDocument/2006/relationships/image" Target="../media/image117.svg"/><Relationship Id="rId4" Type="http://schemas.openxmlformats.org/officeDocument/2006/relationships/image" Target="../media/image116.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0.xml"/><Relationship Id="rId1" Type="http://schemas.openxmlformats.org/officeDocument/2006/relationships/slideLayout" Target="../slideLayouts/slideLayout6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0.xml"/></Relationships>
</file>

<file path=ppt/slides/_rels/slide2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3.xml"/><Relationship Id="rId1" Type="http://schemas.openxmlformats.org/officeDocument/2006/relationships/slideLayout" Target="../slideLayouts/slideLayout55.xml"/></Relationships>
</file>

<file path=ppt/slides/_rels/slide2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24.xml"/><Relationship Id="rId1" Type="http://schemas.openxmlformats.org/officeDocument/2006/relationships/slideLayout" Target="../slideLayouts/slideLayout76.xml"/></Relationships>
</file>

<file path=ppt/slides/_rels/slide25.xml.rels><?xml version="1.0" encoding="UTF-8" standalone="yes"?>
<Relationships xmlns="http://schemas.openxmlformats.org/package/2006/relationships"><Relationship Id="rId8" Type="http://schemas.openxmlformats.org/officeDocument/2006/relationships/image" Target="../media/image126.png"/><Relationship Id="rId13" Type="http://schemas.openxmlformats.org/officeDocument/2006/relationships/image" Target="../media/image131.png"/><Relationship Id="rId3" Type="http://schemas.openxmlformats.org/officeDocument/2006/relationships/image" Target="../media/image121.png"/><Relationship Id="rId7" Type="http://schemas.openxmlformats.org/officeDocument/2006/relationships/image" Target="../media/image125.png"/><Relationship Id="rId12" Type="http://schemas.openxmlformats.org/officeDocument/2006/relationships/image" Target="../media/image130.jpeg"/><Relationship Id="rId2" Type="http://schemas.openxmlformats.org/officeDocument/2006/relationships/notesSlide" Target="../notesSlides/notesSlide25.xml"/><Relationship Id="rId1" Type="http://schemas.openxmlformats.org/officeDocument/2006/relationships/slideLayout" Target="../slideLayouts/slideLayout18.xml"/><Relationship Id="rId6" Type="http://schemas.openxmlformats.org/officeDocument/2006/relationships/image" Target="../media/image124.png"/><Relationship Id="rId11" Type="http://schemas.openxmlformats.org/officeDocument/2006/relationships/image" Target="../media/image129.jpeg"/><Relationship Id="rId5" Type="http://schemas.openxmlformats.org/officeDocument/2006/relationships/image" Target="../media/image123.png"/><Relationship Id="rId10" Type="http://schemas.openxmlformats.org/officeDocument/2006/relationships/image" Target="../media/image128.png"/><Relationship Id="rId4" Type="http://schemas.openxmlformats.org/officeDocument/2006/relationships/image" Target="../media/image122.png"/><Relationship Id="rId9" Type="http://schemas.openxmlformats.org/officeDocument/2006/relationships/image" Target="../media/image127.jpeg"/></Relationships>
</file>

<file path=ppt/slides/_rels/slide26.xml.rels><?xml version="1.0" encoding="UTF-8" standalone="yes"?>
<Relationships xmlns="http://schemas.openxmlformats.org/package/2006/relationships"><Relationship Id="rId8" Type="http://schemas.openxmlformats.org/officeDocument/2006/relationships/image" Target="../media/image137.png"/><Relationship Id="rId13" Type="http://schemas.openxmlformats.org/officeDocument/2006/relationships/image" Target="../media/image142.jpeg"/><Relationship Id="rId3" Type="http://schemas.openxmlformats.org/officeDocument/2006/relationships/image" Target="../media/image132.png"/><Relationship Id="rId7" Type="http://schemas.openxmlformats.org/officeDocument/2006/relationships/image" Target="../media/image136.png"/><Relationship Id="rId12" Type="http://schemas.openxmlformats.org/officeDocument/2006/relationships/image" Target="../media/image141.svg"/><Relationship Id="rId2" Type="http://schemas.openxmlformats.org/officeDocument/2006/relationships/notesSlide" Target="../notesSlides/notesSlide26.xml"/><Relationship Id="rId16" Type="http://schemas.openxmlformats.org/officeDocument/2006/relationships/image" Target="../media/image145.jpeg"/><Relationship Id="rId1" Type="http://schemas.openxmlformats.org/officeDocument/2006/relationships/slideLayout" Target="../slideLayouts/slideLayout17.xml"/><Relationship Id="rId6" Type="http://schemas.openxmlformats.org/officeDocument/2006/relationships/image" Target="../media/image135.png"/><Relationship Id="rId11" Type="http://schemas.openxmlformats.org/officeDocument/2006/relationships/image" Target="../media/image140.png"/><Relationship Id="rId5" Type="http://schemas.openxmlformats.org/officeDocument/2006/relationships/image" Target="../media/image134.jpeg"/><Relationship Id="rId15" Type="http://schemas.openxmlformats.org/officeDocument/2006/relationships/image" Target="../media/image144.png"/><Relationship Id="rId10" Type="http://schemas.openxmlformats.org/officeDocument/2006/relationships/image" Target="../media/image139.jpeg"/><Relationship Id="rId4" Type="http://schemas.openxmlformats.org/officeDocument/2006/relationships/image" Target="../media/image133.png"/><Relationship Id="rId9" Type="http://schemas.openxmlformats.org/officeDocument/2006/relationships/image" Target="../media/image138.svg"/><Relationship Id="rId14" Type="http://schemas.openxmlformats.org/officeDocument/2006/relationships/image" Target="../media/image143.png"/></Relationships>
</file>

<file path=ppt/slides/_rels/slide2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1.jpe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85.svg"/><Relationship Id="rId5" Type="http://schemas.openxmlformats.org/officeDocument/2006/relationships/image" Target="../media/image84.png"/><Relationship Id="rId4" Type="http://schemas.openxmlformats.org/officeDocument/2006/relationships/image" Target="../media/image83.svg"/></Relationships>
</file>

<file path=ppt/slides/_rels/slide4.xml.rels><?xml version="1.0" encoding="UTF-8" standalone="yes"?>
<Relationships xmlns="http://schemas.openxmlformats.org/package/2006/relationships"><Relationship Id="rId8" Type="http://schemas.openxmlformats.org/officeDocument/2006/relationships/image" Target="../media/image91.sv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notesSlide" Target="../notesSlides/notesSlide4.xml"/><Relationship Id="rId1" Type="http://schemas.openxmlformats.org/officeDocument/2006/relationships/slideLayout" Target="../slideLayouts/slideLayout41.xml"/><Relationship Id="rId6" Type="http://schemas.openxmlformats.org/officeDocument/2006/relationships/image" Target="../media/image89.svg"/><Relationship Id="rId5" Type="http://schemas.openxmlformats.org/officeDocument/2006/relationships/image" Target="../media/image88.png"/><Relationship Id="rId4" Type="http://schemas.openxmlformats.org/officeDocument/2006/relationships/image" Target="../media/image87.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0.xml"/></Relationships>
</file>

<file path=ppt/slides/_rels/slide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xml"/><Relationship Id="rId1" Type="http://schemas.openxmlformats.org/officeDocument/2006/relationships/slideLayout" Target="../slideLayouts/slideLayout28.xml"/><Relationship Id="rId5" Type="http://schemas.openxmlformats.org/officeDocument/2006/relationships/image" Target="../media/image94.svg"/><Relationship Id="rId4" Type="http://schemas.openxmlformats.org/officeDocument/2006/relationships/image" Target="../media/image93.png"/></Relationships>
</file>

<file path=ppt/slides/_rels/slide8.xml.rels><?xml version="1.0" encoding="UTF-8" standalone="yes"?>
<Relationships xmlns="http://schemas.openxmlformats.org/package/2006/relationships"><Relationship Id="rId8" Type="http://schemas.openxmlformats.org/officeDocument/2006/relationships/image" Target="../media/image100.svg"/><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notesSlide" Target="../notesSlides/notesSlide8.xml"/><Relationship Id="rId1" Type="http://schemas.openxmlformats.org/officeDocument/2006/relationships/slideLayout" Target="../slideLayouts/slideLayout44.xml"/><Relationship Id="rId6" Type="http://schemas.openxmlformats.org/officeDocument/2006/relationships/image" Target="../media/image98.svg"/><Relationship Id="rId5" Type="http://schemas.openxmlformats.org/officeDocument/2006/relationships/image" Target="../media/image97.png"/><Relationship Id="rId4" Type="http://schemas.openxmlformats.org/officeDocument/2006/relationships/image" Target="../media/image96.svg"/></Relationships>
</file>

<file path=ppt/slides/_rels/slide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298A40-DC7E-290F-6AB5-4209986A7FE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5299631-BEF5-D0CE-E0A7-785028A23A58}"/>
              </a:ext>
            </a:extLst>
          </p:cNvPr>
          <p:cNvSpPr>
            <a:spLocks noGrp="1"/>
          </p:cNvSpPr>
          <p:nvPr>
            <p:ph type="body" idx="1"/>
          </p:nvPr>
        </p:nvSpPr>
        <p:spPr>
          <a:prstGeom prst="rect">
            <a:avLst/>
          </a:prstGeom>
        </p:spPr>
        <p:txBody>
          <a:bodyPr/>
          <a:lstStyle/>
          <a:p>
            <a:r>
              <a:rPr lang="en-GB"/>
              <a:t>A Next Generation Active ETF Company</a:t>
            </a:r>
            <a:endParaRPr lang="en-RO"/>
          </a:p>
        </p:txBody>
      </p:sp>
      <p:pic>
        <p:nvPicPr>
          <p:cNvPr id="7" name="Picture 6">
            <a:extLst>
              <a:ext uri="{FF2B5EF4-FFF2-40B4-BE49-F238E27FC236}">
                <a16:creationId xmlns:a16="http://schemas.microsoft.com/office/drawing/2014/main" id="{F14DB0FA-DA82-8BE7-B08A-883BCFC5FCCE}"/>
              </a:ext>
            </a:extLst>
          </p:cNvPr>
          <p:cNvPicPr>
            <a:picLocks noChangeAspect="1"/>
          </p:cNvPicPr>
          <p:nvPr/>
        </p:nvPicPr>
        <p:blipFill>
          <a:blip r:embed="rId3"/>
          <a:srcRect/>
          <a:stretch/>
        </p:blipFill>
        <p:spPr>
          <a:xfrm>
            <a:off x="5056281" y="773007"/>
            <a:ext cx="2079438" cy="2043816"/>
          </a:xfrm>
          <a:prstGeom prst="ellipse">
            <a:avLst/>
          </a:prstGeom>
        </p:spPr>
      </p:pic>
      <p:sp>
        <p:nvSpPr>
          <p:cNvPr id="6" name="Content Placeholder 4">
            <a:extLst>
              <a:ext uri="{FF2B5EF4-FFF2-40B4-BE49-F238E27FC236}">
                <a16:creationId xmlns:a16="http://schemas.microsoft.com/office/drawing/2014/main" id="{03111EA1-2445-F636-B8C7-1133E036FF80}"/>
              </a:ext>
            </a:extLst>
          </p:cNvPr>
          <p:cNvSpPr txBox="1">
            <a:spLocks/>
          </p:cNvSpPr>
          <p:nvPr/>
        </p:nvSpPr>
        <p:spPr>
          <a:xfrm>
            <a:off x="681930" y="5729773"/>
            <a:ext cx="2408584" cy="607962"/>
          </a:xfrm>
          <a:prstGeom prst="rect">
            <a:avLst/>
          </a:prstGeom>
        </p:spPr>
        <p:txBody>
          <a:bodyPr vert="horz" lIns="0" tIns="0" rIns="0" bIns="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sz="1000" kern="1200">
                <a:solidFill>
                  <a:schemeClr val="bg1"/>
                </a:solidFill>
                <a:latin typeface="DM Sans 14p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pPr>
            <a:r>
              <a:rPr lang="en-US" sz="1500" dirty="0">
                <a:latin typeface="DM Sans 14pt Medium" pitchFamily="2" charset="77"/>
              </a:rPr>
              <a:t>Family Office Club Audit</a:t>
            </a:r>
            <a:endParaRPr lang="en-RO" dirty="0">
              <a:latin typeface="DM Sans 14pt Light" pitchFamily="2" charset="77"/>
            </a:endParaRPr>
          </a:p>
        </p:txBody>
      </p:sp>
      <p:sp>
        <p:nvSpPr>
          <p:cNvPr id="8" name="Content Placeholder 4">
            <a:extLst>
              <a:ext uri="{FF2B5EF4-FFF2-40B4-BE49-F238E27FC236}">
                <a16:creationId xmlns:a16="http://schemas.microsoft.com/office/drawing/2014/main" id="{B794A50A-C9D5-D891-913C-1FE0D8E48BC5}"/>
              </a:ext>
            </a:extLst>
          </p:cNvPr>
          <p:cNvSpPr txBox="1">
            <a:spLocks/>
          </p:cNvSpPr>
          <p:nvPr/>
        </p:nvSpPr>
        <p:spPr>
          <a:xfrm>
            <a:off x="4891709" y="5729773"/>
            <a:ext cx="2408583" cy="607962"/>
          </a:xfrm>
          <a:prstGeom prst="rect">
            <a:avLst/>
          </a:prstGeom>
        </p:spPr>
        <p:txBody>
          <a:bodyPr vert="horz" lIns="0" tIns="0" rIns="0" bIns="0" rtlCol="0" anchor="ctr" anchorCtr="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1000" kern="1200">
                <a:solidFill>
                  <a:schemeClr val="bg1"/>
                </a:solidFill>
                <a:latin typeface="DM Sans 14p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pPr>
            <a:r>
              <a:rPr lang="en-US" sz="1500" err="1">
                <a:latin typeface="DM Sans 14pt Medium" pitchFamily="2" charset="77"/>
              </a:rPr>
              <a:t>zach</a:t>
            </a:r>
            <a:r>
              <a:rPr lang="en-RO" sz="1500">
                <a:latin typeface="DM Sans 14pt Medium" pitchFamily="2" charset="77"/>
              </a:rPr>
              <a:t>@</a:t>
            </a:r>
            <a:r>
              <a:rPr lang="en-US" sz="1500" err="1">
                <a:latin typeface="DM Sans 14pt Medium" pitchFamily="2" charset="77"/>
              </a:rPr>
              <a:t>twinoak</a:t>
            </a:r>
            <a:r>
              <a:rPr lang="en-RO" sz="1500">
                <a:latin typeface="DM Sans 14pt Medium" pitchFamily="2" charset="77"/>
              </a:rPr>
              <a:t>.com</a:t>
            </a:r>
            <a:endParaRPr lang="en-US" sz="1500">
              <a:latin typeface="DM Sans 14pt Medium" pitchFamily="2" charset="77"/>
            </a:endParaRPr>
          </a:p>
          <a:p>
            <a:pPr>
              <a:lnSpc>
                <a:spcPct val="80000"/>
              </a:lnSpc>
            </a:pPr>
            <a:r>
              <a:rPr lang="en-US" sz="1500">
                <a:latin typeface="DM Sans 14pt Medium" pitchFamily="2" charset="0"/>
              </a:rPr>
              <a:t>greg@twinoak.com</a:t>
            </a:r>
            <a:br>
              <a:rPr lang="en-RO">
                <a:latin typeface="DM Sans 14pt Light" pitchFamily="2" charset="77"/>
              </a:rPr>
            </a:br>
            <a:endParaRPr lang="en-RO">
              <a:latin typeface="DM Sans 14pt Light" pitchFamily="2" charset="77"/>
            </a:endParaRPr>
          </a:p>
        </p:txBody>
      </p:sp>
      <p:sp>
        <p:nvSpPr>
          <p:cNvPr id="9" name="Content Placeholder 4">
            <a:extLst>
              <a:ext uri="{FF2B5EF4-FFF2-40B4-BE49-F238E27FC236}">
                <a16:creationId xmlns:a16="http://schemas.microsoft.com/office/drawing/2014/main" id="{A63C9038-CABC-41DE-CC13-C602D5497188}"/>
              </a:ext>
            </a:extLst>
          </p:cNvPr>
          <p:cNvSpPr txBox="1">
            <a:spLocks/>
          </p:cNvSpPr>
          <p:nvPr/>
        </p:nvSpPr>
        <p:spPr>
          <a:xfrm>
            <a:off x="10274783" y="5673455"/>
            <a:ext cx="1235288" cy="607962"/>
          </a:xfrm>
          <a:prstGeom prst="rect">
            <a:avLst/>
          </a:prstGeom>
        </p:spPr>
        <p:txBody>
          <a:bodyPr vert="horz" lIns="0" tIns="0" rIns="0" bIns="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sz="1000" kern="1200">
                <a:solidFill>
                  <a:schemeClr val="bg1"/>
                </a:solidFill>
                <a:latin typeface="DM Sans 14p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pPr>
            <a:r>
              <a:rPr lang="en-US" sz="1500" dirty="0">
                <a:latin typeface="DM Sans 14pt Medium" pitchFamily="2" charset="77"/>
              </a:rPr>
              <a:t>August</a:t>
            </a:r>
            <a:r>
              <a:rPr lang="en-RO" sz="1500" dirty="0">
                <a:latin typeface="DM Sans 14pt Medium" pitchFamily="2" charset="77"/>
              </a:rPr>
              <a:t> 2024</a:t>
            </a:r>
            <a:endParaRPr lang="en-RO" dirty="0">
              <a:latin typeface="DM Sans 14pt Light" pitchFamily="2" charset="77"/>
            </a:endParaRPr>
          </a:p>
        </p:txBody>
      </p:sp>
      <p:sp>
        <p:nvSpPr>
          <p:cNvPr id="3" name="TextBox 2">
            <a:extLst>
              <a:ext uri="{FF2B5EF4-FFF2-40B4-BE49-F238E27FC236}">
                <a16:creationId xmlns:a16="http://schemas.microsoft.com/office/drawing/2014/main" id="{2949AD3F-FD1B-0E18-4007-DFA7811EF86F}"/>
              </a:ext>
            </a:extLst>
          </p:cNvPr>
          <p:cNvSpPr txBox="1"/>
          <p:nvPr/>
        </p:nvSpPr>
        <p:spPr>
          <a:xfrm>
            <a:off x="9303786" y="50644"/>
            <a:ext cx="2573140" cy="253916"/>
          </a:xfrm>
          <a:prstGeom prst="rect">
            <a:avLst/>
          </a:prstGeom>
          <a:noFill/>
        </p:spPr>
        <p:txBody>
          <a:bodyPr wrap="none" rtlCol="0">
            <a:spAutoFit/>
          </a:bodyPr>
          <a:lstStyle/>
          <a:p>
            <a:pPr algn="l"/>
            <a:r>
              <a:rPr lang="en-US" sz="1050">
                <a:solidFill>
                  <a:schemeClr val="bg1">
                    <a:lumMod val="75000"/>
                    <a:alpha val="71580"/>
                  </a:schemeClr>
                </a:solidFill>
                <a:latin typeface="DM Sans 14pt Light" pitchFamily="2" charset="0"/>
              </a:rPr>
              <a:t>Confidential | For Institutional Use Only</a:t>
            </a:r>
          </a:p>
        </p:txBody>
      </p:sp>
    </p:spTree>
    <p:extLst>
      <p:ext uri="{BB962C8B-B14F-4D97-AF65-F5344CB8AC3E}">
        <p14:creationId xmlns:p14="http://schemas.microsoft.com/office/powerpoint/2010/main" val="40638042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9A6D561-E2DE-0F67-A2E2-12E25DEB16DA}"/>
              </a:ext>
            </a:extLst>
          </p:cNvPr>
          <p:cNvSpPr>
            <a:spLocks noGrp="1"/>
          </p:cNvSpPr>
          <p:nvPr>
            <p:ph type="body" sz="quarter" idx="10"/>
          </p:nvPr>
        </p:nvSpPr>
        <p:spPr/>
        <p:txBody>
          <a:bodyPr/>
          <a:lstStyle/>
          <a:p>
            <a:r>
              <a:rPr lang="en-RO"/>
              <a:t>OUR VISION</a:t>
            </a:r>
          </a:p>
        </p:txBody>
      </p:sp>
      <p:sp>
        <p:nvSpPr>
          <p:cNvPr id="3" name="Content Placeholder 2">
            <a:extLst>
              <a:ext uri="{FF2B5EF4-FFF2-40B4-BE49-F238E27FC236}">
                <a16:creationId xmlns:a16="http://schemas.microsoft.com/office/drawing/2014/main" id="{B11B7EC5-2213-3B1F-707C-6668937B2D92}"/>
              </a:ext>
            </a:extLst>
          </p:cNvPr>
          <p:cNvSpPr>
            <a:spLocks noGrp="1"/>
          </p:cNvSpPr>
          <p:nvPr>
            <p:ph type="body" sz="quarter" idx="11"/>
          </p:nvPr>
        </p:nvSpPr>
        <p:spPr>
          <a:xfrm>
            <a:off x="682930" y="812800"/>
            <a:ext cx="9594545" cy="372532"/>
          </a:xfrm>
        </p:spPr>
        <p:txBody>
          <a:bodyPr/>
          <a:lstStyle/>
          <a:p>
            <a:r>
              <a:rPr lang="en-GB"/>
              <a:t>At the end of the day, we’re passionate about higher quality products that seek to provide the optimal net returns to clients.</a:t>
            </a:r>
          </a:p>
        </p:txBody>
      </p:sp>
      <p:pic>
        <p:nvPicPr>
          <p:cNvPr id="8" name="Picture 7">
            <a:extLst>
              <a:ext uri="{FF2B5EF4-FFF2-40B4-BE49-F238E27FC236}">
                <a16:creationId xmlns:a16="http://schemas.microsoft.com/office/drawing/2014/main" id="{B3B952A0-436B-F4AF-4691-2DA1D2334DC1}"/>
              </a:ext>
            </a:extLst>
          </p:cNvPr>
          <p:cNvPicPr>
            <a:picLocks noChangeAspect="1"/>
          </p:cNvPicPr>
          <p:nvPr/>
        </p:nvPicPr>
        <p:blipFill>
          <a:blip r:embed="rId3"/>
          <a:srcRect/>
          <a:stretch/>
        </p:blipFill>
        <p:spPr>
          <a:xfrm>
            <a:off x="2305546" y="1898658"/>
            <a:ext cx="7580908" cy="3910586"/>
          </a:xfrm>
          <a:prstGeom prst="rect">
            <a:avLst/>
          </a:prstGeom>
        </p:spPr>
      </p:pic>
      <p:grpSp>
        <p:nvGrpSpPr>
          <p:cNvPr id="5" name="Group 4">
            <a:extLst>
              <a:ext uri="{FF2B5EF4-FFF2-40B4-BE49-F238E27FC236}">
                <a16:creationId xmlns:a16="http://schemas.microsoft.com/office/drawing/2014/main" id="{8E8FB30C-041D-E299-5290-319539130D3F}"/>
              </a:ext>
            </a:extLst>
          </p:cNvPr>
          <p:cNvGrpSpPr/>
          <p:nvPr/>
        </p:nvGrpSpPr>
        <p:grpSpPr>
          <a:xfrm>
            <a:off x="1173600" y="6364800"/>
            <a:ext cx="5018192" cy="335436"/>
            <a:chOff x="1748031" y="1934316"/>
            <a:chExt cx="5018192" cy="335436"/>
          </a:xfrm>
        </p:grpSpPr>
        <p:sp>
          <p:nvSpPr>
            <p:cNvPr id="10" name="Rounded Rectangle 9">
              <a:extLst>
                <a:ext uri="{FF2B5EF4-FFF2-40B4-BE49-F238E27FC236}">
                  <a16:creationId xmlns:a16="http://schemas.microsoft.com/office/drawing/2014/main" id="{E049D0C6-D6A1-4E53-71F7-47BA3427B179}"/>
                </a:ext>
              </a:extLst>
            </p:cNvPr>
            <p:cNvSpPr/>
            <p:nvPr/>
          </p:nvSpPr>
          <p:spPr>
            <a:xfrm>
              <a:off x="4307123" y="1934316"/>
              <a:ext cx="1179553" cy="335436"/>
            </a:xfrm>
            <a:prstGeom prst="roundRect">
              <a:avLst>
                <a:gd name="adj" fmla="val 50000"/>
              </a:avLst>
            </a:prstGeom>
            <a:noFill/>
            <a:ln>
              <a:solidFill>
                <a:schemeClr val="bg1">
                  <a:lumMod val="8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a:solidFill>
                    <a:schemeClr val="bg1">
                      <a:lumMod val="75000"/>
                    </a:schemeClr>
                  </a:solidFill>
                  <a:latin typeface="DM Sans 14pt ExtraLight" pitchFamily="2" charset="77"/>
                </a:rPr>
                <a:t>Creativity</a:t>
              </a:r>
              <a:endParaRPr lang="en-RO" sz="900">
                <a:solidFill>
                  <a:schemeClr val="bg1">
                    <a:lumMod val="75000"/>
                  </a:schemeClr>
                </a:solidFill>
                <a:latin typeface="DM Sans 14pt ExtraLight" pitchFamily="2" charset="77"/>
              </a:endParaRPr>
            </a:p>
          </p:txBody>
        </p:sp>
        <p:sp>
          <p:nvSpPr>
            <p:cNvPr id="11" name="Rounded Rectangle 10">
              <a:extLst>
                <a:ext uri="{FF2B5EF4-FFF2-40B4-BE49-F238E27FC236}">
                  <a16:creationId xmlns:a16="http://schemas.microsoft.com/office/drawing/2014/main" id="{6BC2200C-18C3-C2C3-690B-B1BC78623595}"/>
                </a:ext>
              </a:extLst>
            </p:cNvPr>
            <p:cNvSpPr/>
            <p:nvPr/>
          </p:nvSpPr>
          <p:spPr>
            <a:xfrm>
              <a:off x="5586670" y="1934316"/>
              <a:ext cx="1179553" cy="335436"/>
            </a:xfrm>
            <a:prstGeom prst="roundRect">
              <a:avLst>
                <a:gd name="adj" fmla="val 50000"/>
              </a:avLst>
            </a:prstGeom>
            <a:solidFill>
              <a:srgbClr val="D9D9D9"/>
            </a:solidFill>
            <a:ln cmpd="sng">
              <a:solidFill>
                <a:schemeClr val="bg1">
                  <a:lumMod val="8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RO" sz="900" b="1">
                  <a:solidFill>
                    <a:schemeClr val="bg1"/>
                  </a:solidFill>
                  <a:latin typeface="DM Sans 14pt ExtraLight" pitchFamily="2" charset="77"/>
                </a:rPr>
                <a:t>Stewardship</a:t>
              </a:r>
            </a:p>
          </p:txBody>
        </p:sp>
        <p:sp>
          <p:nvSpPr>
            <p:cNvPr id="12" name="Rounded Rectangle 11">
              <a:extLst>
                <a:ext uri="{FF2B5EF4-FFF2-40B4-BE49-F238E27FC236}">
                  <a16:creationId xmlns:a16="http://schemas.microsoft.com/office/drawing/2014/main" id="{A08DACDC-A04D-3D2E-0481-34F7FA3EA501}"/>
                </a:ext>
              </a:extLst>
            </p:cNvPr>
            <p:cNvSpPr/>
            <p:nvPr/>
          </p:nvSpPr>
          <p:spPr>
            <a:xfrm>
              <a:off x="3027578" y="1934316"/>
              <a:ext cx="1179553" cy="335436"/>
            </a:xfrm>
            <a:prstGeom prst="roundRect">
              <a:avLst>
                <a:gd name="adj" fmla="val 50000"/>
              </a:avLst>
            </a:prstGeom>
            <a:noFill/>
            <a:ln>
              <a:solidFill>
                <a:schemeClr val="bg1">
                  <a:lumMod val="8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RO" sz="900">
                  <a:solidFill>
                    <a:schemeClr val="bg1">
                      <a:lumMod val="75000"/>
                    </a:schemeClr>
                  </a:solidFill>
                  <a:latin typeface="DM Sans 14pt ExtraLight" pitchFamily="2" charset="77"/>
                </a:rPr>
                <a:t>Simplicity</a:t>
              </a:r>
            </a:p>
          </p:txBody>
        </p:sp>
        <p:sp>
          <p:nvSpPr>
            <p:cNvPr id="13" name="Rounded Rectangle 12">
              <a:extLst>
                <a:ext uri="{FF2B5EF4-FFF2-40B4-BE49-F238E27FC236}">
                  <a16:creationId xmlns:a16="http://schemas.microsoft.com/office/drawing/2014/main" id="{03D711E7-30B3-E228-F16C-449171349DF2}"/>
                </a:ext>
              </a:extLst>
            </p:cNvPr>
            <p:cNvSpPr/>
            <p:nvPr/>
          </p:nvSpPr>
          <p:spPr>
            <a:xfrm>
              <a:off x="1748031" y="1934316"/>
              <a:ext cx="1179553" cy="335436"/>
            </a:xfrm>
            <a:prstGeom prst="roundRect">
              <a:avLst>
                <a:gd name="adj" fmla="val 50000"/>
              </a:avLst>
            </a:prstGeom>
            <a:solidFill>
              <a:schemeClr val="bg1">
                <a:lumMod val="85000"/>
              </a:schemeClr>
            </a:solidFill>
            <a:ln>
              <a:solidFill>
                <a:schemeClr val="bg1">
                  <a:lumMod val="8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bg1"/>
                  </a:solidFill>
                  <a:latin typeface="DM Sans 14pt ExtraLight" pitchFamily="2" charset="77"/>
                </a:rPr>
                <a:t>Tax-aware</a:t>
              </a:r>
              <a:endParaRPr lang="en-RO" sz="900" b="1" dirty="0">
                <a:solidFill>
                  <a:schemeClr val="bg1"/>
                </a:solidFill>
                <a:latin typeface="DM Sans 14pt ExtraLight" pitchFamily="2" charset="77"/>
              </a:endParaRPr>
            </a:p>
          </p:txBody>
        </p:sp>
      </p:grpSp>
      <p:sp>
        <p:nvSpPr>
          <p:cNvPr id="7" name="Content Placeholder 3">
            <a:extLst>
              <a:ext uri="{FF2B5EF4-FFF2-40B4-BE49-F238E27FC236}">
                <a16:creationId xmlns:a16="http://schemas.microsoft.com/office/drawing/2014/main" id="{54748CBF-7F5F-5EC6-4EC8-18DB64A7EA19}"/>
              </a:ext>
            </a:extLst>
          </p:cNvPr>
          <p:cNvSpPr txBox="1">
            <a:spLocks/>
          </p:cNvSpPr>
          <p:nvPr/>
        </p:nvSpPr>
        <p:spPr>
          <a:xfrm>
            <a:off x="6582228" y="6296990"/>
            <a:ext cx="4841799" cy="471055"/>
          </a:xfrm>
          <a:prstGeom prst="rect">
            <a:avLst/>
          </a:prstGeom>
        </p:spPr>
        <p:txBody>
          <a:bodyPr lIns="0" tIns="0" rIns="0" bIns="0"/>
          <a:lstStyle>
            <a:lvl1pPr marL="0" indent="0" algn="l" defTabSz="914332" rtl="0" eaLnBrk="1" latinLnBrk="0" hangingPunct="1">
              <a:lnSpc>
                <a:spcPct val="100000"/>
              </a:lnSpc>
              <a:spcBef>
                <a:spcPts val="1000"/>
              </a:spcBef>
              <a:buFont typeface="Arial" panose="020B0604020202020204" pitchFamily="34" charset="0"/>
              <a:buNone/>
              <a:defRPr sz="2400" b="1" i="0" kern="1200">
                <a:solidFill>
                  <a:schemeClr val="tx1"/>
                </a:solidFill>
                <a:latin typeface="DM Sans 14pt" pitchFamily="2" charset="77"/>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800" b="0">
                <a:solidFill>
                  <a:schemeClr val="tx1">
                    <a:alpha val="72000"/>
                  </a:schemeClr>
                </a:solidFill>
              </a:rPr>
              <a:t>*All information is strictly illustrative and solely for educational purposes and expresses the observations and subjective views of Twin Oak. There is no offer of securities being made. All prospective clients should consult their own legal, investment, and tax advisors to determine suitability of the investment. Refer to Endnotes for additional information.</a:t>
            </a:r>
          </a:p>
        </p:txBody>
      </p:sp>
      <p:sp>
        <p:nvSpPr>
          <p:cNvPr id="9" name="TextBox 8">
            <a:extLst>
              <a:ext uri="{FF2B5EF4-FFF2-40B4-BE49-F238E27FC236}">
                <a16:creationId xmlns:a16="http://schemas.microsoft.com/office/drawing/2014/main" id="{2EF81FF5-DF24-04D6-F076-560CC79890F6}"/>
              </a:ext>
            </a:extLst>
          </p:cNvPr>
          <p:cNvSpPr txBox="1"/>
          <p:nvPr/>
        </p:nvSpPr>
        <p:spPr>
          <a:xfrm>
            <a:off x="9303786" y="50644"/>
            <a:ext cx="2573140" cy="253916"/>
          </a:xfrm>
          <a:prstGeom prst="rect">
            <a:avLst/>
          </a:prstGeom>
          <a:noFill/>
        </p:spPr>
        <p:txBody>
          <a:bodyPr wrap="none" rtlCol="0">
            <a:spAutoFit/>
          </a:bodyPr>
          <a:lstStyle/>
          <a:p>
            <a:pPr algn="l"/>
            <a:r>
              <a:rPr lang="en-US" sz="1050">
                <a:solidFill>
                  <a:schemeClr val="bg1">
                    <a:lumMod val="75000"/>
                    <a:alpha val="71580"/>
                  </a:schemeClr>
                </a:solidFill>
                <a:latin typeface="DM Sans 14pt Light" pitchFamily="2" charset="0"/>
              </a:rPr>
              <a:t>Confidential | For Institutional Use Only</a:t>
            </a:r>
          </a:p>
        </p:txBody>
      </p:sp>
    </p:spTree>
    <p:extLst>
      <p:ext uri="{BB962C8B-B14F-4D97-AF65-F5344CB8AC3E}">
        <p14:creationId xmlns:p14="http://schemas.microsoft.com/office/powerpoint/2010/main" val="19365021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EFEC8B88-9724-33A6-3D2A-B4EBBC3A056F}"/>
              </a:ext>
            </a:extLst>
          </p:cNvPr>
          <p:cNvSpPr>
            <a:spLocks noGrp="1"/>
          </p:cNvSpPr>
          <p:nvPr>
            <p:ph type="subTitle" idx="1"/>
          </p:nvPr>
        </p:nvSpPr>
        <p:spPr/>
        <p:txBody>
          <a:bodyPr/>
          <a:lstStyle/>
          <a:p>
            <a:r>
              <a:rPr lang="en-RO"/>
              <a:t>The Opportunity</a:t>
            </a:r>
          </a:p>
        </p:txBody>
      </p:sp>
    </p:spTree>
    <p:extLst>
      <p:ext uri="{BB962C8B-B14F-4D97-AF65-F5344CB8AC3E}">
        <p14:creationId xmlns:p14="http://schemas.microsoft.com/office/powerpoint/2010/main" val="4651315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ACAD0572-23A9-C89D-4528-037C131C32F0}"/>
              </a:ext>
            </a:extLst>
          </p:cNvPr>
          <p:cNvCxnSpPr>
            <a:cxnSpLocks/>
          </p:cNvCxnSpPr>
          <p:nvPr/>
        </p:nvCxnSpPr>
        <p:spPr>
          <a:xfrm>
            <a:off x="7212300" y="1455257"/>
            <a:ext cx="974361" cy="0"/>
          </a:xfrm>
          <a:prstGeom prst="line">
            <a:avLst/>
          </a:prstGeom>
          <a:ln w="12700">
            <a:solidFill>
              <a:schemeClr val="tx1">
                <a:alpha val="59682"/>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3" name="Straight Connector 2">
            <a:extLst>
              <a:ext uri="{FF2B5EF4-FFF2-40B4-BE49-F238E27FC236}">
                <a16:creationId xmlns:a16="http://schemas.microsoft.com/office/drawing/2014/main" id="{571D0D5C-5A75-0EA2-EA05-A3B205F6A3B7}"/>
              </a:ext>
            </a:extLst>
          </p:cNvPr>
          <p:cNvCxnSpPr>
            <a:cxnSpLocks/>
          </p:cNvCxnSpPr>
          <p:nvPr/>
        </p:nvCxnSpPr>
        <p:spPr>
          <a:xfrm>
            <a:off x="7508681" y="3148461"/>
            <a:ext cx="390443" cy="2659252"/>
          </a:xfrm>
          <a:prstGeom prst="line">
            <a:avLst/>
          </a:prstGeom>
          <a:ln w="12700">
            <a:solidFill>
              <a:schemeClr val="tx1">
                <a:alpha val="59682"/>
              </a:schemeClr>
            </a:solidFill>
            <a:prstDash val="sysDot"/>
          </a:ln>
        </p:spPr>
        <p:style>
          <a:lnRef idx="2">
            <a:schemeClr val="accent1"/>
          </a:lnRef>
          <a:fillRef idx="0">
            <a:schemeClr val="accent1"/>
          </a:fillRef>
          <a:effectRef idx="1">
            <a:schemeClr val="accent1"/>
          </a:effectRef>
          <a:fontRef idx="minor">
            <a:schemeClr val="tx1"/>
          </a:fontRef>
        </p:style>
      </p:cxnSp>
      <p:pic>
        <p:nvPicPr>
          <p:cNvPr id="52" name="Picture 51">
            <a:extLst>
              <a:ext uri="{FF2B5EF4-FFF2-40B4-BE49-F238E27FC236}">
                <a16:creationId xmlns:a16="http://schemas.microsoft.com/office/drawing/2014/main" id="{20032505-D3E3-9DB0-F981-30B04E8A0568}"/>
              </a:ext>
            </a:extLst>
          </p:cNvPr>
          <p:cNvPicPr>
            <a:picLocks noChangeAspect="1"/>
          </p:cNvPicPr>
          <p:nvPr/>
        </p:nvPicPr>
        <p:blipFill>
          <a:blip r:embed="rId3"/>
          <a:srcRect/>
          <a:stretch/>
        </p:blipFill>
        <p:spPr>
          <a:xfrm>
            <a:off x="7885547" y="1435729"/>
            <a:ext cx="1110765" cy="4431956"/>
          </a:xfrm>
          <a:prstGeom prst="rect">
            <a:avLst/>
          </a:prstGeom>
        </p:spPr>
      </p:pic>
      <p:sp>
        <p:nvSpPr>
          <p:cNvPr id="28" name="Text Placeholder 27">
            <a:extLst>
              <a:ext uri="{FF2B5EF4-FFF2-40B4-BE49-F238E27FC236}">
                <a16:creationId xmlns:a16="http://schemas.microsoft.com/office/drawing/2014/main" id="{F875B3DB-74A8-842B-2E43-C0AC5AB3A8DD}"/>
              </a:ext>
            </a:extLst>
          </p:cNvPr>
          <p:cNvSpPr>
            <a:spLocks noGrp="1"/>
          </p:cNvSpPr>
          <p:nvPr>
            <p:ph type="body" sz="quarter" idx="10"/>
          </p:nvPr>
        </p:nvSpPr>
        <p:spPr/>
        <p:txBody>
          <a:bodyPr/>
          <a:lstStyle/>
          <a:p>
            <a:r>
              <a:rPr lang="en-RO"/>
              <a:t>THE OPPORTUNITY: FAMILY OFFICES</a:t>
            </a:r>
          </a:p>
        </p:txBody>
      </p:sp>
      <p:sp>
        <p:nvSpPr>
          <p:cNvPr id="13" name="Text Placeholder 12">
            <a:extLst>
              <a:ext uri="{FF2B5EF4-FFF2-40B4-BE49-F238E27FC236}">
                <a16:creationId xmlns:a16="http://schemas.microsoft.com/office/drawing/2014/main" id="{45ED86AD-0347-0C3C-BF6C-6208D2C8A093}"/>
              </a:ext>
            </a:extLst>
          </p:cNvPr>
          <p:cNvSpPr>
            <a:spLocks noGrp="1"/>
          </p:cNvSpPr>
          <p:nvPr>
            <p:ph type="body" sz="quarter" idx="11"/>
          </p:nvPr>
        </p:nvSpPr>
        <p:spPr/>
        <p:txBody>
          <a:bodyPr/>
          <a:lstStyle/>
          <a:p>
            <a:r>
              <a:rPr lang="en-GB"/>
              <a:t>We believe the ETF wrapper is underutilized in most asset allocations.</a:t>
            </a:r>
          </a:p>
          <a:p>
            <a:endParaRPr lang="en-RO"/>
          </a:p>
        </p:txBody>
      </p:sp>
      <p:pic>
        <p:nvPicPr>
          <p:cNvPr id="40" name="Picture 39">
            <a:extLst>
              <a:ext uri="{FF2B5EF4-FFF2-40B4-BE49-F238E27FC236}">
                <a16:creationId xmlns:a16="http://schemas.microsoft.com/office/drawing/2014/main" id="{7BCF4DBF-F56B-39FE-BF1E-2108EAEE59EA}"/>
              </a:ext>
            </a:extLst>
          </p:cNvPr>
          <p:cNvPicPr>
            <a:picLocks noChangeAspect="1"/>
          </p:cNvPicPr>
          <p:nvPr/>
        </p:nvPicPr>
        <p:blipFill>
          <a:blip r:embed="rId4"/>
          <a:srcRect/>
          <a:stretch/>
        </p:blipFill>
        <p:spPr>
          <a:xfrm>
            <a:off x="6404182" y="1435729"/>
            <a:ext cx="1110766" cy="4431956"/>
          </a:xfrm>
          <a:prstGeom prst="rect">
            <a:avLst/>
          </a:prstGeom>
        </p:spPr>
      </p:pic>
      <p:pic>
        <p:nvPicPr>
          <p:cNvPr id="42" name="Picture 41">
            <a:extLst>
              <a:ext uri="{FF2B5EF4-FFF2-40B4-BE49-F238E27FC236}">
                <a16:creationId xmlns:a16="http://schemas.microsoft.com/office/drawing/2014/main" id="{96D9FDDB-AB6C-6780-3325-1C475AD7FD37}"/>
              </a:ext>
            </a:extLst>
          </p:cNvPr>
          <p:cNvPicPr>
            <a:picLocks noChangeAspect="1"/>
          </p:cNvPicPr>
          <p:nvPr/>
        </p:nvPicPr>
        <p:blipFill>
          <a:blip r:embed="rId5"/>
          <a:srcRect/>
          <a:stretch/>
        </p:blipFill>
        <p:spPr>
          <a:xfrm>
            <a:off x="10393234" y="1442422"/>
            <a:ext cx="1110766" cy="4431956"/>
          </a:xfrm>
          <a:prstGeom prst="rect">
            <a:avLst/>
          </a:prstGeom>
        </p:spPr>
      </p:pic>
      <p:sp>
        <p:nvSpPr>
          <p:cNvPr id="43" name="TextBox 1">
            <a:extLst>
              <a:ext uri="{FF2B5EF4-FFF2-40B4-BE49-F238E27FC236}">
                <a16:creationId xmlns:a16="http://schemas.microsoft.com/office/drawing/2014/main" id="{A043DDAD-35C9-837E-332A-F2BEBDA31F5B}"/>
              </a:ext>
            </a:extLst>
          </p:cNvPr>
          <p:cNvSpPr txBox="1"/>
          <p:nvPr/>
        </p:nvSpPr>
        <p:spPr>
          <a:xfrm>
            <a:off x="6413858" y="1691403"/>
            <a:ext cx="1091414" cy="369358"/>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RO" sz="900">
                <a:solidFill>
                  <a:schemeClr val="bg1"/>
                </a:solidFill>
                <a:latin typeface="DM Sans 14pt" pitchFamily="2" charset="77"/>
              </a:rPr>
              <a:t>Public Equity</a:t>
            </a:r>
            <a:br>
              <a:rPr lang="en-RO" sz="900">
                <a:solidFill>
                  <a:schemeClr val="bg1"/>
                </a:solidFill>
                <a:latin typeface="DM Sans 14pt" pitchFamily="2" charset="77"/>
              </a:rPr>
            </a:br>
            <a:r>
              <a:rPr lang="en-RO" sz="900">
                <a:solidFill>
                  <a:schemeClr val="bg1"/>
                </a:solidFill>
                <a:latin typeface="DM Sans 14pt" pitchFamily="2" charset="77"/>
              </a:rPr>
              <a:t>38%</a:t>
            </a:r>
          </a:p>
        </p:txBody>
      </p:sp>
      <p:sp>
        <p:nvSpPr>
          <p:cNvPr id="44" name="TextBox 1">
            <a:extLst>
              <a:ext uri="{FF2B5EF4-FFF2-40B4-BE49-F238E27FC236}">
                <a16:creationId xmlns:a16="http://schemas.microsoft.com/office/drawing/2014/main" id="{60649727-F887-B1EC-FE94-77533DC531FE}"/>
              </a:ext>
            </a:extLst>
          </p:cNvPr>
          <p:cNvSpPr txBox="1"/>
          <p:nvPr/>
        </p:nvSpPr>
        <p:spPr>
          <a:xfrm>
            <a:off x="6399131" y="3425467"/>
            <a:ext cx="1120869" cy="277007"/>
          </a:xfrm>
          <a:prstGeom prst="rect">
            <a:avLst/>
          </a:prstGeom>
          <a:noFill/>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RO" sz="900">
                <a:solidFill>
                  <a:schemeClr val="bg1"/>
                </a:solidFill>
                <a:latin typeface="DM Sans 14pt" pitchFamily="2" charset="77"/>
              </a:rPr>
              <a:t>Private Equity</a:t>
            </a:r>
            <a:br>
              <a:rPr lang="en-RO" sz="900">
                <a:solidFill>
                  <a:schemeClr val="bg1"/>
                </a:solidFill>
                <a:latin typeface="DM Sans 14pt" pitchFamily="2" charset="77"/>
              </a:rPr>
            </a:br>
            <a:r>
              <a:rPr lang="en-RO" sz="900">
                <a:solidFill>
                  <a:schemeClr val="bg1"/>
                </a:solidFill>
                <a:latin typeface="DM Sans 14pt" pitchFamily="2" charset="77"/>
              </a:rPr>
              <a:t>21%</a:t>
            </a:r>
          </a:p>
        </p:txBody>
      </p:sp>
      <p:sp>
        <p:nvSpPr>
          <p:cNvPr id="45" name="TextBox 1">
            <a:extLst>
              <a:ext uri="{FF2B5EF4-FFF2-40B4-BE49-F238E27FC236}">
                <a16:creationId xmlns:a16="http://schemas.microsoft.com/office/drawing/2014/main" id="{A536F2C6-8C6E-87BE-4F4C-444ED3885920}"/>
              </a:ext>
            </a:extLst>
          </p:cNvPr>
          <p:cNvSpPr txBox="1"/>
          <p:nvPr/>
        </p:nvSpPr>
        <p:spPr>
          <a:xfrm>
            <a:off x="6399131" y="4232267"/>
            <a:ext cx="1120869" cy="277007"/>
          </a:xfrm>
          <a:prstGeom prst="rect">
            <a:avLst/>
          </a:prstGeom>
          <a:noFill/>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RO" sz="900">
                <a:solidFill>
                  <a:schemeClr val="bg1"/>
                </a:solidFill>
                <a:latin typeface="DM Sans 14pt" pitchFamily="2" charset="77"/>
              </a:rPr>
              <a:t>Real Assets</a:t>
            </a:r>
            <a:br>
              <a:rPr lang="en-RO" sz="900">
                <a:solidFill>
                  <a:schemeClr val="bg1"/>
                </a:solidFill>
                <a:latin typeface="DM Sans 14pt" pitchFamily="2" charset="77"/>
              </a:rPr>
            </a:br>
            <a:r>
              <a:rPr lang="en-RO" sz="900">
                <a:solidFill>
                  <a:schemeClr val="bg1"/>
                </a:solidFill>
                <a:latin typeface="DM Sans 14pt" pitchFamily="2" charset="77"/>
              </a:rPr>
              <a:t>16%</a:t>
            </a:r>
          </a:p>
        </p:txBody>
      </p:sp>
      <p:sp>
        <p:nvSpPr>
          <p:cNvPr id="46" name="TextBox 1">
            <a:extLst>
              <a:ext uri="{FF2B5EF4-FFF2-40B4-BE49-F238E27FC236}">
                <a16:creationId xmlns:a16="http://schemas.microsoft.com/office/drawing/2014/main" id="{0CA1D7D9-1D40-C0E1-CC7D-B1DD0491C573}"/>
              </a:ext>
            </a:extLst>
          </p:cNvPr>
          <p:cNvSpPr txBox="1"/>
          <p:nvPr/>
        </p:nvSpPr>
        <p:spPr>
          <a:xfrm>
            <a:off x="6387163" y="4904038"/>
            <a:ext cx="1144805" cy="276960"/>
          </a:xfrm>
          <a:prstGeom prst="rect">
            <a:avLst/>
          </a:prstGeom>
          <a:noFill/>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RO" sz="900">
                <a:solidFill>
                  <a:schemeClr val="bg1"/>
                </a:solidFill>
                <a:latin typeface="DM Sans 14pt" pitchFamily="2" charset="77"/>
              </a:rPr>
              <a:t>Fixed Income</a:t>
            </a:r>
            <a:br>
              <a:rPr lang="en-RO" sz="900">
                <a:solidFill>
                  <a:schemeClr val="bg1"/>
                </a:solidFill>
                <a:latin typeface="DM Sans 14pt" pitchFamily="2" charset="77"/>
              </a:rPr>
            </a:br>
            <a:r>
              <a:rPr lang="en-RO" sz="900">
                <a:solidFill>
                  <a:schemeClr val="bg1"/>
                </a:solidFill>
                <a:latin typeface="DM Sans 14pt" pitchFamily="2" charset="77"/>
              </a:rPr>
              <a:t>15%</a:t>
            </a:r>
          </a:p>
        </p:txBody>
      </p:sp>
      <p:sp>
        <p:nvSpPr>
          <p:cNvPr id="47" name="TextBox 1">
            <a:extLst>
              <a:ext uri="{FF2B5EF4-FFF2-40B4-BE49-F238E27FC236}">
                <a16:creationId xmlns:a16="http://schemas.microsoft.com/office/drawing/2014/main" id="{A8F3E76C-E368-BBED-E80E-17A199AA612F}"/>
              </a:ext>
            </a:extLst>
          </p:cNvPr>
          <p:cNvSpPr txBox="1"/>
          <p:nvPr/>
        </p:nvSpPr>
        <p:spPr>
          <a:xfrm>
            <a:off x="6394512" y="5495114"/>
            <a:ext cx="1130106" cy="277007"/>
          </a:xfrm>
          <a:prstGeom prst="rect">
            <a:avLst/>
          </a:prstGeom>
          <a:noFill/>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RO" sz="900">
                <a:solidFill>
                  <a:schemeClr val="bg1"/>
                </a:solidFill>
                <a:latin typeface="DM Sans 14pt" pitchFamily="2" charset="77"/>
              </a:rPr>
              <a:t>Cash &amp; Other</a:t>
            </a:r>
            <a:br>
              <a:rPr lang="en-RO" sz="900">
                <a:solidFill>
                  <a:schemeClr val="bg1"/>
                </a:solidFill>
                <a:latin typeface="DM Sans 14pt" pitchFamily="2" charset="77"/>
              </a:rPr>
            </a:br>
            <a:r>
              <a:rPr lang="en-RO" sz="900">
                <a:solidFill>
                  <a:schemeClr val="bg1"/>
                </a:solidFill>
                <a:latin typeface="DM Sans 14pt" pitchFamily="2" charset="77"/>
              </a:rPr>
              <a:t>11%</a:t>
            </a:r>
          </a:p>
        </p:txBody>
      </p:sp>
      <p:sp>
        <p:nvSpPr>
          <p:cNvPr id="48" name="TextBox 1">
            <a:extLst>
              <a:ext uri="{FF2B5EF4-FFF2-40B4-BE49-F238E27FC236}">
                <a16:creationId xmlns:a16="http://schemas.microsoft.com/office/drawing/2014/main" id="{A523ED9F-4A5F-8E65-B8ED-0DDD3F7BC2AE}"/>
              </a:ext>
            </a:extLst>
          </p:cNvPr>
          <p:cNvSpPr txBox="1"/>
          <p:nvPr/>
        </p:nvSpPr>
        <p:spPr>
          <a:xfrm>
            <a:off x="7880495" y="1691403"/>
            <a:ext cx="1120869" cy="369358"/>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RO" sz="900">
                <a:solidFill>
                  <a:schemeClr val="bg1"/>
                </a:solidFill>
                <a:latin typeface="DM Sans 14pt" pitchFamily="2" charset="77"/>
              </a:rPr>
              <a:t>ETFs</a:t>
            </a:r>
            <a:br>
              <a:rPr lang="en-RO" sz="900">
                <a:solidFill>
                  <a:schemeClr val="bg1"/>
                </a:solidFill>
                <a:latin typeface="DM Sans 14pt" pitchFamily="2" charset="77"/>
              </a:rPr>
            </a:br>
            <a:r>
              <a:rPr lang="en-RO" sz="900">
                <a:solidFill>
                  <a:schemeClr val="bg1"/>
                </a:solidFill>
                <a:latin typeface="DM Sans 14pt" pitchFamily="2" charset="77"/>
              </a:rPr>
              <a:t>27%</a:t>
            </a:r>
          </a:p>
        </p:txBody>
      </p:sp>
      <p:sp>
        <p:nvSpPr>
          <p:cNvPr id="49" name="TextBox 1">
            <a:extLst>
              <a:ext uri="{FF2B5EF4-FFF2-40B4-BE49-F238E27FC236}">
                <a16:creationId xmlns:a16="http://schemas.microsoft.com/office/drawing/2014/main" id="{B5255E5B-1A03-E4AA-07C8-BECC7944F2EE}"/>
              </a:ext>
            </a:extLst>
          </p:cNvPr>
          <p:cNvSpPr txBox="1"/>
          <p:nvPr/>
        </p:nvSpPr>
        <p:spPr>
          <a:xfrm>
            <a:off x="7880495" y="3148461"/>
            <a:ext cx="1120869" cy="277006"/>
          </a:xfrm>
          <a:prstGeom prst="rect">
            <a:avLst/>
          </a:prstGeom>
          <a:noFill/>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RO" sz="900">
                <a:solidFill>
                  <a:schemeClr val="bg1"/>
                </a:solidFill>
                <a:latin typeface="DM Sans 14pt" pitchFamily="2" charset="77"/>
              </a:rPr>
              <a:t>Direct Stock</a:t>
            </a:r>
            <a:br>
              <a:rPr lang="en-RO" sz="900">
                <a:solidFill>
                  <a:schemeClr val="bg1"/>
                </a:solidFill>
                <a:latin typeface="DM Sans 14pt" pitchFamily="2" charset="77"/>
              </a:rPr>
            </a:br>
            <a:r>
              <a:rPr lang="en-RO" sz="900">
                <a:solidFill>
                  <a:schemeClr val="bg1"/>
                </a:solidFill>
                <a:latin typeface="DM Sans 14pt" pitchFamily="2" charset="77"/>
              </a:rPr>
              <a:t>30%</a:t>
            </a:r>
          </a:p>
        </p:txBody>
      </p:sp>
      <p:sp>
        <p:nvSpPr>
          <p:cNvPr id="50" name="TextBox 1">
            <a:extLst>
              <a:ext uri="{FF2B5EF4-FFF2-40B4-BE49-F238E27FC236}">
                <a16:creationId xmlns:a16="http://schemas.microsoft.com/office/drawing/2014/main" id="{3B910960-970E-AE01-297D-4977903BC7C7}"/>
              </a:ext>
            </a:extLst>
          </p:cNvPr>
          <p:cNvSpPr txBox="1"/>
          <p:nvPr/>
        </p:nvSpPr>
        <p:spPr>
          <a:xfrm>
            <a:off x="7880466" y="4409650"/>
            <a:ext cx="1120927" cy="276959"/>
          </a:xfrm>
          <a:prstGeom prst="rect">
            <a:avLst/>
          </a:prstGeom>
          <a:noFill/>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RO" sz="900">
                <a:solidFill>
                  <a:schemeClr val="bg1"/>
                </a:solidFill>
                <a:latin typeface="DM Sans 14pt" pitchFamily="2" charset="77"/>
              </a:rPr>
              <a:t>Hedge Funds</a:t>
            </a:r>
            <a:br>
              <a:rPr lang="en-RO" sz="900">
                <a:solidFill>
                  <a:schemeClr val="bg1"/>
                </a:solidFill>
                <a:latin typeface="DM Sans 14pt" pitchFamily="2" charset="77"/>
              </a:rPr>
            </a:br>
            <a:r>
              <a:rPr lang="en-RO" sz="900">
                <a:solidFill>
                  <a:schemeClr val="bg1"/>
                </a:solidFill>
                <a:latin typeface="DM Sans 14pt" pitchFamily="2" charset="77"/>
              </a:rPr>
              <a:t>25%</a:t>
            </a:r>
          </a:p>
        </p:txBody>
      </p:sp>
      <p:sp>
        <p:nvSpPr>
          <p:cNvPr id="51" name="TextBox 1">
            <a:extLst>
              <a:ext uri="{FF2B5EF4-FFF2-40B4-BE49-F238E27FC236}">
                <a16:creationId xmlns:a16="http://schemas.microsoft.com/office/drawing/2014/main" id="{AD8F16E9-D93C-FAF7-D937-D6BE6292B616}"/>
              </a:ext>
            </a:extLst>
          </p:cNvPr>
          <p:cNvSpPr txBox="1"/>
          <p:nvPr/>
        </p:nvSpPr>
        <p:spPr>
          <a:xfrm>
            <a:off x="7880495" y="5327378"/>
            <a:ext cx="1120869" cy="277006"/>
          </a:xfrm>
          <a:prstGeom prst="rect">
            <a:avLst/>
          </a:prstGeom>
          <a:noFill/>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RO" sz="900">
                <a:solidFill>
                  <a:schemeClr val="bg1"/>
                </a:solidFill>
                <a:latin typeface="DM Sans 14pt" pitchFamily="2" charset="77"/>
              </a:rPr>
              <a:t>Single Stock</a:t>
            </a:r>
          </a:p>
          <a:p>
            <a:pPr algn="ctr"/>
            <a:r>
              <a:rPr lang="en-RO" sz="900">
                <a:solidFill>
                  <a:schemeClr val="bg1"/>
                </a:solidFill>
                <a:latin typeface="DM Sans 14pt" pitchFamily="2" charset="77"/>
              </a:rPr>
              <a:t>18%</a:t>
            </a:r>
          </a:p>
        </p:txBody>
      </p:sp>
      <p:sp>
        <p:nvSpPr>
          <p:cNvPr id="55" name="TextBox 54">
            <a:extLst>
              <a:ext uri="{FF2B5EF4-FFF2-40B4-BE49-F238E27FC236}">
                <a16:creationId xmlns:a16="http://schemas.microsoft.com/office/drawing/2014/main" id="{9A954CAE-5240-015E-F37C-45A8967D9CB3}"/>
              </a:ext>
            </a:extLst>
          </p:cNvPr>
          <p:cNvSpPr txBox="1"/>
          <p:nvPr/>
        </p:nvSpPr>
        <p:spPr>
          <a:xfrm>
            <a:off x="9131673" y="3685221"/>
            <a:ext cx="1120869" cy="490006"/>
          </a:xfrm>
          <a:prstGeom prst="rect">
            <a:avLst/>
          </a:prstGeom>
          <a:noFill/>
        </p:spPr>
        <p:txBody>
          <a:bodyPr wrap="square" lIns="0" tIns="0" rIns="0" bIns="0" rtlCol="0">
            <a:spAutoFit/>
          </a:bodyPr>
          <a:lstStyle/>
          <a:p>
            <a:pPr algn="ctr">
              <a:lnSpc>
                <a:spcPct val="120000"/>
              </a:lnSpc>
            </a:pPr>
            <a:r>
              <a:rPr lang="en-GB" sz="900">
                <a:solidFill>
                  <a:schemeClr val="accent2"/>
                </a:solidFill>
                <a:latin typeface="DM Sans 14pt" pitchFamily="2" charset="77"/>
              </a:rPr>
              <a:t>Twin Oak can enable this transition in a tax-efficient manner</a:t>
            </a:r>
          </a:p>
        </p:txBody>
      </p:sp>
      <p:pic>
        <p:nvPicPr>
          <p:cNvPr id="57" name="Graphic 56">
            <a:extLst>
              <a:ext uri="{FF2B5EF4-FFF2-40B4-BE49-F238E27FC236}">
                <a16:creationId xmlns:a16="http://schemas.microsoft.com/office/drawing/2014/main" id="{57EAD759-C229-3A9E-8B87-D4229167E25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540508" y="3375463"/>
            <a:ext cx="303199" cy="197080"/>
          </a:xfrm>
          <a:prstGeom prst="rect">
            <a:avLst/>
          </a:prstGeom>
        </p:spPr>
      </p:pic>
      <p:sp>
        <p:nvSpPr>
          <p:cNvPr id="59" name="Content Placeholder 1">
            <a:extLst>
              <a:ext uri="{FF2B5EF4-FFF2-40B4-BE49-F238E27FC236}">
                <a16:creationId xmlns:a16="http://schemas.microsoft.com/office/drawing/2014/main" id="{0B079638-DA98-D76E-DD67-A56CC03894AF}"/>
              </a:ext>
            </a:extLst>
          </p:cNvPr>
          <p:cNvSpPr txBox="1">
            <a:spLocks/>
          </p:cNvSpPr>
          <p:nvPr/>
        </p:nvSpPr>
        <p:spPr>
          <a:xfrm>
            <a:off x="7815820" y="812800"/>
            <a:ext cx="1250219" cy="618539"/>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DM Sans 14p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20000"/>
              </a:lnSpc>
            </a:pPr>
            <a:r>
              <a:rPr lang="en-GB" sz="900">
                <a:solidFill>
                  <a:schemeClr val="bg1">
                    <a:lumMod val="50000"/>
                    <a:alpha val="94000"/>
                  </a:schemeClr>
                </a:solidFill>
              </a:rPr>
              <a:t>EXISTING PUBLIC EQUITY PORTFOLIO COMPOSITION</a:t>
            </a:r>
          </a:p>
        </p:txBody>
      </p:sp>
      <p:sp>
        <p:nvSpPr>
          <p:cNvPr id="60" name="Content Placeholder 1">
            <a:extLst>
              <a:ext uri="{FF2B5EF4-FFF2-40B4-BE49-F238E27FC236}">
                <a16:creationId xmlns:a16="http://schemas.microsoft.com/office/drawing/2014/main" id="{3CFE82B2-7A0D-1833-A187-6C2EA067467D}"/>
              </a:ext>
            </a:extLst>
          </p:cNvPr>
          <p:cNvSpPr txBox="1">
            <a:spLocks/>
          </p:cNvSpPr>
          <p:nvPr/>
        </p:nvSpPr>
        <p:spPr>
          <a:xfrm>
            <a:off x="10305544" y="812800"/>
            <a:ext cx="1286147" cy="618539"/>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DM Sans 14p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20000"/>
              </a:lnSpc>
            </a:pPr>
            <a:r>
              <a:rPr lang="en-GB" sz="900">
                <a:solidFill>
                  <a:schemeClr val="bg1">
                    <a:lumMod val="50000"/>
                    <a:alpha val="94000"/>
                  </a:schemeClr>
                </a:solidFill>
              </a:rPr>
              <a:t>IDEAL PUBLIC EQUITY</a:t>
            </a:r>
            <a:br>
              <a:rPr lang="en-GB" sz="900">
                <a:solidFill>
                  <a:schemeClr val="bg1">
                    <a:lumMod val="50000"/>
                    <a:alpha val="94000"/>
                  </a:schemeClr>
                </a:solidFill>
              </a:rPr>
            </a:br>
            <a:r>
              <a:rPr lang="en-GB" sz="900">
                <a:solidFill>
                  <a:schemeClr val="bg1">
                    <a:lumMod val="50000"/>
                    <a:alpha val="94000"/>
                  </a:schemeClr>
                </a:solidFill>
              </a:rPr>
              <a:t>PORTFOLIO COMPOSITION </a:t>
            </a:r>
          </a:p>
        </p:txBody>
      </p:sp>
      <p:sp>
        <p:nvSpPr>
          <p:cNvPr id="62" name="Content Placeholder 1">
            <a:extLst>
              <a:ext uri="{FF2B5EF4-FFF2-40B4-BE49-F238E27FC236}">
                <a16:creationId xmlns:a16="http://schemas.microsoft.com/office/drawing/2014/main" id="{1B731DAE-D6BF-F594-AD08-54B78B9CC1E5}"/>
              </a:ext>
            </a:extLst>
          </p:cNvPr>
          <p:cNvSpPr txBox="1">
            <a:spLocks/>
          </p:cNvSpPr>
          <p:nvPr/>
        </p:nvSpPr>
        <p:spPr>
          <a:xfrm>
            <a:off x="6334456" y="812800"/>
            <a:ext cx="1250219" cy="618539"/>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DM Sans 14p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GB" sz="900">
                <a:solidFill>
                  <a:schemeClr val="bg1">
                    <a:lumMod val="50000"/>
                    <a:alpha val="94000"/>
                  </a:schemeClr>
                </a:solidFill>
              </a:rPr>
              <a:t>EXISTING FAMILY OFFICE ASSET ALLOCATION*</a:t>
            </a:r>
          </a:p>
        </p:txBody>
      </p:sp>
      <p:sp>
        <p:nvSpPr>
          <p:cNvPr id="63" name="TextBox 1">
            <a:extLst>
              <a:ext uri="{FF2B5EF4-FFF2-40B4-BE49-F238E27FC236}">
                <a16:creationId xmlns:a16="http://schemas.microsoft.com/office/drawing/2014/main" id="{DD4DDF24-88DE-88D2-ECD1-EB07A03C087A}"/>
              </a:ext>
            </a:extLst>
          </p:cNvPr>
          <p:cNvSpPr txBox="1"/>
          <p:nvPr/>
        </p:nvSpPr>
        <p:spPr>
          <a:xfrm>
            <a:off x="10412586" y="1691403"/>
            <a:ext cx="1091414" cy="369358"/>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RO" sz="900">
                <a:solidFill>
                  <a:schemeClr val="bg1"/>
                </a:solidFill>
                <a:latin typeface="DM Sans 14pt" pitchFamily="2" charset="77"/>
              </a:rPr>
              <a:t>ETFs</a:t>
            </a:r>
            <a:br>
              <a:rPr lang="en-RO" sz="900">
                <a:solidFill>
                  <a:schemeClr val="bg1"/>
                </a:solidFill>
                <a:latin typeface="DM Sans 14pt" pitchFamily="2" charset="77"/>
              </a:rPr>
            </a:br>
            <a:r>
              <a:rPr lang="en-RO" sz="900">
                <a:solidFill>
                  <a:schemeClr val="bg1"/>
                </a:solidFill>
                <a:latin typeface="DM Sans 14pt" pitchFamily="2" charset="77"/>
              </a:rPr>
              <a:t>85%</a:t>
            </a:r>
          </a:p>
        </p:txBody>
      </p:sp>
      <p:sp>
        <p:nvSpPr>
          <p:cNvPr id="64" name="TextBox 1">
            <a:extLst>
              <a:ext uri="{FF2B5EF4-FFF2-40B4-BE49-F238E27FC236}">
                <a16:creationId xmlns:a16="http://schemas.microsoft.com/office/drawing/2014/main" id="{8F001593-A6EE-7894-9F3F-215A31CD0A59}"/>
              </a:ext>
            </a:extLst>
          </p:cNvPr>
          <p:cNvSpPr txBox="1"/>
          <p:nvPr/>
        </p:nvSpPr>
        <p:spPr>
          <a:xfrm>
            <a:off x="10409682" y="5264666"/>
            <a:ext cx="1120869" cy="138504"/>
          </a:xfrm>
          <a:prstGeom prst="rect">
            <a:avLst/>
          </a:prstGeom>
          <a:noFill/>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900">
                <a:solidFill>
                  <a:schemeClr val="bg1"/>
                </a:solidFill>
                <a:latin typeface="DM Sans 14pt" pitchFamily="2" charset="77"/>
              </a:rPr>
              <a:t>Hedge Funds 5%</a:t>
            </a:r>
            <a:endParaRPr lang="en-RO" sz="900">
              <a:solidFill>
                <a:schemeClr val="bg1"/>
              </a:solidFill>
              <a:latin typeface="DM Sans 14pt" pitchFamily="2" charset="77"/>
            </a:endParaRPr>
          </a:p>
        </p:txBody>
      </p:sp>
      <p:sp>
        <p:nvSpPr>
          <p:cNvPr id="65" name="TextBox 1">
            <a:extLst>
              <a:ext uri="{FF2B5EF4-FFF2-40B4-BE49-F238E27FC236}">
                <a16:creationId xmlns:a16="http://schemas.microsoft.com/office/drawing/2014/main" id="{3A7D5CA0-41C6-39D8-DBC1-F0C0A582BA12}"/>
              </a:ext>
            </a:extLst>
          </p:cNvPr>
          <p:cNvSpPr txBox="1"/>
          <p:nvPr/>
        </p:nvSpPr>
        <p:spPr>
          <a:xfrm>
            <a:off x="10390568" y="5530706"/>
            <a:ext cx="1120869" cy="277007"/>
          </a:xfrm>
          <a:prstGeom prst="rect">
            <a:avLst/>
          </a:prstGeom>
          <a:noFill/>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900">
                <a:solidFill>
                  <a:schemeClr val="bg1"/>
                </a:solidFill>
                <a:latin typeface="DM Sans 14pt" pitchFamily="2" charset="77"/>
              </a:rPr>
              <a:t>Single Stock</a:t>
            </a:r>
            <a:br>
              <a:rPr lang="en-US" sz="900">
                <a:solidFill>
                  <a:schemeClr val="bg1"/>
                </a:solidFill>
                <a:latin typeface="DM Sans 14pt" pitchFamily="2" charset="77"/>
              </a:rPr>
            </a:br>
            <a:r>
              <a:rPr lang="en-US" sz="900">
                <a:solidFill>
                  <a:schemeClr val="bg1"/>
                </a:solidFill>
                <a:latin typeface="DM Sans 14pt" pitchFamily="2" charset="77"/>
              </a:rPr>
              <a:t>10%</a:t>
            </a:r>
            <a:endParaRPr lang="en-RO" sz="900">
              <a:solidFill>
                <a:schemeClr val="bg1"/>
              </a:solidFill>
              <a:latin typeface="DM Sans 14pt" pitchFamily="2" charset="77"/>
            </a:endParaRPr>
          </a:p>
        </p:txBody>
      </p:sp>
      <p:sp>
        <p:nvSpPr>
          <p:cNvPr id="4" name="TextBox 3">
            <a:extLst>
              <a:ext uri="{FF2B5EF4-FFF2-40B4-BE49-F238E27FC236}">
                <a16:creationId xmlns:a16="http://schemas.microsoft.com/office/drawing/2014/main" id="{0079BA44-6511-6E40-DAB8-B7FBDCF8EA29}"/>
              </a:ext>
            </a:extLst>
          </p:cNvPr>
          <p:cNvSpPr txBox="1"/>
          <p:nvPr/>
        </p:nvSpPr>
        <p:spPr>
          <a:xfrm>
            <a:off x="682929" y="3321099"/>
            <a:ext cx="4247659" cy="2144561"/>
          </a:xfrm>
          <a:prstGeom prst="rect">
            <a:avLst/>
          </a:prstGeom>
          <a:noFill/>
        </p:spPr>
        <p:txBody>
          <a:bodyPr wrap="square" lIns="0" tIns="0" rIns="0" bIns="0" rtlCol="0" anchor="b">
            <a:spAutoFit/>
          </a:bodyPr>
          <a:lstStyle/>
          <a:p>
            <a:pPr>
              <a:lnSpc>
                <a:spcPct val="130000"/>
              </a:lnSpc>
            </a:pPr>
            <a:r>
              <a:rPr lang="en-GB" sz="1200" dirty="0">
                <a:solidFill>
                  <a:schemeClr val="bg1">
                    <a:alpha val="78612"/>
                  </a:schemeClr>
                </a:solidFill>
                <a:latin typeface="DM Sans 14pt Light" pitchFamily="2" charset="77"/>
              </a:rPr>
              <a:t>Tax friction and legacy asset allocation decisions prevent family offices from achieving optimal portfolios. </a:t>
            </a:r>
          </a:p>
          <a:p>
            <a:pPr>
              <a:lnSpc>
                <a:spcPct val="130000"/>
              </a:lnSpc>
            </a:pPr>
            <a:endParaRPr lang="en-GB" sz="1200" dirty="0">
              <a:solidFill>
                <a:schemeClr val="bg1">
                  <a:alpha val="78612"/>
                </a:schemeClr>
              </a:solidFill>
              <a:latin typeface="DM Sans 14pt Light" pitchFamily="2" charset="77"/>
            </a:endParaRPr>
          </a:p>
          <a:p>
            <a:pPr>
              <a:lnSpc>
                <a:spcPct val="130000"/>
              </a:lnSpc>
            </a:pPr>
            <a:r>
              <a:rPr lang="en-GB" sz="1200" dirty="0">
                <a:solidFill>
                  <a:schemeClr val="bg1">
                    <a:alpha val="78612"/>
                  </a:schemeClr>
                </a:solidFill>
                <a:latin typeface="DM Sans 14pt Light" pitchFamily="2" charset="77"/>
              </a:rPr>
              <a:t>If given more tax considerate, bespoke strategies, Twin Oak believes clients would weight their portfolio’s heavily towards ETFs.</a:t>
            </a:r>
          </a:p>
          <a:p>
            <a:pPr>
              <a:lnSpc>
                <a:spcPct val="130000"/>
              </a:lnSpc>
            </a:pPr>
            <a:endParaRPr lang="en-GB" sz="1200" dirty="0">
              <a:solidFill>
                <a:schemeClr val="bg1">
                  <a:alpha val="78612"/>
                </a:schemeClr>
              </a:solidFill>
              <a:latin typeface="DM Sans 14pt Light" pitchFamily="2" charset="77"/>
            </a:endParaRPr>
          </a:p>
          <a:p>
            <a:pPr>
              <a:lnSpc>
                <a:spcPct val="130000"/>
              </a:lnSpc>
            </a:pPr>
            <a:r>
              <a:rPr lang="en-GB" sz="1200" dirty="0">
                <a:solidFill>
                  <a:schemeClr val="bg1">
                    <a:alpha val="78612"/>
                  </a:schemeClr>
                </a:solidFill>
                <a:latin typeface="DM Sans 14pt Light" pitchFamily="2" charset="77"/>
              </a:rPr>
              <a:t>Twin Oak’s ETFs and in-kind seeding of ETFs can help reduce the friction and portfolio inertia. </a:t>
            </a:r>
          </a:p>
        </p:txBody>
      </p:sp>
      <p:grpSp>
        <p:nvGrpSpPr>
          <p:cNvPr id="5" name="Group 4">
            <a:extLst>
              <a:ext uri="{FF2B5EF4-FFF2-40B4-BE49-F238E27FC236}">
                <a16:creationId xmlns:a16="http://schemas.microsoft.com/office/drawing/2014/main" id="{69054708-68C8-6881-5E3D-B826DDC23C34}"/>
              </a:ext>
            </a:extLst>
          </p:cNvPr>
          <p:cNvGrpSpPr/>
          <p:nvPr/>
        </p:nvGrpSpPr>
        <p:grpSpPr>
          <a:xfrm>
            <a:off x="1173600" y="6364800"/>
            <a:ext cx="5018192" cy="335436"/>
            <a:chOff x="1678583" y="3170798"/>
            <a:chExt cx="5018192" cy="335436"/>
          </a:xfrm>
        </p:grpSpPr>
        <p:sp>
          <p:nvSpPr>
            <p:cNvPr id="6" name="Rounded Rectangle 5">
              <a:extLst>
                <a:ext uri="{FF2B5EF4-FFF2-40B4-BE49-F238E27FC236}">
                  <a16:creationId xmlns:a16="http://schemas.microsoft.com/office/drawing/2014/main" id="{1677C69B-A32D-7087-0BE2-07A09CC4C8DE}"/>
                </a:ext>
              </a:extLst>
            </p:cNvPr>
            <p:cNvSpPr/>
            <p:nvPr/>
          </p:nvSpPr>
          <p:spPr>
            <a:xfrm>
              <a:off x="4237675" y="3170798"/>
              <a:ext cx="1179553" cy="335436"/>
            </a:xfrm>
            <a:prstGeom prst="roundRect">
              <a:avLst>
                <a:gd name="adj" fmla="val 50000"/>
              </a:avLst>
            </a:prstGeom>
            <a:noFill/>
            <a:ln>
              <a:solidFill>
                <a:schemeClr val="bg1">
                  <a:lumMod val="8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a:solidFill>
                    <a:schemeClr val="bg1">
                      <a:lumMod val="75000"/>
                    </a:schemeClr>
                  </a:solidFill>
                  <a:latin typeface="DM Sans 14pt ExtraLight" pitchFamily="2" charset="77"/>
                </a:rPr>
                <a:t>Creativity</a:t>
              </a:r>
              <a:endParaRPr lang="en-RO" sz="900">
                <a:solidFill>
                  <a:schemeClr val="bg1">
                    <a:lumMod val="75000"/>
                  </a:schemeClr>
                </a:solidFill>
                <a:latin typeface="DM Sans 14pt ExtraLight" pitchFamily="2" charset="77"/>
              </a:endParaRPr>
            </a:p>
          </p:txBody>
        </p:sp>
        <p:sp>
          <p:nvSpPr>
            <p:cNvPr id="7" name="Rounded Rectangle 6">
              <a:extLst>
                <a:ext uri="{FF2B5EF4-FFF2-40B4-BE49-F238E27FC236}">
                  <a16:creationId xmlns:a16="http://schemas.microsoft.com/office/drawing/2014/main" id="{34E8A7D2-FAAE-5565-9B9E-6ADC3187EBF5}"/>
                </a:ext>
              </a:extLst>
            </p:cNvPr>
            <p:cNvSpPr/>
            <p:nvPr/>
          </p:nvSpPr>
          <p:spPr>
            <a:xfrm>
              <a:off x="5517222" y="3170798"/>
              <a:ext cx="1179553" cy="335436"/>
            </a:xfrm>
            <a:prstGeom prst="roundRect">
              <a:avLst>
                <a:gd name="adj" fmla="val 50000"/>
              </a:avLst>
            </a:prstGeom>
            <a:noFill/>
            <a:ln>
              <a:solidFill>
                <a:schemeClr val="bg1">
                  <a:lumMod val="8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RO" sz="900">
                  <a:solidFill>
                    <a:schemeClr val="bg1">
                      <a:lumMod val="75000"/>
                    </a:schemeClr>
                  </a:solidFill>
                  <a:latin typeface="DM Sans 14pt ExtraLight" pitchFamily="2" charset="77"/>
                </a:rPr>
                <a:t>Stewardship</a:t>
              </a:r>
            </a:p>
          </p:txBody>
        </p:sp>
        <p:sp>
          <p:nvSpPr>
            <p:cNvPr id="8" name="Rounded Rectangle 7">
              <a:extLst>
                <a:ext uri="{FF2B5EF4-FFF2-40B4-BE49-F238E27FC236}">
                  <a16:creationId xmlns:a16="http://schemas.microsoft.com/office/drawing/2014/main" id="{8AFC556D-6DF8-45D0-3498-6FB23F83B9E2}"/>
                </a:ext>
              </a:extLst>
            </p:cNvPr>
            <p:cNvSpPr/>
            <p:nvPr/>
          </p:nvSpPr>
          <p:spPr>
            <a:xfrm>
              <a:off x="2958130" y="3170798"/>
              <a:ext cx="1179553" cy="335436"/>
            </a:xfrm>
            <a:prstGeom prst="roundRect">
              <a:avLst>
                <a:gd name="adj" fmla="val 50000"/>
              </a:avLst>
            </a:prstGeom>
            <a:solidFill>
              <a:schemeClr val="bg1">
                <a:lumMod val="85000"/>
              </a:schemeClr>
            </a:solidFill>
            <a:ln>
              <a:solidFill>
                <a:schemeClr val="bg1">
                  <a:lumMod val="8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RO" sz="900" b="1">
                  <a:solidFill>
                    <a:schemeClr val="bg1"/>
                  </a:solidFill>
                  <a:latin typeface="DM Sans 14pt ExtraLight" pitchFamily="2" charset="77"/>
                </a:rPr>
                <a:t>Simplicity</a:t>
              </a:r>
            </a:p>
          </p:txBody>
        </p:sp>
        <p:sp>
          <p:nvSpPr>
            <p:cNvPr id="14" name="Rounded Rectangle 13">
              <a:extLst>
                <a:ext uri="{FF2B5EF4-FFF2-40B4-BE49-F238E27FC236}">
                  <a16:creationId xmlns:a16="http://schemas.microsoft.com/office/drawing/2014/main" id="{4BA2CA0B-8F9C-88B3-02E7-24A447223EF5}"/>
                </a:ext>
              </a:extLst>
            </p:cNvPr>
            <p:cNvSpPr/>
            <p:nvPr/>
          </p:nvSpPr>
          <p:spPr>
            <a:xfrm>
              <a:off x="1678583" y="3170798"/>
              <a:ext cx="1179553" cy="335436"/>
            </a:xfrm>
            <a:prstGeom prst="roundRect">
              <a:avLst>
                <a:gd name="adj" fmla="val 50000"/>
              </a:avLst>
            </a:prstGeom>
            <a:noFill/>
            <a:ln>
              <a:solidFill>
                <a:schemeClr val="bg1">
                  <a:lumMod val="8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a:solidFill>
                    <a:schemeClr val="bg1">
                      <a:lumMod val="75000"/>
                    </a:schemeClr>
                  </a:solidFill>
                  <a:latin typeface="DM Sans 14pt ExtraLight" pitchFamily="2" charset="77"/>
                </a:rPr>
                <a:t>Tax-aware</a:t>
              </a:r>
              <a:endParaRPr lang="en-RO" sz="900">
                <a:solidFill>
                  <a:schemeClr val="bg1">
                    <a:lumMod val="75000"/>
                  </a:schemeClr>
                </a:solidFill>
                <a:latin typeface="DM Sans 14pt ExtraLight" pitchFamily="2" charset="77"/>
              </a:endParaRPr>
            </a:p>
          </p:txBody>
        </p:sp>
      </p:grpSp>
      <p:sp>
        <p:nvSpPr>
          <p:cNvPr id="11" name="Content Placeholder 3">
            <a:extLst>
              <a:ext uri="{FF2B5EF4-FFF2-40B4-BE49-F238E27FC236}">
                <a16:creationId xmlns:a16="http://schemas.microsoft.com/office/drawing/2014/main" id="{4FD6916C-0709-447E-9D3E-930D670D5A38}"/>
              </a:ext>
            </a:extLst>
          </p:cNvPr>
          <p:cNvSpPr txBox="1">
            <a:spLocks/>
          </p:cNvSpPr>
          <p:nvPr/>
        </p:nvSpPr>
        <p:spPr>
          <a:xfrm>
            <a:off x="6582228" y="6296990"/>
            <a:ext cx="4841799" cy="471055"/>
          </a:xfrm>
          <a:prstGeom prst="rect">
            <a:avLst/>
          </a:prstGeom>
        </p:spPr>
        <p:txBody>
          <a:bodyPr lIns="0" tIns="0" rIns="0" bIns="0"/>
          <a:lstStyle>
            <a:lvl1pPr marL="0" indent="0" algn="l" defTabSz="914332" rtl="0" eaLnBrk="1" latinLnBrk="0" hangingPunct="1">
              <a:lnSpc>
                <a:spcPct val="100000"/>
              </a:lnSpc>
              <a:spcBef>
                <a:spcPts val="1000"/>
              </a:spcBef>
              <a:buFont typeface="Arial" panose="020B0604020202020204" pitchFamily="34" charset="0"/>
              <a:buNone/>
              <a:defRPr sz="2400" b="1" i="0" kern="1200">
                <a:solidFill>
                  <a:schemeClr val="tx1"/>
                </a:solidFill>
                <a:latin typeface="DM Sans 14pt" pitchFamily="2" charset="77"/>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800" b="0">
                <a:solidFill>
                  <a:schemeClr val="tx1">
                    <a:alpha val="72000"/>
                  </a:schemeClr>
                </a:solidFill>
              </a:rPr>
              <a:t>*All information is strictly illustrative and solely for educational purposes and expresses the observations and subjective views of Twin Oak. There is no offer of securities being made. All prospective clients should consult their own legal, investment, and tax advisors to determine suitability of the investment. </a:t>
            </a:r>
          </a:p>
        </p:txBody>
      </p:sp>
      <p:sp>
        <p:nvSpPr>
          <p:cNvPr id="10" name="TextBox 9">
            <a:extLst>
              <a:ext uri="{FF2B5EF4-FFF2-40B4-BE49-F238E27FC236}">
                <a16:creationId xmlns:a16="http://schemas.microsoft.com/office/drawing/2014/main" id="{DA8C722B-8EA8-5C63-8A92-98C378989CC4}"/>
              </a:ext>
            </a:extLst>
          </p:cNvPr>
          <p:cNvSpPr txBox="1"/>
          <p:nvPr/>
        </p:nvSpPr>
        <p:spPr>
          <a:xfrm>
            <a:off x="9303786" y="50644"/>
            <a:ext cx="2573140" cy="253916"/>
          </a:xfrm>
          <a:prstGeom prst="rect">
            <a:avLst/>
          </a:prstGeom>
          <a:noFill/>
        </p:spPr>
        <p:txBody>
          <a:bodyPr wrap="none" rtlCol="0">
            <a:spAutoFit/>
          </a:bodyPr>
          <a:lstStyle/>
          <a:p>
            <a:pPr algn="l"/>
            <a:r>
              <a:rPr lang="en-US" sz="1050">
                <a:solidFill>
                  <a:schemeClr val="bg1">
                    <a:lumMod val="75000"/>
                    <a:alpha val="71580"/>
                  </a:schemeClr>
                </a:solidFill>
                <a:latin typeface="DM Sans 14pt Light" pitchFamily="2" charset="0"/>
              </a:rPr>
              <a:t>Confidential | For Institutional Use Only</a:t>
            </a:r>
          </a:p>
        </p:txBody>
      </p:sp>
    </p:spTree>
    <p:extLst>
      <p:ext uri="{BB962C8B-B14F-4D97-AF65-F5344CB8AC3E}">
        <p14:creationId xmlns:p14="http://schemas.microsoft.com/office/powerpoint/2010/main" val="37728874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ACAD0572-23A9-C89D-4528-037C131C32F0}"/>
              </a:ext>
            </a:extLst>
          </p:cNvPr>
          <p:cNvCxnSpPr>
            <a:cxnSpLocks/>
            <a:stCxn id="40" idx="3"/>
          </p:cNvCxnSpPr>
          <p:nvPr/>
        </p:nvCxnSpPr>
        <p:spPr>
          <a:xfrm flipV="1">
            <a:off x="7514947" y="1477416"/>
            <a:ext cx="384177" cy="2174291"/>
          </a:xfrm>
          <a:prstGeom prst="line">
            <a:avLst/>
          </a:prstGeom>
          <a:ln w="12700">
            <a:solidFill>
              <a:schemeClr val="tx1">
                <a:alpha val="59682"/>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3" name="Straight Connector 2">
            <a:extLst>
              <a:ext uri="{FF2B5EF4-FFF2-40B4-BE49-F238E27FC236}">
                <a16:creationId xmlns:a16="http://schemas.microsoft.com/office/drawing/2014/main" id="{571D0D5C-5A75-0EA2-EA05-A3B205F6A3B7}"/>
              </a:ext>
            </a:extLst>
          </p:cNvPr>
          <p:cNvCxnSpPr>
            <a:cxnSpLocks/>
          </p:cNvCxnSpPr>
          <p:nvPr/>
        </p:nvCxnSpPr>
        <p:spPr>
          <a:xfrm>
            <a:off x="7520160" y="5727032"/>
            <a:ext cx="378964" cy="80681"/>
          </a:xfrm>
          <a:prstGeom prst="line">
            <a:avLst/>
          </a:prstGeom>
          <a:ln w="12700">
            <a:solidFill>
              <a:schemeClr val="tx1">
                <a:alpha val="59682"/>
              </a:schemeClr>
            </a:solidFill>
            <a:prstDash val="sysDot"/>
          </a:ln>
        </p:spPr>
        <p:style>
          <a:lnRef idx="2">
            <a:schemeClr val="accent1"/>
          </a:lnRef>
          <a:fillRef idx="0">
            <a:schemeClr val="accent1"/>
          </a:fillRef>
          <a:effectRef idx="1">
            <a:schemeClr val="accent1"/>
          </a:effectRef>
          <a:fontRef idx="minor">
            <a:schemeClr val="tx1"/>
          </a:fontRef>
        </p:style>
      </p:cxnSp>
      <p:pic>
        <p:nvPicPr>
          <p:cNvPr id="52" name="Picture 51">
            <a:extLst>
              <a:ext uri="{FF2B5EF4-FFF2-40B4-BE49-F238E27FC236}">
                <a16:creationId xmlns:a16="http://schemas.microsoft.com/office/drawing/2014/main" id="{20032505-D3E3-9DB0-F981-30B04E8A056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885547" y="1435731"/>
            <a:ext cx="1110764" cy="4431952"/>
          </a:xfrm>
          <a:prstGeom prst="rect">
            <a:avLst/>
          </a:prstGeom>
        </p:spPr>
      </p:pic>
      <p:sp>
        <p:nvSpPr>
          <p:cNvPr id="28" name="Text Placeholder 27">
            <a:extLst>
              <a:ext uri="{FF2B5EF4-FFF2-40B4-BE49-F238E27FC236}">
                <a16:creationId xmlns:a16="http://schemas.microsoft.com/office/drawing/2014/main" id="{F875B3DB-74A8-842B-2E43-C0AC5AB3A8DD}"/>
              </a:ext>
            </a:extLst>
          </p:cNvPr>
          <p:cNvSpPr>
            <a:spLocks noGrp="1"/>
          </p:cNvSpPr>
          <p:nvPr>
            <p:ph type="body" sz="quarter" idx="10"/>
          </p:nvPr>
        </p:nvSpPr>
        <p:spPr/>
        <p:txBody>
          <a:bodyPr/>
          <a:lstStyle/>
          <a:p>
            <a:r>
              <a:rPr lang="en-GB" dirty="0"/>
              <a:t>THE OPPORTUNITY: REGISTERED INVESTMENT ADVISORS</a:t>
            </a:r>
          </a:p>
        </p:txBody>
      </p:sp>
      <p:sp>
        <p:nvSpPr>
          <p:cNvPr id="13" name="Text Placeholder 12">
            <a:extLst>
              <a:ext uri="{FF2B5EF4-FFF2-40B4-BE49-F238E27FC236}">
                <a16:creationId xmlns:a16="http://schemas.microsoft.com/office/drawing/2014/main" id="{45ED86AD-0347-0C3C-BF6C-6208D2C8A093}"/>
              </a:ext>
            </a:extLst>
          </p:cNvPr>
          <p:cNvSpPr>
            <a:spLocks noGrp="1"/>
          </p:cNvSpPr>
          <p:nvPr>
            <p:ph type="body" sz="quarter" idx="11"/>
          </p:nvPr>
        </p:nvSpPr>
        <p:spPr/>
        <p:txBody>
          <a:bodyPr/>
          <a:lstStyle/>
          <a:p>
            <a:r>
              <a:rPr lang="en-GB" dirty="0"/>
              <a:t>We believe the ETF Wrapper is underutilized in most asset allocations.</a:t>
            </a:r>
          </a:p>
          <a:p>
            <a:endParaRPr lang="en-RO" dirty="0"/>
          </a:p>
        </p:txBody>
      </p:sp>
      <p:pic>
        <p:nvPicPr>
          <p:cNvPr id="40" name="Picture 39">
            <a:extLst>
              <a:ext uri="{FF2B5EF4-FFF2-40B4-BE49-F238E27FC236}">
                <a16:creationId xmlns:a16="http://schemas.microsoft.com/office/drawing/2014/main" id="{7BCF4DBF-F56B-39FE-BF1E-2108EAEE59E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404182" y="1435731"/>
            <a:ext cx="1110765" cy="4431952"/>
          </a:xfrm>
          <a:prstGeom prst="rect">
            <a:avLst/>
          </a:prstGeom>
        </p:spPr>
      </p:pic>
      <p:pic>
        <p:nvPicPr>
          <p:cNvPr id="42" name="Picture 41">
            <a:extLst>
              <a:ext uri="{FF2B5EF4-FFF2-40B4-BE49-F238E27FC236}">
                <a16:creationId xmlns:a16="http://schemas.microsoft.com/office/drawing/2014/main" id="{96D9FDDB-AB6C-6780-3325-1C475AD7FD3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393234" y="1442424"/>
            <a:ext cx="1110765" cy="4431952"/>
          </a:xfrm>
          <a:prstGeom prst="rect">
            <a:avLst/>
          </a:prstGeom>
        </p:spPr>
      </p:pic>
      <p:sp>
        <p:nvSpPr>
          <p:cNvPr id="49" name="TextBox 1">
            <a:extLst>
              <a:ext uri="{FF2B5EF4-FFF2-40B4-BE49-F238E27FC236}">
                <a16:creationId xmlns:a16="http://schemas.microsoft.com/office/drawing/2014/main" id="{B5255E5B-1A03-E4AA-07C8-BECC7944F2EE}"/>
              </a:ext>
            </a:extLst>
          </p:cNvPr>
          <p:cNvSpPr txBox="1"/>
          <p:nvPr/>
        </p:nvSpPr>
        <p:spPr>
          <a:xfrm>
            <a:off x="7887284" y="2709332"/>
            <a:ext cx="1120869" cy="415498"/>
          </a:xfrm>
          <a:prstGeom prst="rect">
            <a:avLst/>
          </a:prstGeom>
          <a:noFill/>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RO" sz="900" b="0" i="0" u="none" strike="noStrike" kern="1200" cap="none" spc="0" normalizeH="0" baseline="0" noProof="0" dirty="0">
                <a:ln>
                  <a:noFill/>
                </a:ln>
                <a:solidFill>
                  <a:prstClr val="white"/>
                </a:solidFill>
                <a:effectLst/>
                <a:uLnTx/>
                <a:uFillTx/>
                <a:latin typeface="DM Sans 14pt" pitchFamily="2" charset="77"/>
                <a:ea typeface="+mn-ea"/>
                <a:cs typeface="+mn-cs"/>
              </a:rPr>
              <a:t>Small Cap</a:t>
            </a:r>
            <a:br>
              <a:rPr kumimoji="0" lang="en-RO" sz="900" b="0" i="0" u="none" strike="noStrike" kern="1200" cap="none" spc="0" normalizeH="0" baseline="0" noProof="0" dirty="0">
                <a:ln>
                  <a:noFill/>
                </a:ln>
                <a:solidFill>
                  <a:prstClr val="white"/>
                </a:solidFill>
                <a:effectLst/>
                <a:uLnTx/>
                <a:uFillTx/>
                <a:latin typeface="DM Sans 14pt" pitchFamily="2" charset="77"/>
                <a:ea typeface="+mn-ea"/>
                <a:cs typeface="+mn-cs"/>
              </a:rPr>
            </a:br>
            <a:r>
              <a:rPr kumimoji="0" lang="en-RO" sz="900" b="0" i="0" u="none" strike="noStrike" kern="1200" cap="none" spc="0" normalizeH="0" baseline="0" noProof="0" dirty="0">
                <a:ln>
                  <a:noFill/>
                </a:ln>
                <a:solidFill>
                  <a:prstClr val="white"/>
                </a:solidFill>
                <a:effectLst/>
                <a:uLnTx/>
                <a:uFillTx/>
                <a:latin typeface="DM Sans 14pt" pitchFamily="2" charset="77"/>
                <a:ea typeface="+mn-ea"/>
                <a:cs typeface="+mn-cs"/>
              </a:rPr>
              <a:t>Blend</a:t>
            </a:r>
            <a:br>
              <a:rPr kumimoji="0" lang="en-RO" sz="900" b="0" i="0" u="none" strike="noStrike" kern="1200" cap="none" spc="0" normalizeH="0" baseline="0" noProof="0" dirty="0">
                <a:ln>
                  <a:noFill/>
                </a:ln>
                <a:solidFill>
                  <a:prstClr val="white"/>
                </a:solidFill>
                <a:effectLst/>
                <a:uLnTx/>
                <a:uFillTx/>
                <a:latin typeface="DM Sans 14pt" pitchFamily="2" charset="77"/>
                <a:ea typeface="+mn-ea"/>
                <a:cs typeface="+mn-cs"/>
              </a:rPr>
            </a:br>
            <a:r>
              <a:rPr kumimoji="0" lang="en-RO" sz="900" b="0" i="0" u="none" strike="noStrike" kern="1200" cap="none" spc="0" normalizeH="0" baseline="0" noProof="0" dirty="0">
                <a:ln>
                  <a:noFill/>
                </a:ln>
                <a:solidFill>
                  <a:prstClr val="white"/>
                </a:solidFill>
                <a:effectLst/>
                <a:uLnTx/>
                <a:uFillTx/>
                <a:latin typeface="DM Sans 14pt" pitchFamily="2" charset="77"/>
                <a:ea typeface="+mn-ea"/>
                <a:cs typeface="+mn-cs"/>
              </a:rPr>
              <a:t>10%</a:t>
            </a:r>
          </a:p>
        </p:txBody>
      </p:sp>
      <p:sp>
        <p:nvSpPr>
          <p:cNvPr id="50" name="TextBox 1">
            <a:extLst>
              <a:ext uri="{FF2B5EF4-FFF2-40B4-BE49-F238E27FC236}">
                <a16:creationId xmlns:a16="http://schemas.microsoft.com/office/drawing/2014/main" id="{3B910960-970E-AE01-297D-4977903BC7C7}"/>
              </a:ext>
            </a:extLst>
          </p:cNvPr>
          <p:cNvSpPr txBox="1"/>
          <p:nvPr/>
        </p:nvSpPr>
        <p:spPr>
          <a:xfrm>
            <a:off x="7880466" y="3658159"/>
            <a:ext cx="1120927" cy="415498"/>
          </a:xfrm>
          <a:prstGeom prst="rect">
            <a:avLst/>
          </a:prstGeom>
          <a:noFill/>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RO" sz="900" b="0" i="0" u="none" strike="noStrike" kern="1200" cap="none" spc="0" normalizeH="0" baseline="0" noProof="0" dirty="0">
                <a:ln>
                  <a:noFill/>
                </a:ln>
                <a:solidFill>
                  <a:prstClr val="white"/>
                </a:solidFill>
                <a:effectLst/>
                <a:uLnTx/>
                <a:uFillTx/>
                <a:latin typeface="DM Sans 14pt" pitchFamily="2" charset="77"/>
                <a:ea typeface="+mn-ea"/>
                <a:cs typeface="+mn-cs"/>
              </a:rPr>
              <a:t>Mid Cap </a:t>
            </a:r>
            <a:br>
              <a:rPr kumimoji="0" lang="en-RO" sz="900" b="0" i="0" u="none" strike="noStrike" kern="1200" cap="none" spc="0" normalizeH="0" baseline="0" noProof="0" dirty="0">
                <a:ln>
                  <a:noFill/>
                </a:ln>
                <a:solidFill>
                  <a:prstClr val="white"/>
                </a:solidFill>
                <a:effectLst/>
                <a:uLnTx/>
                <a:uFillTx/>
                <a:latin typeface="DM Sans 14pt" pitchFamily="2" charset="77"/>
                <a:ea typeface="+mn-ea"/>
                <a:cs typeface="+mn-cs"/>
              </a:rPr>
            </a:br>
            <a:r>
              <a:rPr kumimoji="0" lang="en-RO" sz="900" b="0" i="0" u="none" strike="noStrike" kern="1200" cap="none" spc="0" normalizeH="0" baseline="0" noProof="0" dirty="0">
                <a:ln>
                  <a:noFill/>
                </a:ln>
                <a:solidFill>
                  <a:prstClr val="white"/>
                </a:solidFill>
                <a:effectLst/>
                <a:uLnTx/>
                <a:uFillTx/>
                <a:latin typeface="DM Sans 14pt" pitchFamily="2" charset="77"/>
                <a:ea typeface="+mn-ea"/>
                <a:cs typeface="+mn-cs"/>
              </a:rPr>
              <a:t>Blend</a:t>
            </a:r>
            <a:br>
              <a:rPr kumimoji="0" lang="en-RO" sz="900" b="0" i="0" u="none" strike="noStrike" kern="1200" cap="none" spc="0" normalizeH="0" baseline="0" noProof="0" dirty="0">
                <a:ln>
                  <a:noFill/>
                </a:ln>
                <a:solidFill>
                  <a:prstClr val="white"/>
                </a:solidFill>
                <a:effectLst/>
                <a:uLnTx/>
                <a:uFillTx/>
                <a:latin typeface="DM Sans 14pt" pitchFamily="2" charset="77"/>
                <a:ea typeface="+mn-ea"/>
                <a:cs typeface="+mn-cs"/>
              </a:rPr>
            </a:br>
            <a:r>
              <a:rPr kumimoji="0" lang="en-RO" sz="900" b="0" i="0" u="none" strike="noStrike" kern="1200" cap="none" spc="0" normalizeH="0" baseline="0" noProof="0" dirty="0">
                <a:ln>
                  <a:noFill/>
                </a:ln>
                <a:solidFill>
                  <a:prstClr val="white"/>
                </a:solidFill>
                <a:effectLst/>
                <a:uLnTx/>
                <a:uFillTx/>
                <a:latin typeface="DM Sans 14pt" pitchFamily="2" charset="77"/>
                <a:ea typeface="+mn-ea"/>
                <a:cs typeface="+mn-cs"/>
              </a:rPr>
              <a:t>15%</a:t>
            </a:r>
          </a:p>
        </p:txBody>
      </p:sp>
      <p:sp>
        <p:nvSpPr>
          <p:cNvPr id="51" name="TextBox 1">
            <a:extLst>
              <a:ext uri="{FF2B5EF4-FFF2-40B4-BE49-F238E27FC236}">
                <a16:creationId xmlns:a16="http://schemas.microsoft.com/office/drawing/2014/main" id="{AD8F16E9-D93C-FAF7-D937-D6BE6292B616}"/>
              </a:ext>
            </a:extLst>
          </p:cNvPr>
          <p:cNvSpPr txBox="1"/>
          <p:nvPr/>
        </p:nvSpPr>
        <p:spPr>
          <a:xfrm>
            <a:off x="7880495" y="4886794"/>
            <a:ext cx="1120869" cy="415498"/>
          </a:xfrm>
          <a:prstGeom prst="rect">
            <a:avLst/>
          </a:prstGeom>
          <a:noFill/>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RO" sz="900" b="0" i="0" u="none" strike="noStrike" kern="1200" cap="none" spc="0" normalizeH="0" baseline="0" noProof="0" dirty="0">
                <a:ln>
                  <a:noFill/>
                </a:ln>
                <a:solidFill>
                  <a:prstClr val="white"/>
                </a:solidFill>
                <a:effectLst/>
                <a:uLnTx/>
                <a:uFillTx/>
                <a:latin typeface="DM Sans 14pt" pitchFamily="2" charset="77"/>
                <a:ea typeface="+mn-ea"/>
                <a:cs typeface="+mn-cs"/>
              </a:rPr>
              <a:t>Large Cap</a:t>
            </a:r>
            <a:br>
              <a:rPr kumimoji="0" lang="en-RO" sz="900" b="0" i="0" u="none" strike="noStrike" kern="1200" cap="none" spc="0" normalizeH="0" baseline="0" noProof="0" dirty="0">
                <a:ln>
                  <a:noFill/>
                </a:ln>
                <a:solidFill>
                  <a:prstClr val="white"/>
                </a:solidFill>
                <a:effectLst/>
                <a:uLnTx/>
                <a:uFillTx/>
                <a:latin typeface="DM Sans 14pt" pitchFamily="2" charset="77"/>
                <a:ea typeface="+mn-ea"/>
                <a:cs typeface="+mn-cs"/>
              </a:rPr>
            </a:br>
            <a:r>
              <a:rPr kumimoji="0" lang="en-RO" sz="900" b="0" i="0" u="none" strike="noStrike" kern="1200" cap="none" spc="0" normalizeH="0" baseline="0" noProof="0" dirty="0">
                <a:ln>
                  <a:noFill/>
                </a:ln>
                <a:solidFill>
                  <a:prstClr val="white"/>
                </a:solidFill>
                <a:effectLst/>
                <a:uLnTx/>
                <a:uFillTx/>
                <a:latin typeface="DM Sans 14pt" pitchFamily="2" charset="77"/>
                <a:ea typeface="+mn-ea"/>
                <a:cs typeface="+mn-cs"/>
              </a:rPr>
              <a:t>Blend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RO" sz="900" b="0" i="0" u="none" strike="noStrike" kern="1200" cap="none" spc="0" normalizeH="0" baseline="0" noProof="0" dirty="0">
                <a:ln>
                  <a:noFill/>
                </a:ln>
                <a:solidFill>
                  <a:prstClr val="white"/>
                </a:solidFill>
                <a:effectLst/>
                <a:uLnTx/>
                <a:uFillTx/>
                <a:latin typeface="DM Sans 14pt" pitchFamily="2" charset="77"/>
                <a:ea typeface="+mn-ea"/>
                <a:cs typeface="+mn-cs"/>
              </a:rPr>
              <a:t>20%</a:t>
            </a:r>
          </a:p>
        </p:txBody>
      </p:sp>
      <p:pic>
        <p:nvPicPr>
          <p:cNvPr id="57" name="Graphic 56">
            <a:extLst>
              <a:ext uri="{FF2B5EF4-FFF2-40B4-BE49-F238E27FC236}">
                <a16:creationId xmlns:a16="http://schemas.microsoft.com/office/drawing/2014/main" id="{57EAD759-C229-3A9E-8B87-D4229167E25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540508" y="3375463"/>
            <a:ext cx="303199" cy="197080"/>
          </a:xfrm>
          <a:prstGeom prst="rect">
            <a:avLst/>
          </a:prstGeom>
        </p:spPr>
      </p:pic>
      <p:sp>
        <p:nvSpPr>
          <p:cNvPr id="59" name="Content Placeholder 1">
            <a:extLst>
              <a:ext uri="{FF2B5EF4-FFF2-40B4-BE49-F238E27FC236}">
                <a16:creationId xmlns:a16="http://schemas.microsoft.com/office/drawing/2014/main" id="{0B079638-DA98-D76E-DD67-A56CC03894AF}"/>
              </a:ext>
            </a:extLst>
          </p:cNvPr>
          <p:cNvSpPr txBox="1">
            <a:spLocks/>
          </p:cNvSpPr>
          <p:nvPr/>
        </p:nvSpPr>
        <p:spPr>
          <a:xfrm>
            <a:off x="7804644" y="645474"/>
            <a:ext cx="1286147" cy="618539"/>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DM Sans 14p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GB" sz="900" b="0" i="0" u="none" strike="noStrike" kern="1200" cap="none" spc="0" normalizeH="0" baseline="0" noProof="0" dirty="0">
                <a:ln>
                  <a:noFill/>
                </a:ln>
                <a:solidFill>
                  <a:prstClr val="white">
                    <a:lumMod val="50000"/>
                    <a:alpha val="94000"/>
                  </a:prstClr>
                </a:solidFill>
                <a:effectLst/>
                <a:uLnTx/>
                <a:uFillTx/>
                <a:latin typeface="DM Sans 14pt" pitchFamily="2" charset="77"/>
                <a:ea typeface="+mn-ea"/>
                <a:cs typeface="+mn-cs"/>
              </a:rPr>
              <a:t>EXISTING RIA EQUITY PORTFOLIO COMPOSITION</a:t>
            </a:r>
          </a:p>
        </p:txBody>
      </p:sp>
      <p:sp>
        <p:nvSpPr>
          <p:cNvPr id="60" name="Content Placeholder 1">
            <a:extLst>
              <a:ext uri="{FF2B5EF4-FFF2-40B4-BE49-F238E27FC236}">
                <a16:creationId xmlns:a16="http://schemas.microsoft.com/office/drawing/2014/main" id="{3CFE82B2-7A0D-1833-A187-6C2EA067467D}"/>
              </a:ext>
            </a:extLst>
          </p:cNvPr>
          <p:cNvSpPr txBox="1">
            <a:spLocks/>
          </p:cNvSpPr>
          <p:nvPr/>
        </p:nvSpPr>
        <p:spPr>
          <a:xfrm>
            <a:off x="10305544" y="645474"/>
            <a:ext cx="1286147" cy="618539"/>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DM Sans 14p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GB" sz="900" b="0" i="0" u="none" strike="noStrike" kern="1200" cap="none" spc="0" normalizeH="0" baseline="0" noProof="0" dirty="0">
                <a:ln>
                  <a:noFill/>
                </a:ln>
                <a:solidFill>
                  <a:prstClr val="white">
                    <a:lumMod val="50000"/>
                    <a:alpha val="94000"/>
                  </a:prstClr>
                </a:solidFill>
                <a:effectLst/>
                <a:uLnTx/>
                <a:uFillTx/>
                <a:latin typeface="DM Sans 14pt" pitchFamily="2" charset="77"/>
                <a:ea typeface="+mn-ea"/>
                <a:cs typeface="+mn-cs"/>
              </a:rPr>
              <a:t>OPTIMAL ETF PORTFOLIO COMPOSITION</a:t>
            </a:r>
          </a:p>
        </p:txBody>
      </p:sp>
      <p:sp>
        <p:nvSpPr>
          <p:cNvPr id="62" name="Content Placeholder 1">
            <a:extLst>
              <a:ext uri="{FF2B5EF4-FFF2-40B4-BE49-F238E27FC236}">
                <a16:creationId xmlns:a16="http://schemas.microsoft.com/office/drawing/2014/main" id="{1B731DAE-D6BF-F594-AD08-54B78B9CC1E5}"/>
              </a:ext>
            </a:extLst>
          </p:cNvPr>
          <p:cNvSpPr txBox="1">
            <a:spLocks/>
          </p:cNvSpPr>
          <p:nvPr/>
        </p:nvSpPr>
        <p:spPr>
          <a:xfrm>
            <a:off x="6176449" y="645474"/>
            <a:ext cx="1552828" cy="618539"/>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DM Sans 14p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GB" sz="900" b="0" i="0" u="none" strike="noStrike" kern="1200" cap="none" spc="0" normalizeH="0" baseline="0" noProof="0" dirty="0">
                <a:ln>
                  <a:noFill/>
                </a:ln>
                <a:solidFill>
                  <a:prstClr val="white">
                    <a:lumMod val="50000"/>
                    <a:alpha val="94000"/>
                  </a:prstClr>
                </a:solidFill>
                <a:effectLst/>
                <a:uLnTx/>
                <a:uFillTx/>
                <a:latin typeface="DM Sans 14pt" pitchFamily="2" charset="77"/>
                <a:ea typeface="+mn-ea"/>
                <a:cs typeface="+mn-cs"/>
              </a:rPr>
              <a:t>EXISTING RIA ASSET ALLOCATION (MODERATE) PORTFOLIO ALLOCATION</a:t>
            </a:r>
          </a:p>
        </p:txBody>
      </p:sp>
      <p:sp>
        <p:nvSpPr>
          <p:cNvPr id="63" name="TextBox 1">
            <a:extLst>
              <a:ext uri="{FF2B5EF4-FFF2-40B4-BE49-F238E27FC236}">
                <a16:creationId xmlns:a16="http://schemas.microsoft.com/office/drawing/2014/main" id="{DD4DDF24-88DE-88D2-ECD1-EB07A03C087A}"/>
              </a:ext>
            </a:extLst>
          </p:cNvPr>
          <p:cNvSpPr txBox="1"/>
          <p:nvPr/>
        </p:nvSpPr>
        <p:spPr>
          <a:xfrm>
            <a:off x="10402909" y="4418820"/>
            <a:ext cx="1091414" cy="369358"/>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DM Sans 14pt" pitchFamily="2" charset="77"/>
                <a:ea typeface="+mn-ea"/>
                <a:cs typeface="+mn-cs"/>
              </a:rPr>
              <a:t>Equity</a:t>
            </a:r>
            <a:r>
              <a:rPr kumimoji="0" lang="en-RO" sz="900" b="0" i="0" u="none" strike="noStrike" kern="1200" cap="none" spc="0" normalizeH="0" baseline="0" noProof="0" dirty="0">
                <a:ln>
                  <a:noFill/>
                </a:ln>
                <a:solidFill>
                  <a:prstClr val="white"/>
                </a:solidFill>
                <a:effectLst/>
                <a:uLnTx/>
                <a:uFillTx/>
                <a:latin typeface="DM Sans 14pt" pitchFamily="2" charset="77"/>
                <a:ea typeface="+mn-ea"/>
                <a:cs typeface="+mn-cs"/>
              </a:rPr>
              <a:t> ETFs</a:t>
            </a:r>
            <a:br>
              <a:rPr kumimoji="0" lang="en-RO" sz="900" b="0" i="0" u="none" strike="noStrike" kern="1200" cap="none" spc="0" normalizeH="0" baseline="0" noProof="0" dirty="0">
                <a:ln>
                  <a:noFill/>
                </a:ln>
                <a:solidFill>
                  <a:prstClr val="white"/>
                </a:solidFill>
                <a:effectLst/>
                <a:uLnTx/>
                <a:uFillTx/>
                <a:latin typeface="DM Sans 14pt" pitchFamily="2" charset="77"/>
                <a:ea typeface="+mn-ea"/>
                <a:cs typeface="+mn-cs"/>
              </a:rPr>
            </a:br>
            <a:r>
              <a:rPr kumimoji="0" lang="en-RO" sz="900" b="0" i="0" u="none" strike="noStrike" kern="1200" cap="none" spc="0" normalizeH="0" baseline="0" noProof="0" dirty="0">
                <a:ln>
                  <a:noFill/>
                </a:ln>
                <a:solidFill>
                  <a:prstClr val="white"/>
                </a:solidFill>
                <a:effectLst/>
                <a:uLnTx/>
                <a:uFillTx/>
                <a:latin typeface="DM Sans 14pt" pitchFamily="2" charset="77"/>
                <a:ea typeface="+mn-ea"/>
                <a:cs typeface="+mn-cs"/>
              </a:rPr>
              <a:t>60%</a:t>
            </a:r>
          </a:p>
        </p:txBody>
      </p:sp>
      <p:sp>
        <p:nvSpPr>
          <p:cNvPr id="64" name="TextBox 1">
            <a:extLst>
              <a:ext uri="{FF2B5EF4-FFF2-40B4-BE49-F238E27FC236}">
                <a16:creationId xmlns:a16="http://schemas.microsoft.com/office/drawing/2014/main" id="{8F001593-A6EE-7894-9F3F-215A31CD0A59}"/>
              </a:ext>
            </a:extLst>
          </p:cNvPr>
          <p:cNvSpPr txBox="1"/>
          <p:nvPr/>
        </p:nvSpPr>
        <p:spPr>
          <a:xfrm>
            <a:off x="10388945" y="1502652"/>
            <a:ext cx="1120869" cy="138504"/>
          </a:xfrm>
          <a:prstGeom prst="rect">
            <a:avLst/>
          </a:prstGeom>
          <a:noFill/>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DM Sans 14pt" pitchFamily="2" charset="77"/>
                <a:ea typeface="+mn-ea"/>
                <a:cs typeface="+mn-cs"/>
              </a:rPr>
              <a:t>Cash ETFs 5%</a:t>
            </a:r>
            <a:endParaRPr kumimoji="0" lang="en-RO" sz="900" b="0" i="0" u="none" strike="noStrike" kern="1200" cap="none" spc="0" normalizeH="0" baseline="0" noProof="0" dirty="0">
              <a:ln>
                <a:noFill/>
              </a:ln>
              <a:solidFill>
                <a:prstClr val="white"/>
              </a:solidFill>
              <a:effectLst/>
              <a:uLnTx/>
              <a:uFillTx/>
              <a:latin typeface="DM Sans 14pt" pitchFamily="2" charset="77"/>
              <a:ea typeface="+mn-ea"/>
              <a:cs typeface="+mn-cs"/>
            </a:endParaRPr>
          </a:p>
        </p:txBody>
      </p:sp>
      <p:sp>
        <p:nvSpPr>
          <p:cNvPr id="4" name="TextBox 3">
            <a:extLst>
              <a:ext uri="{FF2B5EF4-FFF2-40B4-BE49-F238E27FC236}">
                <a16:creationId xmlns:a16="http://schemas.microsoft.com/office/drawing/2014/main" id="{0079BA44-6511-6E40-DAB8-B7FBDCF8EA29}"/>
              </a:ext>
            </a:extLst>
          </p:cNvPr>
          <p:cNvSpPr txBox="1"/>
          <p:nvPr/>
        </p:nvSpPr>
        <p:spPr>
          <a:xfrm>
            <a:off x="682929" y="3319272"/>
            <a:ext cx="4247659" cy="1424364"/>
          </a:xfrm>
          <a:prstGeom prst="rect">
            <a:avLst/>
          </a:prstGeom>
          <a:noFill/>
        </p:spPr>
        <p:txBody>
          <a:bodyPr wrap="square" lIns="0" tIns="0" rIns="0" bIns="0" rtlCol="0" anchor="b">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alpha val="78612"/>
                  </a:prstClr>
                </a:solidFill>
                <a:effectLst/>
                <a:uLnTx/>
                <a:uFillTx/>
                <a:latin typeface="DM Sans 14pt Light" pitchFamily="2" charset="77"/>
                <a:ea typeface="+mn-ea"/>
                <a:cs typeface="+mn-cs"/>
              </a:rPr>
              <a:t>If given more tax considerate, bespoke strategies, Twin Oak believes clients would weight their portfolio’s heavily towards ETFs.</a:t>
            </a:r>
          </a:p>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white">
                  <a:alpha val="78612"/>
                </a:prstClr>
              </a:solidFill>
              <a:effectLst/>
              <a:uLnTx/>
              <a:uFillTx/>
              <a:latin typeface="DM Sans 14pt Light" pitchFamily="2" charset="77"/>
              <a:ea typeface="+mn-ea"/>
              <a:cs typeface="+mn-cs"/>
            </a:endParaRP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alpha val="78612"/>
                  </a:prstClr>
                </a:solidFill>
                <a:effectLst/>
                <a:uLnTx/>
                <a:uFillTx/>
                <a:latin typeface="DM Sans 14pt Light" pitchFamily="2" charset="77"/>
                <a:ea typeface="+mn-ea"/>
                <a:cs typeface="+mn-cs"/>
              </a:rPr>
              <a:t>Twin Oak’s ETFs and in-kind seeding of ETFs can help reduce the friction and portfolio inertia. </a:t>
            </a:r>
          </a:p>
        </p:txBody>
      </p:sp>
      <p:grpSp>
        <p:nvGrpSpPr>
          <p:cNvPr id="5" name="Group 4">
            <a:extLst>
              <a:ext uri="{FF2B5EF4-FFF2-40B4-BE49-F238E27FC236}">
                <a16:creationId xmlns:a16="http://schemas.microsoft.com/office/drawing/2014/main" id="{69054708-68C8-6881-5E3D-B826DDC23C34}"/>
              </a:ext>
            </a:extLst>
          </p:cNvPr>
          <p:cNvGrpSpPr/>
          <p:nvPr/>
        </p:nvGrpSpPr>
        <p:grpSpPr>
          <a:xfrm>
            <a:off x="1173600" y="6364800"/>
            <a:ext cx="5018192" cy="335436"/>
            <a:chOff x="1678583" y="3170798"/>
            <a:chExt cx="5018192" cy="335436"/>
          </a:xfrm>
        </p:grpSpPr>
        <p:sp>
          <p:nvSpPr>
            <p:cNvPr id="6" name="Rounded Rectangle 5">
              <a:extLst>
                <a:ext uri="{FF2B5EF4-FFF2-40B4-BE49-F238E27FC236}">
                  <a16:creationId xmlns:a16="http://schemas.microsoft.com/office/drawing/2014/main" id="{1677C69B-A32D-7087-0BE2-07A09CC4C8DE}"/>
                </a:ext>
              </a:extLst>
            </p:cNvPr>
            <p:cNvSpPr/>
            <p:nvPr/>
          </p:nvSpPr>
          <p:spPr>
            <a:xfrm>
              <a:off x="4237675" y="3170798"/>
              <a:ext cx="1179553" cy="335436"/>
            </a:xfrm>
            <a:prstGeom prst="roundRect">
              <a:avLst>
                <a:gd name="adj" fmla="val 50000"/>
              </a:avLst>
            </a:prstGeom>
            <a:noFill/>
            <a:ln>
              <a:solidFill>
                <a:schemeClr val="bg1">
                  <a:lumMod val="8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lumMod val="75000"/>
                    </a:prstClr>
                  </a:solidFill>
                  <a:effectLst/>
                  <a:uLnTx/>
                  <a:uFillTx/>
                  <a:latin typeface="DM Sans 14pt ExtraLight" pitchFamily="2" charset="77"/>
                  <a:ea typeface="+mn-ea"/>
                  <a:cs typeface="+mn-cs"/>
                </a:rPr>
                <a:t>Creativity</a:t>
              </a:r>
              <a:endParaRPr kumimoji="0" lang="en-RO" sz="900" b="0" i="0" u="none" strike="noStrike" kern="1200" cap="none" spc="0" normalizeH="0" baseline="0" noProof="0" dirty="0">
                <a:ln>
                  <a:noFill/>
                </a:ln>
                <a:solidFill>
                  <a:prstClr val="white">
                    <a:lumMod val="75000"/>
                  </a:prstClr>
                </a:solidFill>
                <a:effectLst/>
                <a:uLnTx/>
                <a:uFillTx/>
                <a:latin typeface="DM Sans 14pt ExtraLight" pitchFamily="2" charset="77"/>
                <a:ea typeface="+mn-ea"/>
                <a:cs typeface="+mn-cs"/>
              </a:endParaRPr>
            </a:p>
          </p:txBody>
        </p:sp>
        <p:sp>
          <p:nvSpPr>
            <p:cNvPr id="7" name="Rounded Rectangle 6">
              <a:extLst>
                <a:ext uri="{FF2B5EF4-FFF2-40B4-BE49-F238E27FC236}">
                  <a16:creationId xmlns:a16="http://schemas.microsoft.com/office/drawing/2014/main" id="{34E8A7D2-FAAE-5565-9B9E-6ADC3187EBF5}"/>
                </a:ext>
              </a:extLst>
            </p:cNvPr>
            <p:cNvSpPr/>
            <p:nvPr/>
          </p:nvSpPr>
          <p:spPr>
            <a:xfrm>
              <a:off x="5517222" y="3170798"/>
              <a:ext cx="1179553" cy="335436"/>
            </a:xfrm>
            <a:prstGeom prst="roundRect">
              <a:avLst>
                <a:gd name="adj" fmla="val 50000"/>
              </a:avLst>
            </a:prstGeom>
            <a:noFill/>
            <a:ln>
              <a:solidFill>
                <a:schemeClr val="bg1">
                  <a:lumMod val="8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RO" sz="900" b="0" i="0" u="none" strike="noStrike" kern="1200" cap="none" spc="0" normalizeH="0" baseline="0" noProof="0" dirty="0">
                  <a:ln>
                    <a:noFill/>
                  </a:ln>
                  <a:solidFill>
                    <a:prstClr val="white">
                      <a:lumMod val="75000"/>
                    </a:prstClr>
                  </a:solidFill>
                  <a:effectLst/>
                  <a:uLnTx/>
                  <a:uFillTx/>
                  <a:latin typeface="DM Sans 14pt ExtraLight" pitchFamily="2" charset="77"/>
                  <a:ea typeface="+mn-ea"/>
                  <a:cs typeface="+mn-cs"/>
                </a:rPr>
                <a:t>Stewardship</a:t>
              </a:r>
            </a:p>
          </p:txBody>
        </p:sp>
        <p:sp>
          <p:nvSpPr>
            <p:cNvPr id="8" name="Rounded Rectangle 7">
              <a:extLst>
                <a:ext uri="{FF2B5EF4-FFF2-40B4-BE49-F238E27FC236}">
                  <a16:creationId xmlns:a16="http://schemas.microsoft.com/office/drawing/2014/main" id="{8AFC556D-6DF8-45D0-3498-6FB23F83B9E2}"/>
                </a:ext>
              </a:extLst>
            </p:cNvPr>
            <p:cNvSpPr/>
            <p:nvPr/>
          </p:nvSpPr>
          <p:spPr>
            <a:xfrm>
              <a:off x="2958130" y="3170798"/>
              <a:ext cx="1179553" cy="335436"/>
            </a:xfrm>
            <a:prstGeom prst="roundRect">
              <a:avLst>
                <a:gd name="adj" fmla="val 50000"/>
              </a:avLst>
            </a:prstGeom>
            <a:solidFill>
              <a:schemeClr val="bg1">
                <a:lumMod val="85000"/>
              </a:schemeClr>
            </a:solidFill>
            <a:ln>
              <a:solidFill>
                <a:schemeClr val="bg1">
                  <a:lumMod val="8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RO" sz="900" b="1" i="0" u="none" strike="noStrike" kern="1200" cap="none" spc="0" normalizeH="0" baseline="0" noProof="0" dirty="0">
                  <a:ln>
                    <a:noFill/>
                  </a:ln>
                  <a:solidFill>
                    <a:prstClr val="white"/>
                  </a:solidFill>
                  <a:effectLst/>
                  <a:uLnTx/>
                  <a:uFillTx/>
                  <a:latin typeface="DM Sans 14pt ExtraLight" pitchFamily="2" charset="77"/>
                  <a:ea typeface="+mn-ea"/>
                  <a:cs typeface="+mn-cs"/>
                </a:rPr>
                <a:t>Simplicity</a:t>
              </a:r>
            </a:p>
          </p:txBody>
        </p:sp>
        <p:sp>
          <p:nvSpPr>
            <p:cNvPr id="14" name="Rounded Rectangle 13">
              <a:extLst>
                <a:ext uri="{FF2B5EF4-FFF2-40B4-BE49-F238E27FC236}">
                  <a16:creationId xmlns:a16="http://schemas.microsoft.com/office/drawing/2014/main" id="{4BA2CA0B-8F9C-88B3-02E7-24A447223EF5}"/>
                </a:ext>
              </a:extLst>
            </p:cNvPr>
            <p:cNvSpPr/>
            <p:nvPr/>
          </p:nvSpPr>
          <p:spPr>
            <a:xfrm>
              <a:off x="1678583" y="3170798"/>
              <a:ext cx="1179553" cy="335436"/>
            </a:xfrm>
            <a:prstGeom prst="roundRect">
              <a:avLst>
                <a:gd name="adj" fmla="val 50000"/>
              </a:avLst>
            </a:prstGeom>
            <a:noFill/>
            <a:ln>
              <a:solidFill>
                <a:schemeClr val="bg1">
                  <a:lumMod val="8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lumMod val="75000"/>
                    </a:prstClr>
                  </a:solidFill>
                  <a:effectLst/>
                  <a:uLnTx/>
                  <a:uFillTx/>
                  <a:latin typeface="DM Sans 14pt ExtraLight" pitchFamily="2" charset="77"/>
                  <a:ea typeface="+mn-ea"/>
                  <a:cs typeface="+mn-cs"/>
                </a:rPr>
                <a:t>Tax-aware</a:t>
              </a:r>
              <a:endParaRPr kumimoji="0" lang="en-RO" sz="900" b="0" i="0" u="none" strike="noStrike" kern="1200" cap="none" spc="0" normalizeH="0" baseline="0" noProof="0" dirty="0">
                <a:ln>
                  <a:noFill/>
                </a:ln>
                <a:solidFill>
                  <a:prstClr val="white">
                    <a:lumMod val="75000"/>
                  </a:prstClr>
                </a:solidFill>
                <a:effectLst/>
                <a:uLnTx/>
                <a:uFillTx/>
                <a:latin typeface="DM Sans 14pt ExtraLight" pitchFamily="2" charset="77"/>
                <a:ea typeface="+mn-ea"/>
                <a:cs typeface="+mn-cs"/>
              </a:endParaRPr>
            </a:p>
          </p:txBody>
        </p:sp>
      </p:grpSp>
      <p:sp>
        <p:nvSpPr>
          <p:cNvPr id="10" name="TextBox 1">
            <a:extLst>
              <a:ext uri="{FF2B5EF4-FFF2-40B4-BE49-F238E27FC236}">
                <a16:creationId xmlns:a16="http://schemas.microsoft.com/office/drawing/2014/main" id="{0FE8D4F5-255F-AAF1-ED66-3B36939312EB}"/>
              </a:ext>
            </a:extLst>
          </p:cNvPr>
          <p:cNvSpPr txBox="1"/>
          <p:nvPr/>
        </p:nvSpPr>
        <p:spPr>
          <a:xfrm>
            <a:off x="10382083" y="2369928"/>
            <a:ext cx="1120869" cy="276999"/>
          </a:xfrm>
          <a:prstGeom prst="rect">
            <a:avLst/>
          </a:prstGeom>
          <a:noFill/>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DM Sans 14pt" pitchFamily="2" charset="77"/>
                <a:ea typeface="+mn-ea"/>
                <a:cs typeface="+mn-cs"/>
              </a:rPr>
              <a:t>Fixed Income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DM Sans 14pt" pitchFamily="2" charset="77"/>
                <a:ea typeface="+mn-ea"/>
                <a:cs typeface="+mn-cs"/>
              </a:rPr>
              <a:t> ETFs 35%</a:t>
            </a:r>
            <a:endParaRPr kumimoji="0" lang="en-RO" sz="900" b="0" i="0" u="none" strike="noStrike" kern="1200" cap="none" spc="0" normalizeH="0" baseline="0" noProof="0" dirty="0">
              <a:ln>
                <a:noFill/>
              </a:ln>
              <a:solidFill>
                <a:prstClr val="white"/>
              </a:solidFill>
              <a:effectLst/>
              <a:uLnTx/>
              <a:uFillTx/>
              <a:latin typeface="DM Sans 14pt" pitchFamily="2" charset="77"/>
              <a:ea typeface="+mn-ea"/>
              <a:cs typeface="+mn-cs"/>
            </a:endParaRPr>
          </a:p>
        </p:txBody>
      </p:sp>
      <p:sp>
        <p:nvSpPr>
          <p:cNvPr id="12" name="TextBox 1">
            <a:extLst>
              <a:ext uri="{FF2B5EF4-FFF2-40B4-BE49-F238E27FC236}">
                <a16:creationId xmlns:a16="http://schemas.microsoft.com/office/drawing/2014/main" id="{BAEE6720-C482-1144-5580-FE65E5A52EDB}"/>
              </a:ext>
            </a:extLst>
          </p:cNvPr>
          <p:cNvSpPr txBox="1"/>
          <p:nvPr/>
        </p:nvSpPr>
        <p:spPr>
          <a:xfrm>
            <a:off x="7815819" y="1751340"/>
            <a:ext cx="1250219" cy="50783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RO" sz="900" b="0" i="0" u="none" strike="noStrike" kern="1200" cap="none" spc="0" normalizeH="0" baseline="0" noProof="0" dirty="0">
                <a:ln>
                  <a:noFill/>
                </a:ln>
                <a:solidFill>
                  <a:prstClr val="white"/>
                </a:solidFill>
                <a:effectLst/>
                <a:uLnTx/>
                <a:uFillTx/>
                <a:latin typeface="DM Sans 14pt" pitchFamily="2" charset="77"/>
                <a:ea typeface="+mn-ea"/>
                <a:cs typeface="+mn-cs"/>
              </a:rPr>
              <a:t>International Markets</a:t>
            </a:r>
            <a:br>
              <a:rPr kumimoji="0" lang="en-RO" sz="900" b="0" i="0" u="none" strike="noStrike" kern="1200" cap="none" spc="0" normalizeH="0" baseline="0" noProof="0" dirty="0">
                <a:ln>
                  <a:noFill/>
                </a:ln>
                <a:solidFill>
                  <a:prstClr val="white"/>
                </a:solidFill>
                <a:effectLst/>
                <a:uLnTx/>
                <a:uFillTx/>
                <a:latin typeface="DM Sans 14pt" pitchFamily="2" charset="77"/>
                <a:ea typeface="+mn-ea"/>
                <a:cs typeface="+mn-cs"/>
              </a:rPr>
            </a:br>
            <a:r>
              <a:rPr kumimoji="0" lang="en-RO" sz="900" b="0" i="0" u="none" strike="noStrike" kern="1200" cap="none" spc="0" normalizeH="0" baseline="0" noProof="0" dirty="0">
                <a:ln>
                  <a:noFill/>
                </a:ln>
                <a:solidFill>
                  <a:prstClr val="white"/>
                </a:solidFill>
                <a:effectLst/>
                <a:uLnTx/>
                <a:uFillTx/>
                <a:latin typeface="DM Sans 14pt" pitchFamily="2" charset="77"/>
                <a:ea typeface="+mn-ea"/>
                <a:cs typeface="+mn-cs"/>
              </a:rPr>
              <a:t>15%</a:t>
            </a:r>
          </a:p>
        </p:txBody>
      </p:sp>
      <p:sp>
        <p:nvSpPr>
          <p:cNvPr id="15" name="TextBox 1">
            <a:extLst>
              <a:ext uri="{FF2B5EF4-FFF2-40B4-BE49-F238E27FC236}">
                <a16:creationId xmlns:a16="http://schemas.microsoft.com/office/drawing/2014/main" id="{28E4A989-5985-5A34-0A4A-3309C8151396}"/>
              </a:ext>
            </a:extLst>
          </p:cNvPr>
          <p:cNvSpPr txBox="1"/>
          <p:nvPr/>
        </p:nvSpPr>
        <p:spPr>
          <a:xfrm>
            <a:off x="6413255" y="4418820"/>
            <a:ext cx="1091414" cy="369358"/>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DM Sans 14pt" pitchFamily="2" charset="77"/>
                <a:ea typeface="+mn-ea"/>
                <a:cs typeface="+mn-cs"/>
              </a:rPr>
              <a:t>Equity</a:t>
            </a:r>
            <a:br>
              <a:rPr kumimoji="0" lang="en-RO" sz="900" b="0" i="0" u="none" strike="noStrike" kern="1200" cap="none" spc="0" normalizeH="0" baseline="0" noProof="0" dirty="0">
                <a:ln>
                  <a:noFill/>
                </a:ln>
                <a:solidFill>
                  <a:prstClr val="white"/>
                </a:solidFill>
                <a:effectLst/>
                <a:uLnTx/>
                <a:uFillTx/>
                <a:latin typeface="DM Sans 14pt" pitchFamily="2" charset="77"/>
                <a:ea typeface="+mn-ea"/>
                <a:cs typeface="+mn-cs"/>
              </a:rPr>
            </a:br>
            <a:r>
              <a:rPr kumimoji="0" lang="en-RO" sz="900" b="0" i="0" u="none" strike="noStrike" kern="1200" cap="none" spc="0" normalizeH="0" baseline="0" noProof="0" dirty="0">
                <a:ln>
                  <a:noFill/>
                </a:ln>
                <a:solidFill>
                  <a:prstClr val="white"/>
                </a:solidFill>
                <a:effectLst/>
                <a:uLnTx/>
                <a:uFillTx/>
                <a:latin typeface="DM Sans 14pt" pitchFamily="2" charset="77"/>
                <a:ea typeface="+mn-ea"/>
                <a:cs typeface="+mn-cs"/>
              </a:rPr>
              <a:t>60%</a:t>
            </a:r>
          </a:p>
        </p:txBody>
      </p:sp>
      <p:sp>
        <p:nvSpPr>
          <p:cNvPr id="16" name="TextBox 1">
            <a:extLst>
              <a:ext uri="{FF2B5EF4-FFF2-40B4-BE49-F238E27FC236}">
                <a16:creationId xmlns:a16="http://schemas.microsoft.com/office/drawing/2014/main" id="{0C3D3386-4E1E-335E-1034-04017E371EA8}"/>
              </a:ext>
            </a:extLst>
          </p:cNvPr>
          <p:cNvSpPr txBox="1"/>
          <p:nvPr/>
        </p:nvSpPr>
        <p:spPr>
          <a:xfrm>
            <a:off x="6399291" y="1490295"/>
            <a:ext cx="1120869" cy="138504"/>
          </a:xfrm>
          <a:prstGeom prst="rect">
            <a:avLst/>
          </a:prstGeom>
          <a:noFill/>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DM Sans 14pt" pitchFamily="2" charset="77"/>
                <a:ea typeface="+mn-ea"/>
                <a:cs typeface="+mn-cs"/>
              </a:rPr>
              <a:t>Cash 5%</a:t>
            </a:r>
            <a:endParaRPr kumimoji="0" lang="en-RO" sz="900" b="0" i="0" u="none" strike="noStrike" kern="1200" cap="none" spc="0" normalizeH="0" baseline="0" noProof="0" dirty="0">
              <a:ln>
                <a:noFill/>
              </a:ln>
              <a:solidFill>
                <a:prstClr val="white"/>
              </a:solidFill>
              <a:effectLst/>
              <a:uLnTx/>
              <a:uFillTx/>
              <a:latin typeface="DM Sans 14pt" pitchFamily="2" charset="77"/>
              <a:ea typeface="+mn-ea"/>
              <a:cs typeface="+mn-cs"/>
            </a:endParaRPr>
          </a:p>
        </p:txBody>
      </p:sp>
      <p:sp>
        <p:nvSpPr>
          <p:cNvPr id="17" name="TextBox 1">
            <a:extLst>
              <a:ext uri="{FF2B5EF4-FFF2-40B4-BE49-F238E27FC236}">
                <a16:creationId xmlns:a16="http://schemas.microsoft.com/office/drawing/2014/main" id="{1A143F23-755D-253A-58DC-4082706F0120}"/>
              </a:ext>
            </a:extLst>
          </p:cNvPr>
          <p:cNvSpPr txBox="1"/>
          <p:nvPr/>
        </p:nvSpPr>
        <p:spPr>
          <a:xfrm>
            <a:off x="6392429" y="2300676"/>
            <a:ext cx="1120869" cy="138504"/>
          </a:xfrm>
          <a:prstGeom prst="rect">
            <a:avLst/>
          </a:prstGeom>
          <a:noFill/>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DM Sans 14pt" pitchFamily="2" charset="77"/>
                <a:ea typeface="+mn-ea"/>
                <a:cs typeface="+mn-cs"/>
              </a:rPr>
              <a:t>Fixed Income 35%</a:t>
            </a:r>
            <a:endParaRPr kumimoji="0" lang="en-RO" sz="900" b="0" i="0" u="none" strike="noStrike" kern="1200" cap="none" spc="0" normalizeH="0" baseline="0" noProof="0" dirty="0">
              <a:ln>
                <a:noFill/>
              </a:ln>
              <a:solidFill>
                <a:prstClr val="white"/>
              </a:solidFill>
              <a:effectLst/>
              <a:uLnTx/>
              <a:uFillTx/>
              <a:latin typeface="DM Sans 14pt" pitchFamily="2" charset="77"/>
              <a:ea typeface="+mn-ea"/>
              <a:cs typeface="+mn-cs"/>
            </a:endParaRPr>
          </a:p>
        </p:txBody>
      </p:sp>
      <p:sp>
        <p:nvSpPr>
          <p:cNvPr id="18" name="TextBox 17">
            <a:extLst>
              <a:ext uri="{FF2B5EF4-FFF2-40B4-BE49-F238E27FC236}">
                <a16:creationId xmlns:a16="http://schemas.microsoft.com/office/drawing/2014/main" id="{0D26E4E7-031B-B599-62FC-FD5E0C52CA0B}"/>
              </a:ext>
            </a:extLst>
          </p:cNvPr>
          <p:cNvSpPr txBox="1"/>
          <p:nvPr/>
        </p:nvSpPr>
        <p:spPr>
          <a:xfrm>
            <a:off x="9303786" y="50644"/>
            <a:ext cx="2573140"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lumMod val="75000"/>
                    <a:alpha val="71580"/>
                  </a:prstClr>
                </a:solidFill>
                <a:effectLst/>
                <a:uLnTx/>
                <a:uFillTx/>
                <a:latin typeface="DM Sans 14pt Light" pitchFamily="2" charset="0"/>
                <a:ea typeface="+mn-ea"/>
                <a:cs typeface="+mn-cs"/>
              </a:rPr>
              <a:t>Confidential | For Institutional Use Only</a:t>
            </a:r>
          </a:p>
        </p:txBody>
      </p:sp>
      <p:sp>
        <p:nvSpPr>
          <p:cNvPr id="20" name="Content Placeholder 3">
            <a:extLst>
              <a:ext uri="{FF2B5EF4-FFF2-40B4-BE49-F238E27FC236}">
                <a16:creationId xmlns:a16="http://schemas.microsoft.com/office/drawing/2014/main" id="{730F1C6A-4AFB-7CDD-3DA5-E05FE37EEE3A}"/>
              </a:ext>
            </a:extLst>
          </p:cNvPr>
          <p:cNvSpPr txBox="1">
            <a:spLocks/>
          </p:cNvSpPr>
          <p:nvPr/>
        </p:nvSpPr>
        <p:spPr>
          <a:xfrm>
            <a:off x="6582228" y="6296990"/>
            <a:ext cx="4841799" cy="471055"/>
          </a:xfrm>
          <a:prstGeom prst="rect">
            <a:avLst/>
          </a:prstGeom>
        </p:spPr>
        <p:txBody>
          <a:bodyPr lIns="0" tIns="0" rIns="0" bIns="0"/>
          <a:lstStyle>
            <a:lvl1pPr marL="0" indent="0" algn="l" defTabSz="914332" rtl="0" eaLnBrk="1" latinLnBrk="0" hangingPunct="1">
              <a:lnSpc>
                <a:spcPct val="100000"/>
              </a:lnSpc>
              <a:spcBef>
                <a:spcPts val="1000"/>
              </a:spcBef>
              <a:buFont typeface="Arial" panose="020B0604020202020204" pitchFamily="34" charset="0"/>
              <a:buNone/>
              <a:defRPr sz="2400" b="1" i="0" kern="1200">
                <a:solidFill>
                  <a:schemeClr val="tx1"/>
                </a:solidFill>
                <a:latin typeface="DM Sans 14pt" pitchFamily="2" charset="77"/>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32"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800" b="0" i="0" u="none" strike="noStrike" kern="1200" cap="none" spc="0" normalizeH="0" baseline="0" noProof="0" dirty="0">
                <a:ln>
                  <a:noFill/>
                </a:ln>
                <a:solidFill>
                  <a:srgbClr val="1E3264"/>
                </a:solidFill>
                <a:effectLst/>
                <a:uLnTx/>
                <a:uFillTx/>
                <a:latin typeface="DM Sans 14pt" pitchFamily="2" charset="77"/>
                <a:ea typeface="+mn-ea"/>
                <a:cs typeface="+mn-cs"/>
              </a:rPr>
              <a:t>*All information is strictly illustrative and solely for educational purposes and expresses the observations and subjective views of Twin Oak. There is no offer of securities being made. All prospective clients should consult their own legal, investment, and tax advisors to determine suitability of the investment.</a:t>
            </a:r>
          </a:p>
        </p:txBody>
      </p:sp>
      <p:sp>
        <p:nvSpPr>
          <p:cNvPr id="22" name="TextBox 21">
            <a:extLst>
              <a:ext uri="{FF2B5EF4-FFF2-40B4-BE49-F238E27FC236}">
                <a16:creationId xmlns:a16="http://schemas.microsoft.com/office/drawing/2014/main" id="{EA14AF38-E51D-C1F9-A197-59944C24A6B1}"/>
              </a:ext>
            </a:extLst>
          </p:cNvPr>
          <p:cNvSpPr txBox="1"/>
          <p:nvPr/>
        </p:nvSpPr>
        <p:spPr>
          <a:xfrm>
            <a:off x="9131673" y="3685221"/>
            <a:ext cx="1120869" cy="490006"/>
          </a:xfrm>
          <a:prstGeom prst="rect">
            <a:avLst/>
          </a:prstGeom>
          <a:noFill/>
        </p:spPr>
        <p:txBody>
          <a:bodyPr wrap="square" lIns="0" tIns="0" rIns="0" bIns="0" rtlCol="0">
            <a:spAutoFit/>
          </a:bodyPr>
          <a:lstStyle/>
          <a:p>
            <a:pPr marL="0" marR="0" lvl="0" indent="0" algn="ctr" defTabSz="914332" rtl="0" eaLnBrk="1" fontAlgn="auto" latinLnBrk="0" hangingPunct="1">
              <a:lnSpc>
                <a:spcPct val="12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847D3"/>
                </a:solidFill>
                <a:effectLst/>
                <a:uLnTx/>
                <a:uFillTx/>
                <a:latin typeface="DM Sans 14pt" pitchFamily="2" charset="77"/>
                <a:ea typeface="+mn-ea"/>
                <a:cs typeface="+mn-cs"/>
              </a:rPr>
              <a:t>Twin Oak can enable this transition in a tax-efficient manner</a:t>
            </a:r>
          </a:p>
        </p:txBody>
      </p:sp>
    </p:spTree>
    <p:extLst>
      <p:ext uri="{BB962C8B-B14F-4D97-AF65-F5344CB8AC3E}">
        <p14:creationId xmlns:p14="http://schemas.microsoft.com/office/powerpoint/2010/main" val="1696003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EFEC8B88-9724-33A6-3D2A-B4EBBC3A056F}"/>
              </a:ext>
            </a:extLst>
          </p:cNvPr>
          <p:cNvSpPr>
            <a:spLocks noGrp="1"/>
          </p:cNvSpPr>
          <p:nvPr>
            <p:ph type="subTitle" idx="1"/>
          </p:nvPr>
        </p:nvSpPr>
        <p:spPr/>
        <p:txBody>
          <a:bodyPr/>
          <a:lstStyle/>
          <a:p>
            <a:r>
              <a:rPr lang="en-US"/>
              <a:t>Our Solution</a:t>
            </a:r>
            <a:endParaRPr lang="en-RO"/>
          </a:p>
        </p:txBody>
      </p:sp>
    </p:spTree>
    <p:extLst>
      <p:ext uri="{BB962C8B-B14F-4D97-AF65-F5344CB8AC3E}">
        <p14:creationId xmlns:p14="http://schemas.microsoft.com/office/powerpoint/2010/main" val="31298334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D5DAF36-8B22-3734-96F0-FA087BFC4A95}"/>
              </a:ext>
            </a:extLst>
          </p:cNvPr>
          <p:cNvSpPr>
            <a:spLocks noGrp="1"/>
          </p:cNvSpPr>
          <p:nvPr>
            <p:ph type="body" sz="quarter" idx="10"/>
          </p:nvPr>
        </p:nvSpPr>
        <p:spPr/>
        <p:txBody>
          <a:bodyPr/>
          <a:lstStyle/>
          <a:p>
            <a:r>
              <a:rPr lang="en-GB" dirty="0"/>
              <a:t>OUR SOLUTION: FAMILY OFFICES </a:t>
            </a:r>
          </a:p>
          <a:p>
            <a:endParaRPr lang="en-RO" dirty="0"/>
          </a:p>
        </p:txBody>
      </p:sp>
      <p:sp>
        <p:nvSpPr>
          <p:cNvPr id="2" name="Content Placeholder 1">
            <a:extLst>
              <a:ext uri="{FF2B5EF4-FFF2-40B4-BE49-F238E27FC236}">
                <a16:creationId xmlns:a16="http://schemas.microsoft.com/office/drawing/2014/main" id="{1BE0635A-2E67-72FB-271A-DF2093C2B9BB}"/>
              </a:ext>
            </a:extLst>
          </p:cNvPr>
          <p:cNvSpPr>
            <a:spLocks noGrp="1"/>
          </p:cNvSpPr>
          <p:nvPr>
            <p:ph type="body" sz="quarter" idx="11"/>
          </p:nvPr>
        </p:nvSpPr>
        <p:spPr/>
        <p:txBody>
          <a:bodyPr/>
          <a:lstStyle/>
          <a:p>
            <a:r>
              <a:rPr lang="en-GB"/>
              <a:t>Twin Oak partners with families to launch bespoke ETF solutions; these strategies can be seeded with cash or “in-kind.”</a:t>
            </a:r>
          </a:p>
        </p:txBody>
      </p:sp>
      <p:grpSp>
        <p:nvGrpSpPr>
          <p:cNvPr id="6" name="Group 5">
            <a:extLst>
              <a:ext uri="{FF2B5EF4-FFF2-40B4-BE49-F238E27FC236}">
                <a16:creationId xmlns:a16="http://schemas.microsoft.com/office/drawing/2014/main" id="{320C1F9F-0A84-2E6A-B3BC-5C78EDCF5DAD}"/>
              </a:ext>
            </a:extLst>
          </p:cNvPr>
          <p:cNvGrpSpPr/>
          <p:nvPr/>
        </p:nvGrpSpPr>
        <p:grpSpPr>
          <a:xfrm>
            <a:off x="866721" y="3309108"/>
            <a:ext cx="2250962" cy="1464454"/>
            <a:chOff x="887047" y="3858124"/>
            <a:chExt cx="2783321" cy="1464454"/>
          </a:xfrm>
        </p:grpSpPr>
        <p:sp>
          <p:nvSpPr>
            <p:cNvPr id="18" name="TextBox 17">
              <a:extLst>
                <a:ext uri="{FF2B5EF4-FFF2-40B4-BE49-F238E27FC236}">
                  <a16:creationId xmlns:a16="http://schemas.microsoft.com/office/drawing/2014/main" id="{052F3B7E-7405-A4D7-AB85-9C74BA0A5C25}"/>
                </a:ext>
              </a:extLst>
            </p:cNvPr>
            <p:cNvSpPr txBox="1"/>
            <p:nvPr/>
          </p:nvSpPr>
          <p:spPr>
            <a:xfrm>
              <a:off x="887047" y="3858124"/>
              <a:ext cx="912109" cy="276999"/>
            </a:xfrm>
            <a:prstGeom prst="rect">
              <a:avLst/>
            </a:prstGeom>
            <a:noFill/>
          </p:spPr>
          <p:txBody>
            <a:bodyPr wrap="none" lIns="0" tIns="0" rIns="0" bIns="0" rtlCol="0">
              <a:spAutoFit/>
            </a:bodyPr>
            <a:lstStyle/>
            <a:p>
              <a:r>
                <a:rPr lang="en-GB" b="1">
                  <a:latin typeface="DM Sans 14pt" pitchFamily="2" charset="77"/>
                </a:rPr>
                <a:t>Seeding</a:t>
              </a:r>
              <a:endParaRPr lang="en-RO" b="1">
                <a:latin typeface="DM Sans 14pt" pitchFamily="2" charset="77"/>
              </a:endParaRPr>
            </a:p>
          </p:txBody>
        </p:sp>
        <p:sp>
          <p:nvSpPr>
            <p:cNvPr id="19" name="TextBox 18">
              <a:extLst>
                <a:ext uri="{FF2B5EF4-FFF2-40B4-BE49-F238E27FC236}">
                  <a16:creationId xmlns:a16="http://schemas.microsoft.com/office/drawing/2014/main" id="{84BEEE84-4BD2-D698-E35A-E87116A35C1C}"/>
                </a:ext>
              </a:extLst>
            </p:cNvPr>
            <p:cNvSpPr txBox="1"/>
            <p:nvPr/>
          </p:nvSpPr>
          <p:spPr>
            <a:xfrm>
              <a:off x="887047" y="4618411"/>
              <a:ext cx="2783321" cy="704167"/>
            </a:xfrm>
            <a:prstGeom prst="rect">
              <a:avLst/>
            </a:prstGeom>
            <a:noFill/>
          </p:spPr>
          <p:txBody>
            <a:bodyPr wrap="square" lIns="0" tIns="0" rIns="0" bIns="0" rtlCol="0">
              <a:spAutoFit/>
            </a:bodyPr>
            <a:lstStyle/>
            <a:p>
              <a:pPr marL="171450" indent="-171450">
                <a:lnSpc>
                  <a:spcPct val="130000"/>
                </a:lnSpc>
                <a:buFont typeface="Arial" panose="020B0604020202020204" pitchFamily="34" charset="0"/>
                <a:buChar char="•"/>
              </a:pPr>
              <a:r>
                <a:rPr lang="en-GB" sz="1200">
                  <a:solidFill>
                    <a:schemeClr val="bg1">
                      <a:lumMod val="50000"/>
                      <a:alpha val="94000"/>
                    </a:schemeClr>
                  </a:solidFill>
                  <a:latin typeface="DM Sans 14pt Light" pitchFamily="2" charset="77"/>
                </a:rPr>
                <a:t>Cash or in-kind seeding capabilities</a:t>
              </a:r>
            </a:p>
            <a:p>
              <a:pPr marL="171450" indent="-171450">
                <a:lnSpc>
                  <a:spcPct val="130000"/>
                </a:lnSpc>
                <a:buFont typeface="Arial" panose="020B0604020202020204" pitchFamily="34" charset="0"/>
                <a:buChar char="•"/>
              </a:pPr>
              <a:r>
                <a:rPr lang="en-GB" sz="1200">
                  <a:solidFill>
                    <a:schemeClr val="bg1">
                      <a:lumMod val="50000"/>
                      <a:alpha val="94000"/>
                    </a:schemeClr>
                  </a:solidFill>
                  <a:latin typeface="DM Sans 14pt Light" pitchFamily="2" charset="77"/>
                </a:rPr>
                <a:t>Project management</a:t>
              </a:r>
            </a:p>
            <a:p>
              <a:pPr marL="171450" indent="-171450">
                <a:lnSpc>
                  <a:spcPct val="130000"/>
                </a:lnSpc>
                <a:buFont typeface="Arial" panose="020B0604020202020204" pitchFamily="34" charset="0"/>
                <a:buChar char="•"/>
              </a:pPr>
              <a:r>
                <a:rPr lang="en-GB" sz="1200">
                  <a:solidFill>
                    <a:schemeClr val="bg1">
                      <a:lumMod val="50000"/>
                      <a:alpha val="94000"/>
                    </a:schemeClr>
                  </a:solidFill>
                  <a:latin typeface="DM Sans 14pt Light" pitchFamily="2" charset="77"/>
                </a:rPr>
                <a:t>Coordination of vendors</a:t>
              </a:r>
            </a:p>
          </p:txBody>
        </p:sp>
      </p:grpSp>
      <p:grpSp>
        <p:nvGrpSpPr>
          <p:cNvPr id="21" name="Group 20">
            <a:extLst>
              <a:ext uri="{FF2B5EF4-FFF2-40B4-BE49-F238E27FC236}">
                <a16:creationId xmlns:a16="http://schemas.microsoft.com/office/drawing/2014/main" id="{04BE6CAC-FB44-4D29-9CBB-0B229BBD4F68}"/>
              </a:ext>
            </a:extLst>
          </p:cNvPr>
          <p:cNvGrpSpPr/>
          <p:nvPr/>
        </p:nvGrpSpPr>
        <p:grpSpPr>
          <a:xfrm>
            <a:off x="3665031" y="3309108"/>
            <a:ext cx="2783321" cy="1464454"/>
            <a:chOff x="887047" y="3858124"/>
            <a:chExt cx="2783321" cy="1464454"/>
          </a:xfrm>
        </p:grpSpPr>
        <p:sp>
          <p:nvSpPr>
            <p:cNvPr id="22" name="TextBox 21">
              <a:extLst>
                <a:ext uri="{FF2B5EF4-FFF2-40B4-BE49-F238E27FC236}">
                  <a16:creationId xmlns:a16="http://schemas.microsoft.com/office/drawing/2014/main" id="{73E1614E-3F4F-25E2-380B-BC7D11382459}"/>
                </a:ext>
              </a:extLst>
            </p:cNvPr>
            <p:cNvSpPr txBox="1"/>
            <p:nvPr/>
          </p:nvSpPr>
          <p:spPr>
            <a:xfrm>
              <a:off x="887047" y="3858124"/>
              <a:ext cx="1285608" cy="553998"/>
            </a:xfrm>
            <a:prstGeom prst="rect">
              <a:avLst/>
            </a:prstGeom>
            <a:noFill/>
          </p:spPr>
          <p:txBody>
            <a:bodyPr wrap="none" lIns="0" tIns="0" rIns="0" bIns="0" rtlCol="0">
              <a:spAutoFit/>
            </a:bodyPr>
            <a:lstStyle/>
            <a:p>
              <a:r>
                <a:rPr lang="en-GB" b="1">
                  <a:latin typeface="DM Sans 14pt" pitchFamily="2" charset="77"/>
                </a:rPr>
                <a:t>Custom</a:t>
              </a:r>
              <a:br>
                <a:rPr lang="en-GB" b="1">
                  <a:latin typeface="DM Sans 14pt" pitchFamily="2" charset="77"/>
                </a:rPr>
              </a:br>
              <a:r>
                <a:rPr lang="en-GB" b="1">
                  <a:latin typeface="DM Sans 14pt" pitchFamily="2" charset="77"/>
                </a:rPr>
                <a:t>ETF Launch</a:t>
              </a:r>
              <a:endParaRPr lang="en-RO" b="1">
                <a:latin typeface="DM Sans 14pt" pitchFamily="2" charset="77"/>
              </a:endParaRPr>
            </a:p>
          </p:txBody>
        </p:sp>
        <p:sp>
          <p:nvSpPr>
            <p:cNvPr id="24" name="TextBox 23">
              <a:extLst>
                <a:ext uri="{FF2B5EF4-FFF2-40B4-BE49-F238E27FC236}">
                  <a16:creationId xmlns:a16="http://schemas.microsoft.com/office/drawing/2014/main" id="{CDC53858-7CE1-E067-AB7D-CD15F0CD3297}"/>
                </a:ext>
              </a:extLst>
            </p:cNvPr>
            <p:cNvSpPr txBox="1"/>
            <p:nvPr/>
          </p:nvSpPr>
          <p:spPr>
            <a:xfrm>
              <a:off x="887047" y="4618411"/>
              <a:ext cx="2783321" cy="704167"/>
            </a:xfrm>
            <a:prstGeom prst="rect">
              <a:avLst/>
            </a:prstGeom>
            <a:noFill/>
          </p:spPr>
          <p:txBody>
            <a:bodyPr wrap="square" lIns="0" tIns="0" rIns="0" bIns="0" rtlCol="0">
              <a:spAutoFit/>
            </a:bodyPr>
            <a:lstStyle/>
            <a:p>
              <a:pPr marL="171450" indent="-171450">
                <a:lnSpc>
                  <a:spcPct val="130000"/>
                </a:lnSpc>
                <a:buFont typeface="Arial" panose="020B0604020202020204" pitchFamily="34" charset="0"/>
                <a:buChar char="•"/>
              </a:pPr>
              <a:r>
                <a:rPr lang="en-GB" sz="1200">
                  <a:solidFill>
                    <a:schemeClr val="bg1">
                      <a:lumMod val="50000"/>
                      <a:alpha val="94000"/>
                    </a:schemeClr>
                  </a:solidFill>
                  <a:latin typeface="DM Sans 14pt Light" pitchFamily="2" charset="77"/>
                </a:rPr>
                <a:t>Strategy identification</a:t>
              </a:r>
            </a:p>
            <a:p>
              <a:pPr marL="171450" indent="-171450">
                <a:lnSpc>
                  <a:spcPct val="130000"/>
                </a:lnSpc>
                <a:buFont typeface="Arial" panose="020B0604020202020204" pitchFamily="34" charset="0"/>
                <a:buChar char="•"/>
              </a:pPr>
              <a:r>
                <a:rPr lang="en-GB" sz="1200">
                  <a:solidFill>
                    <a:schemeClr val="bg1">
                      <a:lumMod val="50000"/>
                      <a:alpha val="94000"/>
                    </a:schemeClr>
                  </a:solidFill>
                  <a:latin typeface="DM Sans 14pt Light" pitchFamily="2" charset="77"/>
                </a:rPr>
                <a:t>Portfolio management</a:t>
              </a:r>
            </a:p>
            <a:p>
              <a:pPr marL="171450" indent="-171450">
                <a:lnSpc>
                  <a:spcPct val="130000"/>
                </a:lnSpc>
                <a:buFont typeface="Arial" panose="020B0604020202020204" pitchFamily="34" charset="0"/>
                <a:buChar char="•"/>
              </a:pPr>
              <a:r>
                <a:rPr lang="en-GB" sz="1200">
                  <a:solidFill>
                    <a:schemeClr val="bg1">
                      <a:lumMod val="50000"/>
                      <a:alpha val="94000"/>
                    </a:schemeClr>
                  </a:solidFill>
                  <a:latin typeface="DM Sans 14pt Light" pitchFamily="2" charset="77"/>
                </a:rPr>
                <a:t>ETF launch platform</a:t>
              </a:r>
            </a:p>
          </p:txBody>
        </p:sp>
      </p:grpSp>
      <p:grpSp>
        <p:nvGrpSpPr>
          <p:cNvPr id="25" name="Group 24">
            <a:extLst>
              <a:ext uri="{FF2B5EF4-FFF2-40B4-BE49-F238E27FC236}">
                <a16:creationId xmlns:a16="http://schemas.microsoft.com/office/drawing/2014/main" id="{3C194CB1-2087-C4B7-8202-A5F2EB5D020F}"/>
              </a:ext>
            </a:extLst>
          </p:cNvPr>
          <p:cNvGrpSpPr/>
          <p:nvPr/>
        </p:nvGrpSpPr>
        <p:grpSpPr>
          <a:xfrm>
            <a:off x="6448352" y="3309108"/>
            <a:ext cx="2250963" cy="2904848"/>
            <a:chOff x="887047" y="3858124"/>
            <a:chExt cx="2250963" cy="2904848"/>
          </a:xfrm>
        </p:grpSpPr>
        <p:sp>
          <p:nvSpPr>
            <p:cNvPr id="26" name="TextBox 25">
              <a:extLst>
                <a:ext uri="{FF2B5EF4-FFF2-40B4-BE49-F238E27FC236}">
                  <a16:creationId xmlns:a16="http://schemas.microsoft.com/office/drawing/2014/main" id="{3512DF1B-7574-04DF-9FA3-4DF6D362DFF0}"/>
                </a:ext>
              </a:extLst>
            </p:cNvPr>
            <p:cNvSpPr txBox="1"/>
            <p:nvPr/>
          </p:nvSpPr>
          <p:spPr>
            <a:xfrm>
              <a:off x="887047" y="3858124"/>
              <a:ext cx="1449115" cy="553998"/>
            </a:xfrm>
            <a:prstGeom prst="rect">
              <a:avLst/>
            </a:prstGeom>
            <a:noFill/>
          </p:spPr>
          <p:txBody>
            <a:bodyPr wrap="none" lIns="0" tIns="0" rIns="0" bIns="0" rtlCol="0">
              <a:spAutoFit/>
            </a:bodyPr>
            <a:lstStyle/>
            <a:p>
              <a:r>
                <a:rPr lang="en-GB" b="1">
                  <a:latin typeface="DM Sans 14pt" pitchFamily="2" charset="77"/>
                </a:rPr>
                <a:t>Fund Launch</a:t>
              </a:r>
              <a:br>
                <a:rPr lang="en-GB" b="1">
                  <a:latin typeface="DM Sans 14pt" pitchFamily="2" charset="77"/>
                </a:rPr>
              </a:br>
              <a:r>
                <a:rPr lang="en-GB" b="1">
                  <a:latin typeface="DM Sans 14pt" pitchFamily="2" charset="77"/>
                </a:rPr>
                <a:t>Partner*</a:t>
              </a:r>
              <a:endParaRPr lang="en-RO" b="1">
                <a:latin typeface="DM Sans 14pt" pitchFamily="2" charset="77"/>
              </a:endParaRPr>
            </a:p>
          </p:txBody>
        </p:sp>
        <p:sp>
          <p:nvSpPr>
            <p:cNvPr id="27" name="TextBox 26">
              <a:extLst>
                <a:ext uri="{FF2B5EF4-FFF2-40B4-BE49-F238E27FC236}">
                  <a16:creationId xmlns:a16="http://schemas.microsoft.com/office/drawing/2014/main" id="{82580001-7B4A-6E13-1CE6-5AEACB781CBE}"/>
                </a:ext>
              </a:extLst>
            </p:cNvPr>
            <p:cNvSpPr txBox="1"/>
            <p:nvPr/>
          </p:nvSpPr>
          <p:spPr>
            <a:xfrm>
              <a:off x="887048" y="4618411"/>
              <a:ext cx="2250962" cy="2144561"/>
            </a:xfrm>
            <a:prstGeom prst="rect">
              <a:avLst/>
            </a:prstGeom>
            <a:noFill/>
          </p:spPr>
          <p:txBody>
            <a:bodyPr wrap="square" lIns="0" tIns="0" rIns="0" bIns="0" rtlCol="0">
              <a:spAutoFit/>
            </a:bodyPr>
            <a:lstStyle/>
            <a:p>
              <a:pPr marL="171450" indent="-171450">
                <a:lnSpc>
                  <a:spcPct val="130000"/>
                </a:lnSpc>
                <a:buFont typeface="Arial" panose="020B0604020202020204" pitchFamily="34" charset="0"/>
                <a:buChar char="•"/>
              </a:pPr>
              <a:r>
                <a:rPr lang="en-GB" sz="1200">
                  <a:solidFill>
                    <a:schemeClr val="bg1">
                      <a:lumMod val="50000"/>
                      <a:alpha val="94000"/>
                    </a:schemeClr>
                  </a:solidFill>
                  <a:latin typeface="DM Sans 14pt Light" pitchFamily="2" charset="77"/>
                </a:rPr>
                <a:t>Investment advisor or</a:t>
              </a:r>
              <a:br>
                <a:rPr lang="en-GB" sz="1200">
                  <a:solidFill>
                    <a:schemeClr val="bg1">
                      <a:lumMod val="50000"/>
                      <a:alpha val="94000"/>
                    </a:schemeClr>
                  </a:solidFill>
                  <a:latin typeface="DM Sans 14pt Light" pitchFamily="2" charset="77"/>
                </a:rPr>
              </a:br>
              <a:r>
                <a:rPr lang="en-GB" sz="1200">
                  <a:solidFill>
                    <a:schemeClr val="bg1">
                      <a:lumMod val="50000"/>
                      <a:alpha val="94000"/>
                    </a:schemeClr>
                  </a:solidFill>
                  <a:latin typeface="DM Sans 14pt Light" pitchFamily="2" charset="77"/>
                </a:rPr>
                <a:t>sub-advisory services</a:t>
              </a:r>
            </a:p>
            <a:p>
              <a:pPr marL="171450" indent="-171450">
                <a:lnSpc>
                  <a:spcPct val="130000"/>
                </a:lnSpc>
                <a:buFont typeface="Arial" panose="020B0604020202020204" pitchFamily="34" charset="0"/>
                <a:buChar char="•"/>
              </a:pPr>
              <a:r>
                <a:rPr lang="en-GB" sz="1200">
                  <a:solidFill>
                    <a:schemeClr val="bg1">
                      <a:lumMod val="50000"/>
                      <a:alpha val="94000"/>
                    </a:schemeClr>
                  </a:solidFill>
                  <a:latin typeface="DM Sans 14pt Light" pitchFamily="2" charset="77"/>
                </a:rPr>
                <a:t>ETF sponsor and</a:t>
              </a:r>
              <a:br>
                <a:rPr lang="en-GB" sz="1200">
                  <a:solidFill>
                    <a:schemeClr val="bg1">
                      <a:lumMod val="50000"/>
                      <a:alpha val="94000"/>
                    </a:schemeClr>
                  </a:solidFill>
                  <a:latin typeface="DM Sans 14pt Light" pitchFamily="2" charset="77"/>
                </a:rPr>
              </a:br>
              <a:r>
                <a:rPr lang="en-GB" sz="1200">
                  <a:solidFill>
                    <a:schemeClr val="bg1">
                      <a:lumMod val="50000"/>
                      <a:alpha val="94000"/>
                    </a:schemeClr>
                  </a:solidFill>
                  <a:latin typeface="DM Sans 14pt Light" pitchFamily="2" charset="77"/>
                </a:rPr>
                <a:t>on-going management</a:t>
              </a:r>
            </a:p>
            <a:p>
              <a:pPr marL="171450" indent="-171450">
                <a:lnSpc>
                  <a:spcPct val="130000"/>
                </a:lnSpc>
                <a:buFont typeface="Arial" panose="020B0604020202020204" pitchFamily="34" charset="0"/>
                <a:buChar char="•"/>
              </a:pPr>
              <a:r>
                <a:rPr lang="en-GB" sz="1200">
                  <a:solidFill>
                    <a:schemeClr val="bg1">
                      <a:lumMod val="50000"/>
                      <a:alpha val="94000"/>
                    </a:schemeClr>
                  </a:solidFill>
                  <a:latin typeface="DM Sans 14pt Light" pitchFamily="2" charset="77"/>
                </a:rPr>
                <a:t>Reporting</a:t>
              </a:r>
              <a:br>
                <a:rPr lang="en-GB" sz="1200">
                  <a:solidFill>
                    <a:schemeClr val="bg1">
                      <a:lumMod val="50000"/>
                      <a:alpha val="94000"/>
                    </a:schemeClr>
                  </a:solidFill>
                  <a:latin typeface="DM Sans 14pt Light" pitchFamily="2" charset="77"/>
                </a:rPr>
              </a:br>
              <a:endParaRPr lang="en-GB" sz="1200">
                <a:solidFill>
                  <a:schemeClr val="bg1">
                    <a:lumMod val="50000"/>
                    <a:alpha val="94000"/>
                  </a:schemeClr>
                </a:solidFill>
                <a:latin typeface="DM Sans 14pt Light" pitchFamily="2" charset="77"/>
              </a:endParaRPr>
            </a:p>
            <a:p>
              <a:pPr>
                <a:lnSpc>
                  <a:spcPct val="130000"/>
                </a:lnSpc>
              </a:pPr>
              <a:r>
                <a:rPr lang="en-GB" sz="800">
                  <a:solidFill>
                    <a:schemeClr val="bg1">
                      <a:lumMod val="50000"/>
                      <a:alpha val="94000"/>
                    </a:schemeClr>
                  </a:solidFill>
                  <a:latin typeface="DM Sans 14pt Light" pitchFamily="2" charset="77"/>
                </a:rPr>
                <a:t>*Every custom ETF or Launch partnership</a:t>
              </a:r>
              <a:br>
                <a:rPr lang="en-GB" sz="800">
                  <a:solidFill>
                    <a:schemeClr val="bg1">
                      <a:lumMod val="50000"/>
                      <a:alpha val="94000"/>
                    </a:schemeClr>
                  </a:solidFill>
                  <a:latin typeface="DM Sans 14pt Light" pitchFamily="2" charset="77"/>
                </a:rPr>
              </a:br>
              <a:r>
                <a:rPr lang="en-GB" sz="800">
                  <a:solidFill>
                    <a:schemeClr val="bg1">
                      <a:lumMod val="50000"/>
                      <a:alpha val="94000"/>
                    </a:schemeClr>
                  </a:solidFill>
                  <a:latin typeface="DM Sans 14pt Light" pitchFamily="2" charset="77"/>
                </a:rPr>
                <a:t>seeks to balance investor preference with</a:t>
              </a:r>
              <a:br>
                <a:rPr lang="en-GB" sz="800">
                  <a:solidFill>
                    <a:schemeClr val="bg1">
                      <a:lumMod val="50000"/>
                      <a:alpha val="94000"/>
                    </a:schemeClr>
                  </a:solidFill>
                  <a:latin typeface="DM Sans 14pt Light" pitchFamily="2" charset="77"/>
                </a:rPr>
              </a:br>
              <a:r>
                <a:rPr lang="en-GB" sz="800">
                  <a:solidFill>
                    <a:schemeClr val="bg1">
                      <a:lumMod val="50000"/>
                      <a:alpha val="94000"/>
                    </a:schemeClr>
                  </a:solidFill>
                  <a:latin typeface="DM Sans 14pt Light" pitchFamily="2" charset="77"/>
                </a:rPr>
                <a:t>Twin Oak fiduciary responsibilities</a:t>
              </a:r>
            </a:p>
            <a:p>
              <a:pPr marL="171450" indent="-171450">
                <a:lnSpc>
                  <a:spcPct val="130000"/>
                </a:lnSpc>
                <a:buFont typeface="Arial" panose="020B0604020202020204" pitchFamily="34" charset="0"/>
                <a:buChar char="•"/>
              </a:pPr>
              <a:endParaRPr lang="en-GB" sz="1200">
                <a:solidFill>
                  <a:schemeClr val="bg1">
                    <a:lumMod val="50000"/>
                    <a:alpha val="94000"/>
                  </a:schemeClr>
                </a:solidFill>
                <a:latin typeface="DM Sans 14pt Light" pitchFamily="2" charset="77"/>
              </a:endParaRPr>
            </a:p>
          </p:txBody>
        </p:sp>
      </p:grpSp>
      <p:grpSp>
        <p:nvGrpSpPr>
          <p:cNvPr id="28" name="Group 27">
            <a:extLst>
              <a:ext uri="{FF2B5EF4-FFF2-40B4-BE49-F238E27FC236}">
                <a16:creationId xmlns:a16="http://schemas.microsoft.com/office/drawing/2014/main" id="{F67DB832-6A53-C104-C744-A14E2360C59E}"/>
              </a:ext>
            </a:extLst>
          </p:cNvPr>
          <p:cNvGrpSpPr/>
          <p:nvPr/>
        </p:nvGrpSpPr>
        <p:grpSpPr>
          <a:xfrm>
            <a:off x="9258110" y="3326041"/>
            <a:ext cx="2476179" cy="3144914"/>
            <a:chOff x="887047" y="3858124"/>
            <a:chExt cx="2476179" cy="3144914"/>
          </a:xfrm>
        </p:grpSpPr>
        <p:sp>
          <p:nvSpPr>
            <p:cNvPr id="30" name="TextBox 29">
              <a:extLst>
                <a:ext uri="{FF2B5EF4-FFF2-40B4-BE49-F238E27FC236}">
                  <a16:creationId xmlns:a16="http://schemas.microsoft.com/office/drawing/2014/main" id="{3398A621-B40B-1441-2131-93C72570232C}"/>
                </a:ext>
              </a:extLst>
            </p:cNvPr>
            <p:cNvSpPr txBox="1"/>
            <p:nvPr/>
          </p:nvSpPr>
          <p:spPr>
            <a:xfrm>
              <a:off x="887047" y="3858124"/>
              <a:ext cx="1493999" cy="553998"/>
            </a:xfrm>
            <a:prstGeom prst="rect">
              <a:avLst/>
            </a:prstGeom>
            <a:noFill/>
          </p:spPr>
          <p:txBody>
            <a:bodyPr wrap="none" lIns="0" tIns="0" rIns="0" bIns="0" rtlCol="0">
              <a:spAutoFit/>
            </a:bodyPr>
            <a:lstStyle/>
            <a:p>
              <a:r>
                <a:rPr lang="en-GB" b="1">
                  <a:latin typeface="DM Sans 14pt" pitchFamily="2" charset="77"/>
                </a:rPr>
                <a:t>Investment</a:t>
              </a:r>
              <a:br>
                <a:rPr lang="en-GB" b="1">
                  <a:latin typeface="DM Sans 14pt" pitchFamily="2" charset="77"/>
                </a:rPr>
              </a:br>
              <a:r>
                <a:rPr lang="en-GB" b="1">
                  <a:latin typeface="DM Sans 14pt" pitchFamily="2" charset="77"/>
                </a:rPr>
                <a:t>Management</a:t>
              </a:r>
              <a:endParaRPr lang="en-RO" b="1">
                <a:latin typeface="DM Sans 14pt" pitchFamily="2" charset="77"/>
              </a:endParaRPr>
            </a:p>
          </p:txBody>
        </p:sp>
        <p:sp>
          <p:nvSpPr>
            <p:cNvPr id="31" name="TextBox 30">
              <a:extLst>
                <a:ext uri="{FF2B5EF4-FFF2-40B4-BE49-F238E27FC236}">
                  <a16:creationId xmlns:a16="http://schemas.microsoft.com/office/drawing/2014/main" id="{172A9B7E-4578-D18A-2F84-C93A68EC1DC9}"/>
                </a:ext>
              </a:extLst>
            </p:cNvPr>
            <p:cNvSpPr txBox="1"/>
            <p:nvPr/>
          </p:nvSpPr>
          <p:spPr>
            <a:xfrm>
              <a:off x="887047" y="4618411"/>
              <a:ext cx="2476179" cy="2384627"/>
            </a:xfrm>
            <a:prstGeom prst="rect">
              <a:avLst/>
            </a:prstGeom>
            <a:noFill/>
          </p:spPr>
          <p:txBody>
            <a:bodyPr wrap="square" lIns="0" tIns="0" rIns="0" bIns="0" rtlCol="0">
              <a:spAutoFit/>
            </a:bodyPr>
            <a:lstStyle/>
            <a:p>
              <a:pPr marL="171450" indent="-171450">
                <a:lnSpc>
                  <a:spcPct val="130000"/>
                </a:lnSpc>
                <a:buFont typeface="Arial" panose="020B0604020202020204" pitchFamily="34" charset="0"/>
                <a:buChar char="•"/>
              </a:pPr>
              <a:r>
                <a:rPr lang="en-GB" sz="1200">
                  <a:solidFill>
                    <a:schemeClr val="bg1">
                      <a:lumMod val="50000"/>
                      <a:alpha val="94000"/>
                    </a:schemeClr>
                  </a:solidFill>
                  <a:latin typeface="DM Sans 14pt Light" pitchFamily="2" charset="77"/>
                </a:rPr>
                <a:t>Developed in partnership</a:t>
              </a:r>
              <a:br>
                <a:rPr lang="en-GB" sz="1200">
                  <a:solidFill>
                    <a:schemeClr val="bg1">
                      <a:lumMod val="50000"/>
                      <a:alpha val="94000"/>
                    </a:schemeClr>
                  </a:solidFill>
                  <a:latin typeface="DM Sans 14pt Light" pitchFamily="2" charset="77"/>
                </a:rPr>
              </a:br>
              <a:r>
                <a:rPr lang="en-GB" sz="1200">
                  <a:solidFill>
                    <a:schemeClr val="bg1">
                      <a:lumMod val="50000"/>
                      <a:alpha val="94000"/>
                    </a:schemeClr>
                  </a:solidFill>
                  <a:latin typeface="DM Sans 14pt Light" pitchFamily="2" charset="77"/>
                </a:rPr>
                <a:t>with client</a:t>
              </a:r>
            </a:p>
            <a:p>
              <a:pPr marL="171450" indent="-171450">
                <a:lnSpc>
                  <a:spcPct val="130000"/>
                </a:lnSpc>
                <a:buFont typeface="Arial" panose="020B0604020202020204" pitchFamily="34" charset="0"/>
                <a:buChar char="•"/>
              </a:pPr>
              <a:r>
                <a:rPr lang="en-GB" sz="1200">
                  <a:solidFill>
                    <a:schemeClr val="bg1">
                      <a:lumMod val="50000"/>
                      <a:alpha val="94000"/>
                    </a:schemeClr>
                  </a:solidFill>
                  <a:latin typeface="DM Sans 14pt Light" pitchFamily="2" charset="77"/>
                </a:rPr>
                <a:t>Active security selection</a:t>
              </a:r>
            </a:p>
            <a:p>
              <a:pPr marL="171450" indent="-171450">
                <a:lnSpc>
                  <a:spcPct val="130000"/>
                </a:lnSpc>
                <a:buFont typeface="Arial" panose="020B0604020202020204" pitchFamily="34" charset="0"/>
                <a:buChar char="•"/>
              </a:pPr>
              <a:r>
                <a:rPr lang="en-GB" sz="1200">
                  <a:solidFill>
                    <a:schemeClr val="bg1">
                      <a:lumMod val="50000"/>
                      <a:alpha val="94000"/>
                    </a:schemeClr>
                  </a:solidFill>
                  <a:latin typeface="DM Sans 14pt Light" pitchFamily="2" charset="77"/>
                </a:rPr>
                <a:t>Active asset allocation</a:t>
              </a:r>
            </a:p>
            <a:p>
              <a:pPr marL="171450" indent="-171450">
                <a:lnSpc>
                  <a:spcPct val="130000"/>
                </a:lnSpc>
                <a:buFont typeface="Arial" panose="020B0604020202020204" pitchFamily="34" charset="0"/>
                <a:buChar char="•"/>
              </a:pPr>
              <a:r>
                <a:rPr lang="en-GB" sz="1200">
                  <a:solidFill>
                    <a:schemeClr val="bg1">
                      <a:lumMod val="50000"/>
                      <a:alpha val="94000"/>
                    </a:schemeClr>
                  </a:solidFill>
                  <a:latin typeface="DM Sans 14pt Light" pitchFamily="2" charset="77"/>
                </a:rPr>
                <a:t>Twin Oak implemented portfolios</a:t>
              </a:r>
            </a:p>
            <a:p>
              <a:pPr marL="171450" indent="-171450">
                <a:lnSpc>
                  <a:spcPct val="130000"/>
                </a:lnSpc>
                <a:buFont typeface="Arial" panose="020B0604020202020204" pitchFamily="34" charset="0"/>
                <a:buChar char="•"/>
              </a:pPr>
              <a:endParaRPr lang="en-GB" sz="1200">
                <a:solidFill>
                  <a:schemeClr val="bg1">
                    <a:lumMod val="50000"/>
                    <a:alpha val="94000"/>
                  </a:schemeClr>
                </a:solidFill>
                <a:latin typeface="DM Sans 14pt Light" pitchFamily="2" charset="77"/>
              </a:endParaRPr>
            </a:p>
            <a:p>
              <a:pPr marL="171450" indent="-171450">
                <a:lnSpc>
                  <a:spcPct val="130000"/>
                </a:lnSpc>
                <a:buFont typeface="Arial" panose="020B0604020202020204" pitchFamily="34" charset="0"/>
                <a:buChar char="•"/>
              </a:pPr>
              <a:endParaRPr lang="en-GB" sz="1200">
                <a:solidFill>
                  <a:schemeClr val="bg1">
                    <a:lumMod val="50000"/>
                    <a:alpha val="94000"/>
                  </a:schemeClr>
                </a:solidFill>
                <a:latin typeface="DM Sans 14pt Light" pitchFamily="2" charset="77"/>
              </a:endParaRPr>
            </a:p>
            <a:p>
              <a:pPr marL="171450" indent="-171450">
                <a:lnSpc>
                  <a:spcPct val="130000"/>
                </a:lnSpc>
                <a:buFont typeface="Arial" panose="020B0604020202020204" pitchFamily="34" charset="0"/>
                <a:buChar char="•"/>
              </a:pPr>
              <a:endParaRPr lang="en-GB" sz="1200">
                <a:solidFill>
                  <a:schemeClr val="bg1">
                    <a:lumMod val="50000"/>
                    <a:alpha val="94000"/>
                  </a:schemeClr>
                </a:solidFill>
                <a:latin typeface="DM Sans 14pt Light" pitchFamily="2" charset="77"/>
              </a:endParaRPr>
            </a:p>
            <a:p>
              <a:pPr marL="171450" indent="-171450">
                <a:lnSpc>
                  <a:spcPct val="130000"/>
                </a:lnSpc>
                <a:buFont typeface="Arial" panose="020B0604020202020204" pitchFamily="34" charset="0"/>
                <a:buChar char="•"/>
              </a:pPr>
              <a:endParaRPr lang="en-RO" sz="1200">
                <a:solidFill>
                  <a:schemeClr val="bg1">
                    <a:lumMod val="50000"/>
                    <a:alpha val="94000"/>
                  </a:schemeClr>
                </a:solidFill>
                <a:latin typeface="DM Sans 14pt Light" pitchFamily="2" charset="77"/>
              </a:endParaRPr>
            </a:p>
          </p:txBody>
        </p:sp>
      </p:grpSp>
      <p:pic>
        <p:nvPicPr>
          <p:cNvPr id="32" name="Graphic 31">
            <a:extLst>
              <a:ext uri="{FF2B5EF4-FFF2-40B4-BE49-F238E27FC236}">
                <a16:creationId xmlns:a16="http://schemas.microsoft.com/office/drawing/2014/main" id="{B5D0AF46-E3F3-7E31-2F25-328B8F6B9DE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6526" y="2294688"/>
            <a:ext cx="520515" cy="579872"/>
          </a:xfrm>
          <a:prstGeom prst="rect">
            <a:avLst/>
          </a:prstGeom>
        </p:spPr>
      </p:pic>
      <p:pic>
        <p:nvPicPr>
          <p:cNvPr id="34" name="Graphic 33">
            <a:extLst>
              <a:ext uri="{FF2B5EF4-FFF2-40B4-BE49-F238E27FC236}">
                <a16:creationId xmlns:a16="http://schemas.microsoft.com/office/drawing/2014/main" id="{0AC5A4FC-ECD0-A881-E489-7FBCEFA4B0B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05960" y="2342325"/>
            <a:ext cx="454617" cy="454617"/>
          </a:xfrm>
          <a:prstGeom prst="rect">
            <a:avLst/>
          </a:prstGeom>
        </p:spPr>
      </p:pic>
      <p:pic>
        <p:nvPicPr>
          <p:cNvPr id="38" name="Graphic 37">
            <a:extLst>
              <a:ext uri="{FF2B5EF4-FFF2-40B4-BE49-F238E27FC236}">
                <a16:creationId xmlns:a16="http://schemas.microsoft.com/office/drawing/2014/main" id="{DFEBC58A-4370-3592-14FD-2973194263F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602814" y="2292651"/>
            <a:ext cx="617375" cy="617375"/>
          </a:xfrm>
          <a:prstGeom prst="rect">
            <a:avLst/>
          </a:prstGeom>
        </p:spPr>
      </p:pic>
      <p:pic>
        <p:nvPicPr>
          <p:cNvPr id="48" name="Picture 47" descr="A hand holding a gear&#10;&#10;Description automatically generated">
            <a:extLst>
              <a:ext uri="{FF2B5EF4-FFF2-40B4-BE49-F238E27FC236}">
                <a16:creationId xmlns:a16="http://schemas.microsoft.com/office/drawing/2014/main" id="{2A4628E0-2308-B57F-B1F1-7EEFA9F5F101}"/>
              </a:ext>
            </a:extLst>
          </p:cNvPr>
          <p:cNvPicPr>
            <a:picLocks noChangeAspect="1"/>
          </p:cNvPicPr>
          <p:nvPr/>
        </p:nvPicPr>
        <p:blipFill>
          <a:blip r:embed="rId9"/>
          <a:stretch>
            <a:fillRect/>
          </a:stretch>
        </p:blipFill>
        <p:spPr>
          <a:xfrm>
            <a:off x="9437760" y="2277661"/>
            <a:ext cx="553998" cy="553998"/>
          </a:xfrm>
          <a:prstGeom prst="rect">
            <a:avLst/>
          </a:prstGeom>
        </p:spPr>
      </p:pic>
      <p:sp>
        <p:nvSpPr>
          <p:cNvPr id="5" name="TextBox 4">
            <a:extLst>
              <a:ext uri="{FF2B5EF4-FFF2-40B4-BE49-F238E27FC236}">
                <a16:creationId xmlns:a16="http://schemas.microsoft.com/office/drawing/2014/main" id="{89249949-88EB-9438-C6DF-4927F0774DD4}"/>
              </a:ext>
            </a:extLst>
          </p:cNvPr>
          <p:cNvSpPr txBox="1"/>
          <p:nvPr/>
        </p:nvSpPr>
        <p:spPr>
          <a:xfrm>
            <a:off x="682929" y="1655815"/>
            <a:ext cx="6102626" cy="369332"/>
          </a:xfrm>
          <a:prstGeom prst="rect">
            <a:avLst/>
          </a:prstGeom>
          <a:noFill/>
        </p:spPr>
        <p:txBody>
          <a:bodyPr wrap="square" lIns="0" tIns="0" rIns="0" bIns="0">
            <a:spAutoFit/>
          </a:bodyPr>
          <a:lstStyle/>
          <a:p>
            <a:r>
              <a:rPr lang="en-GB" sz="1200">
                <a:solidFill>
                  <a:schemeClr val="accent2">
                    <a:alpha val="23151"/>
                  </a:schemeClr>
                </a:solidFill>
                <a:latin typeface="DM Sans 14pt Medium" pitchFamily="2" charset="77"/>
                <a:ea typeface="Roboto" panose="02000000000000000000" pitchFamily="2" charset="0"/>
              </a:rPr>
              <a:t>Services can be provided as a comprehensive package or “à la carte”</a:t>
            </a:r>
          </a:p>
          <a:p>
            <a:endParaRPr lang="en-RO" sz="1200">
              <a:solidFill>
                <a:schemeClr val="accent2">
                  <a:alpha val="59000"/>
                </a:schemeClr>
              </a:solidFill>
            </a:endParaRPr>
          </a:p>
        </p:txBody>
      </p:sp>
      <p:grpSp>
        <p:nvGrpSpPr>
          <p:cNvPr id="4" name="Group 3">
            <a:extLst>
              <a:ext uri="{FF2B5EF4-FFF2-40B4-BE49-F238E27FC236}">
                <a16:creationId xmlns:a16="http://schemas.microsoft.com/office/drawing/2014/main" id="{8A991E30-B88C-A1F0-6C05-CF263A2519B2}"/>
              </a:ext>
            </a:extLst>
          </p:cNvPr>
          <p:cNvGrpSpPr/>
          <p:nvPr/>
        </p:nvGrpSpPr>
        <p:grpSpPr>
          <a:xfrm>
            <a:off x="1173600" y="6364800"/>
            <a:ext cx="3738645" cy="335436"/>
            <a:chOff x="1667584" y="3759098"/>
            <a:chExt cx="3738645" cy="335436"/>
          </a:xfrm>
        </p:grpSpPr>
        <p:sp>
          <p:nvSpPr>
            <p:cNvPr id="7" name="Rounded Rectangle 6">
              <a:extLst>
                <a:ext uri="{FF2B5EF4-FFF2-40B4-BE49-F238E27FC236}">
                  <a16:creationId xmlns:a16="http://schemas.microsoft.com/office/drawing/2014/main" id="{C81FC624-10B7-F508-C8A2-2AE15304083E}"/>
                </a:ext>
              </a:extLst>
            </p:cNvPr>
            <p:cNvSpPr/>
            <p:nvPr/>
          </p:nvSpPr>
          <p:spPr>
            <a:xfrm>
              <a:off x="4226676" y="3759098"/>
              <a:ext cx="1179553" cy="335436"/>
            </a:xfrm>
            <a:prstGeom prst="roundRect">
              <a:avLst>
                <a:gd name="adj" fmla="val 50000"/>
              </a:avLst>
            </a:prstGeom>
            <a:solidFill>
              <a:schemeClr val="bg1">
                <a:lumMod val="85000"/>
              </a:schemeClr>
            </a:solidFill>
            <a:ln>
              <a:solidFill>
                <a:schemeClr val="bg1">
                  <a:lumMod val="8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b="1">
                  <a:solidFill>
                    <a:schemeClr val="bg1"/>
                  </a:solidFill>
                  <a:latin typeface="DM Sans 14pt ExtraLight" pitchFamily="2" charset="77"/>
                </a:rPr>
                <a:t>Creativity</a:t>
              </a:r>
              <a:endParaRPr lang="en-RO" sz="900" b="1">
                <a:solidFill>
                  <a:schemeClr val="bg1"/>
                </a:solidFill>
                <a:latin typeface="DM Sans 14pt ExtraLight" pitchFamily="2" charset="77"/>
              </a:endParaRPr>
            </a:p>
          </p:txBody>
        </p:sp>
        <p:sp>
          <p:nvSpPr>
            <p:cNvPr id="9" name="Rounded Rectangle 8">
              <a:extLst>
                <a:ext uri="{FF2B5EF4-FFF2-40B4-BE49-F238E27FC236}">
                  <a16:creationId xmlns:a16="http://schemas.microsoft.com/office/drawing/2014/main" id="{91484755-CD64-80C7-62FC-354FC61060F9}"/>
                </a:ext>
              </a:extLst>
            </p:cNvPr>
            <p:cNvSpPr/>
            <p:nvPr/>
          </p:nvSpPr>
          <p:spPr>
            <a:xfrm>
              <a:off x="2947131" y="3759098"/>
              <a:ext cx="1179553" cy="335436"/>
            </a:xfrm>
            <a:prstGeom prst="roundRect">
              <a:avLst>
                <a:gd name="adj" fmla="val 50000"/>
              </a:avLst>
            </a:prstGeom>
            <a:noFill/>
            <a:ln>
              <a:solidFill>
                <a:schemeClr val="bg1">
                  <a:lumMod val="8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RO" sz="900">
                  <a:solidFill>
                    <a:schemeClr val="bg1">
                      <a:lumMod val="75000"/>
                    </a:schemeClr>
                  </a:solidFill>
                  <a:latin typeface="DM Sans 14pt ExtraLight" pitchFamily="2" charset="77"/>
                </a:rPr>
                <a:t>Simplicity</a:t>
              </a:r>
            </a:p>
          </p:txBody>
        </p:sp>
        <p:sp>
          <p:nvSpPr>
            <p:cNvPr id="10" name="Rounded Rectangle 9">
              <a:extLst>
                <a:ext uri="{FF2B5EF4-FFF2-40B4-BE49-F238E27FC236}">
                  <a16:creationId xmlns:a16="http://schemas.microsoft.com/office/drawing/2014/main" id="{209BFDA0-D5CC-13E0-EEE0-7BC50802430E}"/>
                </a:ext>
              </a:extLst>
            </p:cNvPr>
            <p:cNvSpPr/>
            <p:nvPr/>
          </p:nvSpPr>
          <p:spPr>
            <a:xfrm>
              <a:off x="1667584" y="3759098"/>
              <a:ext cx="1179553" cy="335436"/>
            </a:xfrm>
            <a:prstGeom prst="roundRect">
              <a:avLst>
                <a:gd name="adj" fmla="val 50000"/>
              </a:avLst>
            </a:prstGeom>
            <a:noFill/>
            <a:ln>
              <a:solidFill>
                <a:schemeClr val="bg1">
                  <a:lumMod val="8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a:solidFill>
                    <a:schemeClr val="bg1">
                      <a:lumMod val="75000"/>
                    </a:schemeClr>
                  </a:solidFill>
                  <a:latin typeface="DM Sans 14pt ExtraLight" pitchFamily="2" charset="77"/>
                </a:rPr>
                <a:t>Tax-aware</a:t>
              </a:r>
              <a:endParaRPr lang="en-RO" sz="900">
                <a:solidFill>
                  <a:schemeClr val="bg1">
                    <a:lumMod val="75000"/>
                  </a:schemeClr>
                </a:solidFill>
                <a:latin typeface="DM Sans 14pt ExtraLight" pitchFamily="2" charset="77"/>
              </a:endParaRPr>
            </a:p>
          </p:txBody>
        </p:sp>
      </p:grpSp>
      <p:sp>
        <p:nvSpPr>
          <p:cNvPr id="12" name="TextBox 11">
            <a:extLst>
              <a:ext uri="{FF2B5EF4-FFF2-40B4-BE49-F238E27FC236}">
                <a16:creationId xmlns:a16="http://schemas.microsoft.com/office/drawing/2014/main" id="{295E9363-9D88-9D66-4EEF-28A2BBE5356E}"/>
              </a:ext>
            </a:extLst>
          </p:cNvPr>
          <p:cNvSpPr txBox="1"/>
          <p:nvPr/>
        </p:nvSpPr>
        <p:spPr>
          <a:xfrm>
            <a:off x="9303786" y="50644"/>
            <a:ext cx="2573140" cy="253916"/>
          </a:xfrm>
          <a:prstGeom prst="rect">
            <a:avLst/>
          </a:prstGeom>
          <a:noFill/>
        </p:spPr>
        <p:txBody>
          <a:bodyPr wrap="none" rtlCol="0">
            <a:spAutoFit/>
          </a:bodyPr>
          <a:lstStyle/>
          <a:p>
            <a:pPr algn="l"/>
            <a:r>
              <a:rPr lang="en-US" sz="1050">
                <a:solidFill>
                  <a:schemeClr val="bg1">
                    <a:lumMod val="75000"/>
                    <a:alpha val="71580"/>
                  </a:schemeClr>
                </a:solidFill>
                <a:latin typeface="DM Sans 14pt Light" pitchFamily="2" charset="0"/>
              </a:rPr>
              <a:t>Confidential | For Institutional Use Only</a:t>
            </a:r>
          </a:p>
        </p:txBody>
      </p:sp>
      <p:sp>
        <p:nvSpPr>
          <p:cNvPr id="11" name="Rounded Rectangle 20">
            <a:extLst>
              <a:ext uri="{FF2B5EF4-FFF2-40B4-BE49-F238E27FC236}">
                <a16:creationId xmlns:a16="http://schemas.microsoft.com/office/drawing/2014/main" id="{F67917D5-7304-762E-86F5-6857906146D1}"/>
              </a:ext>
            </a:extLst>
          </p:cNvPr>
          <p:cNvSpPr/>
          <p:nvPr/>
        </p:nvSpPr>
        <p:spPr>
          <a:xfrm>
            <a:off x="5012239" y="6364800"/>
            <a:ext cx="1179553" cy="335436"/>
          </a:xfrm>
          <a:prstGeom prst="roundRect">
            <a:avLst>
              <a:gd name="adj" fmla="val 50000"/>
            </a:avLst>
          </a:prstGeom>
          <a:solidFill>
            <a:schemeClr val="bg1">
              <a:lumMod val="85000"/>
            </a:schemeClr>
          </a:solidFill>
          <a:ln>
            <a:solidFill>
              <a:schemeClr val="bg1">
                <a:lumMod val="8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RO" sz="900" b="1" dirty="0">
                <a:solidFill>
                  <a:schemeClr val="bg1"/>
                </a:solidFill>
                <a:latin typeface="DM Sans 14pt ExtraLight" pitchFamily="2" charset="77"/>
              </a:rPr>
              <a:t>Stewardship</a:t>
            </a:r>
          </a:p>
        </p:txBody>
      </p:sp>
    </p:spTree>
    <p:extLst>
      <p:ext uri="{BB962C8B-B14F-4D97-AF65-F5344CB8AC3E}">
        <p14:creationId xmlns:p14="http://schemas.microsoft.com/office/powerpoint/2010/main" val="2602835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76E5EE8-90E4-37AF-A494-223BCEF4142D}"/>
              </a:ext>
            </a:extLst>
          </p:cNvPr>
          <p:cNvPicPr>
            <a:picLocks noChangeAspect="1"/>
          </p:cNvPicPr>
          <p:nvPr/>
        </p:nvPicPr>
        <p:blipFill>
          <a:blip r:embed="rId3"/>
          <a:srcRect/>
          <a:stretch/>
        </p:blipFill>
        <p:spPr>
          <a:xfrm>
            <a:off x="529954" y="1284057"/>
            <a:ext cx="4499245" cy="4972772"/>
          </a:xfrm>
          <a:prstGeom prst="rect">
            <a:avLst/>
          </a:prstGeom>
        </p:spPr>
      </p:pic>
      <p:sp>
        <p:nvSpPr>
          <p:cNvPr id="3" name="Text Placeholder 2">
            <a:extLst>
              <a:ext uri="{FF2B5EF4-FFF2-40B4-BE49-F238E27FC236}">
                <a16:creationId xmlns:a16="http://schemas.microsoft.com/office/drawing/2014/main" id="{DD5DAF36-8B22-3734-96F0-FA087BFC4A95}"/>
              </a:ext>
            </a:extLst>
          </p:cNvPr>
          <p:cNvSpPr>
            <a:spLocks noGrp="1"/>
          </p:cNvSpPr>
          <p:nvPr>
            <p:ph type="body" sz="quarter" idx="10"/>
          </p:nvPr>
        </p:nvSpPr>
        <p:spPr/>
        <p:txBody>
          <a:bodyPr/>
          <a:lstStyle/>
          <a:p>
            <a:r>
              <a:rPr lang="en-RO"/>
              <a:t>OUR SOLUTION: FAMILY OFFICES</a:t>
            </a:r>
          </a:p>
        </p:txBody>
      </p:sp>
      <p:sp>
        <p:nvSpPr>
          <p:cNvPr id="2" name="Content Placeholder 1">
            <a:extLst>
              <a:ext uri="{FF2B5EF4-FFF2-40B4-BE49-F238E27FC236}">
                <a16:creationId xmlns:a16="http://schemas.microsoft.com/office/drawing/2014/main" id="{1BE0635A-2E67-72FB-271A-DF2093C2B9BB}"/>
              </a:ext>
            </a:extLst>
          </p:cNvPr>
          <p:cNvSpPr>
            <a:spLocks noGrp="1"/>
          </p:cNvSpPr>
          <p:nvPr>
            <p:ph type="body" sz="quarter" idx="11"/>
          </p:nvPr>
        </p:nvSpPr>
        <p:spPr>
          <a:xfrm>
            <a:off x="682929" y="812800"/>
            <a:ext cx="9911179" cy="372532"/>
          </a:xfrm>
        </p:spPr>
        <p:txBody>
          <a:bodyPr/>
          <a:lstStyle/>
          <a:p>
            <a:r>
              <a:rPr lang="en-GB"/>
              <a:t>In many instances, families can benefit from a bespoke ETF seed to develop a diversified portfolio of actively managed exposures.</a:t>
            </a:r>
          </a:p>
        </p:txBody>
      </p:sp>
      <p:sp>
        <p:nvSpPr>
          <p:cNvPr id="10" name="TextBox 9">
            <a:extLst>
              <a:ext uri="{FF2B5EF4-FFF2-40B4-BE49-F238E27FC236}">
                <a16:creationId xmlns:a16="http://schemas.microsoft.com/office/drawing/2014/main" id="{A2C27E37-A520-703D-F5AF-B1BF1EC7F884}"/>
              </a:ext>
            </a:extLst>
          </p:cNvPr>
          <p:cNvSpPr txBox="1"/>
          <p:nvPr/>
        </p:nvSpPr>
        <p:spPr>
          <a:xfrm>
            <a:off x="6391144" y="2110165"/>
            <a:ext cx="1623226" cy="415498"/>
          </a:xfrm>
          <a:prstGeom prst="rect">
            <a:avLst/>
          </a:prstGeom>
          <a:noFill/>
        </p:spPr>
        <p:txBody>
          <a:bodyPr wrap="square" lIns="0" tIns="0" rIns="0" bIns="0">
            <a:spAutoFit/>
          </a:bodyPr>
          <a:lstStyle/>
          <a:p>
            <a:r>
              <a:rPr lang="en-GB" sz="1350" b="1">
                <a:solidFill>
                  <a:srgbClr val="A3B0E7"/>
                </a:solidFill>
                <a:latin typeface="DM Sans 14pt" pitchFamily="2" charset="77"/>
              </a:rPr>
              <a:t>NO</a:t>
            </a:r>
            <a:br>
              <a:rPr lang="en-GB" sz="1350" b="1">
                <a:solidFill>
                  <a:srgbClr val="A3B0E7"/>
                </a:solidFill>
                <a:latin typeface="DM Sans 14pt" pitchFamily="2" charset="77"/>
              </a:rPr>
            </a:br>
            <a:r>
              <a:rPr lang="en-GB" sz="1350" b="1">
                <a:solidFill>
                  <a:srgbClr val="A3B0E7"/>
                </a:solidFill>
                <a:latin typeface="DM Sans 14pt" pitchFamily="2" charset="77"/>
              </a:rPr>
              <a:t>CHANGE</a:t>
            </a:r>
            <a:endParaRPr lang="en-RO" sz="1350" b="1">
              <a:solidFill>
                <a:srgbClr val="A3B0E7"/>
              </a:solidFill>
              <a:latin typeface="DM Sans 14pt" pitchFamily="2" charset="77"/>
            </a:endParaRPr>
          </a:p>
        </p:txBody>
      </p:sp>
      <p:sp>
        <p:nvSpPr>
          <p:cNvPr id="6" name="TextBox 5">
            <a:extLst>
              <a:ext uri="{FF2B5EF4-FFF2-40B4-BE49-F238E27FC236}">
                <a16:creationId xmlns:a16="http://schemas.microsoft.com/office/drawing/2014/main" id="{846889DE-FD07-6CAB-D7BE-75EA0240CF11}"/>
              </a:ext>
            </a:extLst>
          </p:cNvPr>
          <p:cNvSpPr txBox="1"/>
          <p:nvPr/>
        </p:nvSpPr>
        <p:spPr>
          <a:xfrm>
            <a:off x="6349888" y="3456545"/>
            <a:ext cx="1623226" cy="415498"/>
          </a:xfrm>
          <a:prstGeom prst="rect">
            <a:avLst/>
          </a:prstGeom>
          <a:noFill/>
        </p:spPr>
        <p:txBody>
          <a:bodyPr wrap="square" lIns="0" tIns="0" rIns="0" bIns="0">
            <a:spAutoFit/>
          </a:bodyPr>
          <a:lstStyle/>
          <a:p>
            <a:r>
              <a:rPr lang="en-GB" sz="1350" b="1">
                <a:solidFill>
                  <a:schemeClr val="tx2"/>
                </a:solidFill>
                <a:latin typeface="DM Sans 14pt" pitchFamily="2" charset="77"/>
              </a:rPr>
              <a:t>ETF</a:t>
            </a:r>
            <a:br>
              <a:rPr lang="en-GB" sz="1350" b="1">
                <a:solidFill>
                  <a:schemeClr val="tx2"/>
                </a:solidFill>
                <a:latin typeface="DM Sans 14pt" pitchFamily="2" charset="77"/>
              </a:rPr>
            </a:br>
            <a:r>
              <a:rPr lang="en-GB" sz="1350" b="1">
                <a:solidFill>
                  <a:schemeClr val="tx2"/>
                </a:solidFill>
                <a:latin typeface="DM Sans 14pt" pitchFamily="2" charset="77"/>
              </a:rPr>
              <a:t>CONVERSION</a:t>
            </a:r>
            <a:endParaRPr lang="en-RO" sz="1350" b="1">
              <a:solidFill>
                <a:schemeClr val="tx2"/>
              </a:solidFill>
              <a:latin typeface="DM Sans 14pt" pitchFamily="2" charset="77"/>
            </a:endParaRPr>
          </a:p>
        </p:txBody>
      </p:sp>
      <p:sp>
        <p:nvSpPr>
          <p:cNvPr id="4" name="TextBox 3">
            <a:extLst>
              <a:ext uri="{FF2B5EF4-FFF2-40B4-BE49-F238E27FC236}">
                <a16:creationId xmlns:a16="http://schemas.microsoft.com/office/drawing/2014/main" id="{CC5CEB27-730D-7B8E-4DBD-17DD41CAB280}"/>
              </a:ext>
            </a:extLst>
          </p:cNvPr>
          <p:cNvSpPr txBox="1"/>
          <p:nvPr/>
        </p:nvSpPr>
        <p:spPr>
          <a:xfrm>
            <a:off x="8269542" y="2045364"/>
            <a:ext cx="2949408" cy="940001"/>
          </a:xfrm>
          <a:prstGeom prst="rect">
            <a:avLst/>
          </a:prstGeom>
          <a:noFill/>
        </p:spPr>
        <p:txBody>
          <a:bodyPr wrap="square" lIns="0" tIns="0" rIns="0" bIns="0" rtlCol="0">
            <a:spAutoFit/>
          </a:bodyPr>
          <a:lstStyle/>
          <a:p>
            <a:pPr>
              <a:lnSpc>
                <a:spcPct val="150000"/>
              </a:lnSpc>
            </a:pPr>
            <a:r>
              <a:rPr lang="en-GB" sz="1400">
                <a:solidFill>
                  <a:schemeClr val="bg1">
                    <a:lumMod val="50000"/>
                    <a:alpha val="94000"/>
                  </a:schemeClr>
                </a:solidFill>
                <a:latin typeface="DM Sans 14pt Light" pitchFamily="2" charset="77"/>
              </a:rPr>
              <a:t>High tax-efficiency</a:t>
            </a:r>
          </a:p>
          <a:p>
            <a:pPr>
              <a:lnSpc>
                <a:spcPct val="150000"/>
              </a:lnSpc>
            </a:pPr>
            <a:r>
              <a:rPr lang="en-GB" sz="1400">
                <a:solidFill>
                  <a:schemeClr val="bg1">
                    <a:lumMod val="50000"/>
                    <a:alpha val="94000"/>
                  </a:schemeClr>
                </a:solidFill>
                <a:latin typeface="DM Sans 14pt Light" pitchFamily="2" charset="77"/>
              </a:rPr>
              <a:t>Low cost</a:t>
            </a:r>
          </a:p>
          <a:p>
            <a:pPr>
              <a:lnSpc>
                <a:spcPct val="150000"/>
              </a:lnSpc>
            </a:pPr>
            <a:r>
              <a:rPr lang="en-GB" sz="1400">
                <a:solidFill>
                  <a:schemeClr val="bg1">
                    <a:lumMod val="50000"/>
                    <a:alpha val="94000"/>
                  </a:schemeClr>
                </a:solidFill>
                <a:latin typeface="DM Sans 14pt Light" pitchFamily="2" charset="77"/>
              </a:rPr>
              <a:t>Lower go-forward return potential</a:t>
            </a:r>
          </a:p>
        </p:txBody>
      </p:sp>
      <p:grpSp>
        <p:nvGrpSpPr>
          <p:cNvPr id="19" name="Group 18">
            <a:extLst>
              <a:ext uri="{FF2B5EF4-FFF2-40B4-BE49-F238E27FC236}">
                <a16:creationId xmlns:a16="http://schemas.microsoft.com/office/drawing/2014/main" id="{5A374C4E-13D8-3DEA-9405-842ACCC5000F}"/>
              </a:ext>
            </a:extLst>
          </p:cNvPr>
          <p:cNvGrpSpPr/>
          <p:nvPr/>
        </p:nvGrpSpPr>
        <p:grpSpPr>
          <a:xfrm>
            <a:off x="7945965" y="2765243"/>
            <a:ext cx="184727" cy="184727"/>
            <a:chOff x="1316204" y="4247427"/>
            <a:chExt cx="184727" cy="184727"/>
          </a:xfrm>
        </p:grpSpPr>
        <p:sp>
          <p:nvSpPr>
            <p:cNvPr id="20" name="Freeform 19">
              <a:extLst>
                <a:ext uri="{FF2B5EF4-FFF2-40B4-BE49-F238E27FC236}">
                  <a16:creationId xmlns:a16="http://schemas.microsoft.com/office/drawing/2014/main" id="{2E78C136-88A6-041B-1002-C76CE3F5A160}"/>
                </a:ext>
              </a:extLst>
            </p:cNvPr>
            <p:cNvSpPr/>
            <p:nvPr/>
          </p:nvSpPr>
          <p:spPr>
            <a:xfrm>
              <a:off x="1316204" y="4247427"/>
              <a:ext cx="184727" cy="184727"/>
            </a:xfrm>
            <a:custGeom>
              <a:avLst/>
              <a:gdLst>
                <a:gd name="connsiteX0" fmla="*/ 184727 w 184727"/>
                <a:gd name="connsiteY0" fmla="*/ 92364 h 184727"/>
                <a:gd name="connsiteX1" fmla="*/ 92364 w 184727"/>
                <a:gd name="connsiteY1" fmla="*/ 184727 h 184727"/>
                <a:gd name="connsiteX2" fmla="*/ 0 w 184727"/>
                <a:gd name="connsiteY2" fmla="*/ 92364 h 184727"/>
                <a:gd name="connsiteX3" fmla="*/ 92364 w 184727"/>
                <a:gd name="connsiteY3" fmla="*/ 0 h 184727"/>
                <a:gd name="connsiteX4" fmla="*/ 184727 w 184727"/>
                <a:gd name="connsiteY4" fmla="*/ 92364 h 184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727" h="184727">
                  <a:moveTo>
                    <a:pt x="184727" y="92364"/>
                  </a:moveTo>
                  <a:cubicBezTo>
                    <a:pt x="184727" y="143375"/>
                    <a:pt x="143375" y="184727"/>
                    <a:pt x="92364" y="184727"/>
                  </a:cubicBezTo>
                  <a:cubicBezTo>
                    <a:pt x="41353" y="184727"/>
                    <a:pt x="0" y="143375"/>
                    <a:pt x="0" y="92364"/>
                  </a:cubicBezTo>
                  <a:cubicBezTo>
                    <a:pt x="0" y="41353"/>
                    <a:pt x="41353" y="0"/>
                    <a:pt x="92364" y="0"/>
                  </a:cubicBezTo>
                  <a:cubicBezTo>
                    <a:pt x="143375" y="0"/>
                    <a:pt x="184727" y="41353"/>
                    <a:pt x="184727" y="92364"/>
                  </a:cubicBezTo>
                  <a:close/>
                </a:path>
              </a:pathLst>
            </a:custGeom>
            <a:solidFill>
              <a:schemeClr val="bg1">
                <a:lumMod val="85000"/>
              </a:schemeClr>
            </a:solidFill>
            <a:ln w="18184" cap="flat">
              <a:solidFill>
                <a:schemeClr val="bg1">
                  <a:lumMod val="85000"/>
                </a:schemeClr>
              </a:solidFill>
              <a:prstDash val="solid"/>
              <a:miter/>
            </a:ln>
          </p:spPr>
          <p:txBody>
            <a:bodyPr rtlCol="0" anchor="ctr"/>
            <a:lstStyle/>
            <a:p>
              <a:endParaRPr lang="en-RO"/>
            </a:p>
          </p:txBody>
        </p:sp>
        <p:sp>
          <p:nvSpPr>
            <p:cNvPr id="21" name="Freeform 20">
              <a:extLst>
                <a:ext uri="{FF2B5EF4-FFF2-40B4-BE49-F238E27FC236}">
                  <a16:creationId xmlns:a16="http://schemas.microsoft.com/office/drawing/2014/main" id="{FE359804-F46D-CAE8-84F9-F42A12090CB2}"/>
                </a:ext>
              </a:extLst>
            </p:cNvPr>
            <p:cNvSpPr/>
            <p:nvPr/>
          </p:nvSpPr>
          <p:spPr>
            <a:xfrm>
              <a:off x="1371622" y="4339791"/>
              <a:ext cx="73890" cy="9236"/>
            </a:xfrm>
            <a:custGeom>
              <a:avLst/>
              <a:gdLst>
                <a:gd name="connsiteX0" fmla="*/ 0 w 73890"/>
                <a:gd name="connsiteY0" fmla="*/ 0 h 9236"/>
                <a:gd name="connsiteX1" fmla="*/ 73891 w 73890"/>
                <a:gd name="connsiteY1" fmla="*/ 0 h 9236"/>
              </a:gdLst>
              <a:ahLst/>
              <a:cxnLst>
                <a:cxn ang="0">
                  <a:pos x="connsiteX0" y="connsiteY0"/>
                </a:cxn>
                <a:cxn ang="0">
                  <a:pos x="connsiteX1" y="connsiteY1"/>
                </a:cxn>
              </a:cxnLst>
              <a:rect l="l" t="t" r="r" b="b"/>
              <a:pathLst>
                <a:path w="73890" h="9236">
                  <a:moveTo>
                    <a:pt x="0" y="0"/>
                  </a:moveTo>
                  <a:lnTo>
                    <a:pt x="73891" y="0"/>
                  </a:lnTo>
                </a:path>
              </a:pathLst>
            </a:custGeom>
            <a:noFill/>
            <a:ln w="18184" cap="rnd">
              <a:solidFill>
                <a:srgbClr val="FFFFFF"/>
              </a:solidFill>
              <a:prstDash val="solid"/>
              <a:miter/>
            </a:ln>
          </p:spPr>
          <p:txBody>
            <a:bodyPr rtlCol="0" anchor="ctr"/>
            <a:lstStyle/>
            <a:p>
              <a:endParaRPr lang="en-RO"/>
            </a:p>
          </p:txBody>
        </p:sp>
      </p:grpSp>
      <p:sp>
        <p:nvSpPr>
          <p:cNvPr id="18" name="Freeform 17">
            <a:extLst>
              <a:ext uri="{FF2B5EF4-FFF2-40B4-BE49-F238E27FC236}">
                <a16:creationId xmlns:a16="http://schemas.microsoft.com/office/drawing/2014/main" id="{0DA038B4-48F0-4C9E-8D1F-FF195BACDF26}"/>
              </a:ext>
            </a:extLst>
          </p:cNvPr>
          <p:cNvSpPr/>
          <p:nvPr/>
        </p:nvSpPr>
        <p:spPr>
          <a:xfrm>
            <a:off x="7947037" y="2448401"/>
            <a:ext cx="184727" cy="184727"/>
          </a:xfrm>
          <a:custGeom>
            <a:avLst/>
            <a:gdLst>
              <a:gd name="connsiteX0" fmla="*/ 184727 w 184727"/>
              <a:gd name="connsiteY0" fmla="*/ 92364 h 184727"/>
              <a:gd name="connsiteX1" fmla="*/ 92364 w 184727"/>
              <a:gd name="connsiteY1" fmla="*/ 184727 h 184727"/>
              <a:gd name="connsiteX2" fmla="*/ 0 w 184727"/>
              <a:gd name="connsiteY2" fmla="*/ 92364 h 184727"/>
              <a:gd name="connsiteX3" fmla="*/ 92364 w 184727"/>
              <a:gd name="connsiteY3" fmla="*/ 0 h 184727"/>
              <a:gd name="connsiteX4" fmla="*/ 184727 w 184727"/>
              <a:gd name="connsiteY4" fmla="*/ 92364 h 184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727" h="184727">
                <a:moveTo>
                  <a:pt x="184727" y="92364"/>
                </a:moveTo>
                <a:cubicBezTo>
                  <a:pt x="184727" y="143375"/>
                  <a:pt x="143375" y="184727"/>
                  <a:pt x="92364" y="184727"/>
                </a:cubicBezTo>
                <a:cubicBezTo>
                  <a:pt x="41353" y="184727"/>
                  <a:pt x="0" y="143375"/>
                  <a:pt x="0" y="92364"/>
                </a:cubicBezTo>
                <a:cubicBezTo>
                  <a:pt x="0" y="41353"/>
                  <a:pt x="41353" y="0"/>
                  <a:pt x="92364" y="0"/>
                </a:cubicBezTo>
                <a:cubicBezTo>
                  <a:pt x="143375" y="0"/>
                  <a:pt x="184727" y="41353"/>
                  <a:pt x="184727" y="92364"/>
                </a:cubicBezTo>
                <a:close/>
              </a:path>
            </a:pathLst>
          </a:custGeom>
          <a:solidFill>
            <a:srgbClr val="A3B0E7"/>
          </a:solidFill>
          <a:ln w="18184" cap="flat">
            <a:solidFill>
              <a:srgbClr val="A3B0E7"/>
            </a:solidFill>
            <a:prstDash val="solid"/>
            <a:miter/>
          </a:ln>
        </p:spPr>
        <p:txBody>
          <a:bodyPr rtlCol="0" anchor="ctr"/>
          <a:lstStyle/>
          <a:p>
            <a:endParaRPr lang="en-RO"/>
          </a:p>
        </p:txBody>
      </p:sp>
      <p:sp>
        <p:nvSpPr>
          <p:cNvPr id="22" name="Freeform 21">
            <a:extLst>
              <a:ext uri="{FF2B5EF4-FFF2-40B4-BE49-F238E27FC236}">
                <a16:creationId xmlns:a16="http://schemas.microsoft.com/office/drawing/2014/main" id="{F6E0E3ED-EF23-D693-88A1-FC84977D95A4}"/>
              </a:ext>
            </a:extLst>
          </p:cNvPr>
          <p:cNvSpPr/>
          <p:nvPr/>
        </p:nvSpPr>
        <p:spPr>
          <a:xfrm>
            <a:off x="8002455" y="2494583"/>
            <a:ext cx="78509" cy="92363"/>
          </a:xfrm>
          <a:custGeom>
            <a:avLst/>
            <a:gdLst>
              <a:gd name="connsiteX0" fmla="*/ 0 w 78509"/>
              <a:gd name="connsiteY0" fmla="*/ 46182 h 92363"/>
              <a:gd name="connsiteX1" fmla="*/ 29441 w 78509"/>
              <a:gd name="connsiteY1" fmla="*/ 92364 h 92363"/>
              <a:gd name="connsiteX2" fmla="*/ 78509 w 78509"/>
              <a:gd name="connsiteY2" fmla="*/ 0 h 92363"/>
            </a:gdLst>
            <a:ahLst/>
            <a:cxnLst>
              <a:cxn ang="0">
                <a:pos x="connsiteX0" y="connsiteY0"/>
              </a:cxn>
              <a:cxn ang="0">
                <a:pos x="connsiteX1" y="connsiteY1"/>
              </a:cxn>
              <a:cxn ang="0">
                <a:pos x="connsiteX2" y="connsiteY2"/>
              </a:cxn>
            </a:cxnLst>
            <a:rect l="l" t="t" r="r" b="b"/>
            <a:pathLst>
              <a:path w="78509" h="92363">
                <a:moveTo>
                  <a:pt x="0" y="46182"/>
                </a:moveTo>
                <a:lnTo>
                  <a:pt x="29441" y="92364"/>
                </a:lnTo>
                <a:lnTo>
                  <a:pt x="78509" y="0"/>
                </a:lnTo>
              </a:path>
            </a:pathLst>
          </a:custGeom>
          <a:noFill/>
          <a:ln w="18184" cap="rnd">
            <a:solidFill>
              <a:srgbClr val="FFFFFF"/>
            </a:solidFill>
            <a:prstDash val="solid"/>
            <a:round/>
          </a:ln>
        </p:spPr>
        <p:txBody>
          <a:bodyPr rtlCol="0" anchor="ctr"/>
          <a:lstStyle/>
          <a:p>
            <a:endParaRPr lang="en-RO"/>
          </a:p>
        </p:txBody>
      </p:sp>
      <p:sp>
        <p:nvSpPr>
          <p:cNvPr id="12" name="Freeform 11">
            <a:extLst>
              <a:ext uri="{FF2B5EF4-FFF2-40B4-BE49-F238E27FC236}">
                <a16:creationId xmlns:a16="http://schemas.microsoft.com/office/drawing/2014/main" id="{5CA39C73-7315-C95E-D057-93132A5E1EA7}"/>
              </a:ext>
            </a:extLst>
          </p:cNvPr>
          <p:cNvSpPr/>
          <p:nvPr/>
        </p:nvSpPr>
        <p:spPr>
          <a:xfrm>
            <a:off x="7955201" y="2128926"/>
            <a:ext cx="184727" cy="184727"/>
          </a:xfrm>
          <a:custGeom>
            <a:avLst/>
            <a:gdLst>
              <a:gd name="connsiteX0" fmla="*/ 184727 w 184727"/>
              <a:gd name="connsiteY0" fmla="*/ 92364 h 184727"/>
              <a:gd name="connsiteX1" fmla="*/ 92364 w 184727"/>
              <a:gd name="connsiteY1" fmla="*/ 184727 h 184727"/>
              <a:gd name="connsiteX2" fmla="*/ 0 w 184727"/>
              <a:gd name="connsiteY2" fmla="*/ 92364 h 184727"/>
              <a:gd name="connsiteX3" fmla="*/ 92364 w 184727"/>
              <a:gd name="connsiteY3" fmla="*/ 0 h 184727"/>
              <a:gd name="connsiteX4" fmla="*/ 184727 w 184727"/>
              <a:gd name="connsiteY4" fmla="*/ 92364 h 184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727" h="184727">
                <a:moveTo>
                  <a:pt x="184727" y="92364"/>
                </a:moveTo>
                <a:cubicBezTo>
                  <a:pt x="184727" y="143375"/>
                  <a:pt x="143375" y="184727"/>
                  <a:pt x="92364" y="184727"/>
                </a:cubicBezTo>
                <a:cubicBezTo>
                  <a:pt x="41353" y="184727"/>
                  <a:pt x="0" y="143375"/>
                  <a:pt x="0" y="92364"/>
                </a:cubicBezTo>
                <a:cubicBezTo>
                  <a:pt x="0" y="41353"/>
                  <a:pt x="41353" y="0"/>
                  <a:pt x="92364" y="0"/>
                </a:cubicBezTo>
                <a:cubicBezTo>
                  <a:pt x="143375" y="0"/>
                  <a:pt x="184727" y="41353"/>
                  <a:pt x="184727" y="92364"/>
                </a:cubicBezTo>
                <a:close/>
              </a:path>
            </a:pathLst>
          </a:custGeom>
          <a:solidFill>
            <a:srgbClr val="A3B0E7"/>
          </a:solidFill>
          <a:ln w="18184" cap="flat">
            <a:solidFill>
              <a:srgbClr val="A3B0E7"/>
            </a:solidFill>
            <a:prstDash val="solid"/>
            <a:miter/>
          </a:ln>
        </p:spPr>
        <p:txBody>
          <a:bodyPr rtlCol="0" anchor="ctr"/>
          <a:lstStyle/>
          <a:p>
            <a:endParaRPr lang="en-RO"/>
          </a:p>
        </p:txBody>
      </p:sp>
      <p:sp>
        <p:nvSpPr>
          <p:cNvPr id="16" name="Freeform 15">
            <a:extLst>
              <a:ext uri="{FF2B5EF4-FFF2-40B4-BE49-F238E27FC236}">
                <a16:creationId xmlns:a16="http://schemas.microsoft.com/office/drawing/2014/main" id="{602FF84D-4ED4-AEC1-FC05-5D7AC258F07F}"/>
              </a:ext>
            </a:extLst>
          </p:cNvPr>
          <p:cNvSpPr/>
          <p:nvPr/>
        </p:nvSpPr>
        <p:spPr>
          <a:xfrm>
            <a:off x="8010619" y="2175108"/>
            <a:ext cx="78509" cy="92363"/>
          </a:xfrm>
          <a:custGeom>
            <a:avLst/>
            <a:gdLst>
              <a:gd name="connsiteX0" fmla="*/ 0 w 78509"/>
              <a:gd name="connsiteY0" fmla="*/ 46182 h 92363"/>
              <a:gd name="connsiteX1" fmla="*/ 29441 w 78509"/>
              <a:gd name="connsiteY1" fmla="*/ 92364 h 92363"/>
              <a:gd name="connsiteX2" fmla="*/ 78509 w 78509"/>
              <a:gd name="connsiteY2" fmla="*/ 0 h 92363"/>
            </a:gdLst>
            <a:ahLst/>
            <a:cxnLst>
              <a:cxn ang="0">
                <a:pos x="connsiteX0" y="connsiteY0"/>
              </a:cxn>
              <a:cxn ang="0">
                <a:pos x="connsiteX1" y="connsiteY1"/>
              </a:cxn>
              <a:cxn ang="0">
                <a:pos x="connsiteX2" y="connsiteY2"/>
              </a:cxn>
            </a:cxnLst>
            <a:rect l="l" t="t" r="r" b="b"/>
            <a:pathLst>
              <a:path w="78509" h="92363">
                <a:moveTo>
                  <a:pt x="0" y="46182"/>
                </a:moveTo>
                <a:lnTo>
                  <a:pt x="29441" y="92364"/>
                </a:lnTo>
                <a:lnTo>
                  <a:pt x="78509" y="0"/>
                </a:lnTo>
              </a:path>
            </a:pathLst>
          </a:custGeom>
          <a:noFill/>
          <a:ln w="18184" cap="rnd">
            <a:solidFill>
              <a:srgbClr val="FFFFFF"/>
            </a:solidFill>
            <a:prstDash val="solid"/>
            <a:round/>
          </a:ln>
        </p:spPr>
        <p:txBody>
          <a:bodyPr rtlCol="0" anchor="ctr"/>
          <a:lstStyle/>
          <a:p>
            <a:endParaRPr lang="en-RO"/>
          </a:p>
        </p:txBody>
      </p:sp>
      <p:sp>
        <p:nvSpPr>
          <p:cNvPr id="27" name="TextBox 26">
            <a:extLst>
              <a:ext uri="{FF2B5EF4-FFF2-40B4-BE49-F238E27FC236}">
                <a16:creationId xmlns:a16="http://schemas.microsoft.com/office/drawing/2014/main" id="{324D204A-0B5A-82B9-C1A5-2B3426BA918B}"/>
              </a:ext>
            </a:extLst>
          </p:cNvPr>
          <p:cNvSpPr txBox="1"/>
          <p:nvPr/>
        </p:nvSpPr>
        <p:spPr>
          <a:xfrm>
            <a:off x="8261516" y="3374752"/>
            <a:ext cx="2949409" cy="1263166"/>
          </a:xfrm>
          <a:prstGeom prst="rect">
            <a:avLst/>
          </a:prstGeom>
          <a:noFill/>
        </p:spPr>
        <p:txBody>
          <a:bodyPr wrap="square" lIns="0" tIns="0" rIns="0" bIns="0" rtlCol="0">
            <a:spAutoFit/>
          </a:bodyPr>
          <a:lstStyle/>
          <a:p>
            <a:pPr>
              <a:lnSpc>
                <a:spcPct val="150000"/>
              </a:lnSpc>
            </a:pPr>
            <a:r>
              <a:rPr lang="en-GB" sz="1400">
                <a:solidFill>
                  <a:schemeClr val="bg1">
                    <a:lumMod val="50000"/>
                    <a:alpha val="94000"/>
                  </a:schemeClr>
                </a:solidFill>
                <a:latin typeface="DM Sans 14pt Light" pitchFamily="2" charset="77"/>
              </a:rPr>
              <a:t>Active or passive management</a:t>
            </a:r>
          </a:p>
          <a:p>
            <a:pPr>
              <a:lnSpc>
                <a:spcPct val="150000"/>
              </a:lnSpc>
            </a:pPr>
            <a:r>
              <a:rPr lang="en-GB" sz="1400">
                <a:solidFill>
                  <a:schemeClr val="bg1">
                    <a:lumMod val="50000"/>
                    <a:alpha val="94000"/>
                  </a:schemeClr>
                </a:solidFill>
                <a:latin typeface="DM Sans 14pt Light" pitchFamily="2" charset="77"/>
              </a:rPr>
              <a:t>Higher go-forward return potential</a:t>
            </a:r>
          </a:p>
          <a:p>
            <a:pPr>
              <a:lnSpc>
                <a:spcPct val="150000"/>
              </a:lnSpc>
            </a:pPr>
            <a:r>
              <a:rPr lang="en-GB" sz="1400">
                <a:solidFill>
                  <a:schemeClr val="bg1">
                    <a:lumMod val="50000"/>
                    <a:alpha val="94000"/>
                  </a:schemeClr>
                </a:solidFill>
                <a:latin typeface="DM Sans 14pt Light" pitchFamily="2" charset="77"/>
              </a:rPr>
              <a:t>Tax efficient</a:t>
            </a:r>
          </a:p>
          <a:p>
            <a:pPr>
              <a:lnSpc>
                <a:spcPct val="150000"/>
              </a:lnSpc>
            </a:pPr>
            <a:r>
              <a:rPr lang="en-GB" sz="1400">
                <a:solidFill>
                  <a:schemeClr val="bg1">
                    <a:lumMod val="50000"/>
                    <a:alpha val="94000"/>
                  </a:schemeClr>
                </a:solidFill>
                <a:latin typeface="DM Sans 14pt Light" pitchFamily="2" charset="77"/>
              </a:rPr>
              <a:t>Additional fees</a:t>
            </a:r>
          </a:p>
        </p:txBody>
      </p:sp>
      <p:pic>
        <p:nvPicPr>
          <p:cNvPr id="30" name="Graphic 29">
            <a:extLst>
              <a:ext uri="{FF2B5EF4-FFF2-40B4-BE49-F238E27FC236}">
                <a16:creationId xmlns:a16="http://schemas.microsoft.com/office/drawing/2014/main" id="{3F48C22C-9AB0-3034-DFB7-3564B377AD5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37801" y="3770443"/>
            <a:ext cx="203200" cy="203200"/>
          </a:xfrm>
          <a:prstGeom prst="rect">
            <a:avLst/>
          </a:prstGeom>
        </p:spPr>
      </p:pic>
      <p:pic>
        <p:nvPicPr>
          <p:cNvPr id="31" name="Graphic 30">
            <a:extLst>
              <a:ext uri="{FF2B5EF4-FFF2-40B4-BE49-F238E27FC236}">
                <a16:creationId xmlns:a16="http://schemas.microsoft.com/office/drawing/2014/main" id="{4C2CF9B5-92DA-201C-87F0-EF5D1065CDA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45965" y="3453329"/>
            <a:ext cx="203200" cy="203200"/>
          </a:xfrm>
          <a:prstGeom prst="rect">
            <a:avLst/>
          </a:prstGeom>
        </p:spPr>
      </p:pic>
      <p:pic>
        <p:nvPicPr>
          <p:cNvPr id="32" name="Graphic 31">
            <a:extLst>
              <a:ext uri="{FF2B5EF4-FFF2-40B4-BE49-F238E27FC236}">
                <a16:creationId xmlns:a16="http://schemas.microsoft.com/office/drawing/2014/main" id="{6A38209C-9ACD-5DF0-9D69-D150DE1700F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37801" y="4086674"/>
            <a:ext cx="203200" cy="203200"/>
          </a:xfrm>
          <a:prstGeom prst="rect">
            <a:avLst/>
          </a:prstGeom>
        </p:spPr>
      </p:pic>
      <p:grpSp>
        <p:nvGrpSpPr>
          <p:cNvPr id="33" name="Group 32">
            <a:extLst>
              <a:ext uri="{FF2B5EF4-FFF2-40B4-BE49-F238E27FC236}">
                <a16:creationId xmlns:a16="http://schemas.microsoft.com/office/drawing/2014/main" id="{253D4413-4016-890D-6EBC-F57D98AA8E5E}"/>
              </a:ext>
            </a:extLst>
          </p:cNvPr>
          <p:cNvGrpSpPr/>
          <p:nvPr/>
        </p:nvGrpSpPr>
        <p:grpSpPr>
          <a:xfrm>
            <a:off x="7947037" y="4413201"/>
            <a:ext cx="184727" cy="184727"/>
            <a:chOff x="1316204" y="3928868"/>
            <a:chExt cx="184727" cy="184727"/>
          </a:xfrm>
        </p:grpSpPr>
        <p:sp>
          <p:nvSpPr>
            <p:cNvPr id="34" name="Freeform 33">
              <a:extLst>
                <a:ext uri="{FF2B5EF4-FFF2-40B4-BE49-F238E27FC236}">
                  <a16:creationId xmlns:a16="http://schemas.microsoft.com/office/drawing/2014/main" id="{3C8062D1-3051-57A9-7DB2-DD3607CB933E}"/>
                </a:ext>
              </a:extLst>
            </p:cNvPr>
            <p:cNvSpPr/>
            <p:nvPr/>
          </p:nvSpPr>
          <p:spPr>
            <a:xfrm>
              <a:off x="1316204" y="3928868"/>
              <a:ext cx="184727" cy="184727"/>
            </a:xfrm>
            <a:custGeom>
              <a:avLst/>
              <a:gdLst>
                <a:gd name="connsiteX0" fmla="*/ 184727 w 184727"/>
                <a:gd name="connsiteY0" fmla="*/ 92364 h 184727"/>
                <a:gd name="connsiteX1" fmla="*/ 92364 w 184727"/>
                <a:gd name="connsiteY1" fmla="*/ 184727 h 184727"/>
                <a:gd name="connsiteX2" fmla="*/ 0 w 184727"/>
                <a:gd name="connsiteY2" fmla="*/ 92364 h 184727"/>
                <a:gd name="connsiteX3" fmla="*/ 92364 w 184727"/>
                <a:gd name="connsiteY3" fmla="*/ 0 h 184727"/>
                <a:gd name="connsiteX4" fmla="*/ 184727 w 184727"/>
                <a:gd name="connsiteY4" fmla="*/ 92364 h 184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727" h="184727">
                  <a:moveTo>
                    <a:pt x="184727" y="92364"/>
                  </a:moveTo>
                  <a:cubicBezTo>
                    <a:pt x="184727" y="143375"/>
                    <a:pt x="143375" y="184727"/>
                    <a:pt x="92364" y="184727"/>
                  </a:cubicBezTo>
                  <a:cubicBezTo>
                    <a:pt x="41353" y="184727"/>
                    <a:pt x="0" y="143375"/>
                    <a:pt x="0" y="92364"/>
                  </a:cubicBezTo>
                  <a:cubicBezTo>
                    <a:pt x="0" y="41353"/>
                    <a:pt x="41353" y="0"/>
                    <a:pt x="92364" y="0"/>
                  </a:cubicBezTo>
                  <a:cubicBezTo>
                    <a:pt x="143375" y="0"/>
                    <a:pt x="184727" y="41353"/>
                    <a:pt x="184727" y="92364"/>
                  </a:cubicBezTo>
                  <a:close/>
                </a:path>
              </a:pathLst>
            </a:custGeom>
            <a:solidFill>
              <a:schemeClr val="bg1">
                <a:lumMod val="85000"/>
              </a:schemeClr>
            </a:solidFill>
            <a:ln w="18184" cap="flat">
              <a:solidFill>
                <a:schemeClr val="bg1">
                  <a:lumMod val="85000"/>
                </a:schemeClr>
              </a:solidFill>
              <a:prstDash val="solid"/>
              <a:miter/>
            </a:ln>
          </p:spPr>
          <p:txBody>
            <a:bodyPr rtlCol="0" anchor="ctr"/>
            <a:lstStyle/>
            <a:p>
              <a:endParaRPr lang="en-RO"/>
            </a:p>
          </p:txBody>
        </p:sp>
        <p:sp>
          <p:nvSpPr>
            <p:cNvPr id="35" name="Freeform 34">
              <a:extLst>
                <a:ext uri="{FF2B5EF4-FFF2-40B4-BE49-F238E27FC236}">
                  <a16:creationId xmlns:a16="http://schemas.microsoft.com/office/drawing/2014/main" id="{EDD223D1-0DB5-8EC0-F440-2581B0002715}"/>
                </a:ext>
              </a:extLst>
            </p:cNvPr>
            <p:cNvSpPr/>
            <p:nvPr/>
          </p:nvSpPr>
          <p:spPr>
            <a:xfrm>
              <a:off x="1371622" y="4021232"/>
              <a:ext cx="73890" cy="9236"/>
            </a:xfrm>
            <a:custGeom>
              <a:avLst/>
              <a:gdLst>
                <a:gd name="connsiteX0" fmla="*/ 0 w 73890"/>
                <a:gd name="connsiteY0" fmla="*/ 0 h 9236"/>
                <a:gd name="connsiteX1" fmla="*/ 73891 w 73890"/>
                <a:gd name="connsiteY1" fmla="*/ 0 h 9236"/>
              </a:gdLst>
              <a:ahLst/>
              <a:cxnLst>
                <a:cxn ang="0">
                  <a:pos x="connsiteX0" y="connsiteY0"/>
                </a:cxn>
                <a:cxn ang="0">
                  <a:pos x="connsiteX1" y="connsiteY1"/>
                </a:cxn>
              </a:cxnLst>
              <a:rect l="l" t="t" r="r" b="b"/>
              <a:pathLst>
                <a:path w="73890" h="9236">
                  <a:moveTo>
                    <a:pt x="0" y="0"/>
                  </a:moveTo>
                  <a:lnTo>
                    <a:pt x="73891" y="0"/>
                  </a:lnTo>
                </a:path>
              </a:pathLst>
            </a:custGeom>
            <a:noFill/>
            <a:ln w="18184" cap="rnd">
              <a:solidFill>
                <a:srgbClr val="FFFFFF"/>
              </a:solidFill>
              <a:prstDash val="solid"/>
              <a:miter/>
            </a:ln>
          </p:spPr>
          <p:txBody>
            <a:bodyPr rtlCol="0" anchor="ctr"/>
            <a:lstStyle/>
            <a:p>
              <a:endParaRPr lang="en-RO"/>
            </a:p>
          </p:txBody>
        </p:sp>
      </p:grpSp>
      <p:cxnSp>
        <p:nvCxnSpPr>
          <p:cNvPr id="48" name="Straight Connector 47">
            <a:extLst>
              <a:ext uri="{FF2B5EF4-FFF2-40B4-BE49-F238E27FC236}">
                <a16:creationId xmlns:a16="http://schemas.microsoft.com/office/drawing/2014/main" id="{4ED19399-6D8C-7A54-2E3A-0F7FD1E2D73D}"/>
              </a:ext>
            </a:extLst>
          </p:cNvPr>
          <p:cNvCxnSpPr>
            <a:cxnSpLocks/>
          </p:cNvCxnSpPr>
          <p:nvPr/>
        </p:nvCxnSpPr>
        <p:spPr>
          <a:xfrm flipH="1">
            <a:off x="2692400" y="3656529"/>
            <a:ext cx="3403600" cy="0"/>
          </a:xfrm>
          <a:prstGeom prst="line">
            <a:avLst/>
          </a:prstGeom>
          <a:ln w="15875" cap="rnd">
            <a:solidFill>
              <a:schemeClr val="tx2"/>
            </a:solidFill>
            <a:tailEnd type="oval"/>
          </a:ln>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8E32C0B5-9E4D-DA44-4A65-34A09A399EBD}"/>
              </a:ext>
            </a:extLst>
          </p:cNvPr>
          <p:cNvSpPr txBox="1"/>
          <p:nvPr/>
        </p:nvSpPr>
        <p:spPr>
          <a:xfrm>
            <a:off x="6335599" y="5091276"/>
            <a:ext cx="1623226" cy="415498"/>
          </a:xfrm>
          <a:prstGeom prst="rect">
            <a:avLst/>
          </a:prstGeom>
          <a:noFill/>
        </p:spPr>
        <p:txBody>
          <a:bodyPr wrap="square" lIns="0" tIns="0" rIns="0" bIns="0">
            <a:spAutoFit/>
          </a:bodyPr>
          <a:lstStyle/>
          <a:p>
            <a:r>
              <a:rPr lang="en-GB" sz="1350" b="1">
                <a:solidFill>
                  <a:srgbClr val="A3B0E7"/>
                </a:solidFill>
                <a:latin typeface="DM Sans 14pt" pitchFamily="2" charset="77"/>
              </a:rPr>
              <a:t>REALIZE &amp; </a:t>
            </a:r>
            <a:br>
              <a:rPr lang="en-GB" sz="1350" b="1">
                <a:solidFill>
                  <a:srgbClr val="A3B0E7"/>
                </a:solidFill>
                <a:latin typeface="DM Sans 14pt" pitchFamily="2" charset="77"/>
              </a:rPr>
            </a:br>
            <a:r>
              <a:rPr lang="en-GB" sz="1350" b="1">
                <a:solidFill>
                  <a:srgbClr val="A3B0E7"/>
                </a:solidFill>
                <a:latin typeface="DM Sans 14pt" pitchFamily="2" charset="77"/>
              </a:rPr>
              <a:t>REINVEST</a:t>
            </a:r>
            <a:endParaRPr lang="en-RO" sz="1350" b="1">
              <a:solidFill>
                <a:srgbClr val="A3B0E7"/>
              </a:solidFill>
              <a:latin typeface="DM Sans 14pt" pitchFamily="2" charset="77"/>
            </a:endParaRPr>
          </a:p>
        </p:txBody>
      </p:sp>
      <p:grpSp>
        <p:nvGrpSpPr>
          <p:cNvPr id="25" name="Group 24">
            <a:extLst>
              <a:ext uri="{FF2B5EF4-FFF2-40B4-BE49-F238E27FC236}">
                <a16:creationId xmlns:a16="http://schemas.microsoft.com/office/drawing/2014/main" id="{715D72C9-BD5F-5C1E-0F14-6DE2ED0F2D7F}"/>
              </a:ext>
            </a:extLst>
          </p:cNvPr>
          <p:cNvGrpSpPr/>
          <p:nvPr/>
        </p:nvGrpSpPr>
        <p:grpSpPr>
          <a:xfrm>
            <a:off x="7945965" y="4992169"/>
            <a:ext cx="3254651" cy="940001"/>
            <a:chOff x="8824727" y="4461001"/>
            <a:chExt cx="3254651" cy="940001"/>
          </a:xfrm>
        </p:grpSpPr>
        <p:sp>
          <p:nvSpPr>
            <p:cNvPr id="26" name="TextBox 25">
              <a:extLst>
                <a:ext uri="{FF2B5EF4-FFF2-40B4-BE49-F238E27FC236}">
                  <a16:creationId xmlns:a16="http://schemas.microsoft.com/office/drawing/2014/main" id="{BAA2AAA7-FC4E-E6DF-65C4-190596B0E3CA}"/>
                </a:ext>
              </a:extLst>
            </p:cNvPr>
            <p:cNvSpPr txBox="1"/>
            <p:nvPr/>
          </p:nvSpPr>
          <p:spPr>
            <a:xfrm>
              <a:off x="9129969" y="4461001"/>
              <a:ext cx="2949409" cy="940001"/>
            </a:xfrm>
            <a:prstGeom prst="rect">
              <a:avLst/>
            </a:prstGeom>
            <a:noFill/>
          </p:spPr>
          <p:txBody>
            <a:bodyPr wrap="square" lIns="0" tIns="0" rIns="0" bIns="0" rtlCol="0">
              <a:spAutoFit/>
            </a:bodyPr>
            <a:lstStyle/>
            <a:p>
              <a:pPr>
                <a:lnSpc>
                  <a:spcPct val="150000"/>
                </a:lnSpc>
              </a:pPr>
              <a:r>
                <a:rPr lang="en-GB" sz="1400">
                  <a:solidFill>
                    <a:schemeClr val="bg1">
                      <a:lumMod val="50000"/>
                      <a:alpha val="94000"/>
                    </a:schemeClr>
                  </a:solidFill>
                  <a:latin typeface="DM Sans 14pt Light" pitchFamily="2" charset="77"/>
                </a:rPr>
                <a:t>Active Management</a:t>
              </a:r>
            </a:p>
            <a:p>
              <a:pPr>
                <a:lnSpc>
                  <a:spcPct val="150000"/>
                </a:lnSpc>
              </a:pPr>
              <a:r>
                <a:rPr lang="en-GB" sz="1400">
                  <a:solidFill>
                    <a:schemeClr val="bg1">
                      <a:lumMod val="50000"/>
                      <a:alpha val="94000"/>
                    </a:schemeClr>
                  </a:solidFill>
                  <a:latin typeface="DM Sans 14pt Light" pitchFamily="2" charset="77"/>
                </a:rPr>
                <a:t>Higher go-forward return potential</a:t>
              </a:r>
            </a:p>
            <a:p>
              <a:pPr>
                <a:lnSpc>
                  <a:spcPct val="150000"/>
                </a:lnSpc>
              </a:pPr>
              <a:r>
                <a:rPr lang="en-GB" sz="1400">
                  <a:solidFill>
                    <a:schemeClr val="bg1">
                      <a:lumMod val="50000"/>
                      <a:alpha val="94000"/>
                    </a:schemeClr>
                  </a:solidFill>
                  <a:latin typeface="DM Sans 14pt Light" pitchFamily="2" charset="77"/>
                </a:rPr>
                <a:t>Tax inefficient</a:t>
              </a:r>
            </a:p>
          </p:txBody>
        </p:sp>
        <p:grpSp>
          <p:nvGrpSpPr>
            <p:cNvPr id="29" name="Group 28">
              <a:extLst>
                <a:ext uri="{FF2B5EF4-FFF2-40B4-BE49-F238E27FC236}">
                  <a16:creationId xmlns:a16="http://schemas.microsoft.com/office/drawing/2014/main" id="{9DDED193-B17A-FA21-5C5A-8C246755D2C0}"/>
                </a:ext>
              </a:extLst>
            </p:cNvPr>
            <p:cNvGrpSpPr/>
            <p:nvPr/>
          </p:nvGrpSpPr>
          <p:grpSpPr>
            <a:xfrm>
              <a:off x="8824727" y="5180260"/>
              <a:ext cx="184727" cy="184727"/>
              <a:chOff x="1316204" y="4241077"/>
              <a:chExt cx="184727" cy="184727"/>
            </a:xfrm>
          </p:grpSpPr>
          <p:sp>
            <p:nvSpPr>
              <p:cNvPr id="50" name="Freeform 49">
                <a:extLst>
                  <a:ext uri="{FF2B5EF4-FFF2-40B4-BE49-F238E27FC236}">
                    <a16:creationId xmlns:a16="http://schemas.microsoft.com/office/drawing/2014/main" id="{25C736F4-68AF-31F5-36EC-242E52042797}"/>
                  </a:ext>
                </a:extLst>
              </p:cNvPr>
              <p:cNvSpPr/>
              <p:nvPr/>
            </p:nvSpPr>
            <p:spPr>
              <a:xfrm>
                <a:off x="1316204" y="4241077"/>
                <a:ext cx="184727" cy="184727"/>
              </a:xfrm>
              <a:custGeom>
                <a:avLst/>
                <a:gdLst>
                  <a:gd name="connsiteX0" fmla="*/ 184727 w 184727"/>
                  <a:gd name="connsiteY0" fmla="*/ 92364 h 184727"/>
                  <a:gd name="connsiteX1" fmla="*/ 92364 w 184727"/>
                  <a:gd name="connsiteY1" fmla="*/ 184727 h 184727"/>
                  <a:gd name="connsiteX2" fmla="*/ 0 w 184727"/>
                  <a:gd name="connsiteY2" fmla="*/ 92364 h 184727"/>
                  <a:gd name="connsiteX3" fmla="*/ 92364 w 184727"/>
                  <a:gd name="connsiteY3" fmla="*/ 0 h 184727"/>
                  <a:gd name="connsiteX4" fmla="*/ 184727 w 184727"/>
                  <a:gd name="connsiteY4" fmla="*/ 92364 h 184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727" h="184727">
                    <a:moveTo>
                      <a:pt x="184727" y="92364"/>
                    </a:moveTo>
                    <a:cubicBezTo>
                      <a:pt x="184727" y="143375"/>
                      <a:pt x="143375" y="184727"/>
                      <a:pt x="92364" y="184727"/>
                    </a:cubicBezTo>
                    <a:cubicBezTo>
                      <a:pt x="41353" y="184727"/>
                      <a:pt x="0" y="143375"/>
                      <a:pt x="0" y="92364"/>
                    </a:cubicBezTo>
                    <a:cubicBezTo>
                      <a:pt x="0" y="41353"/>
                      <a:pt x="41353" y="0"/>
                      <a:pt x="92364" y="0"/>
                    </a:cubicBezTo>
                    <a:cubicBezTo>
                      <a:pt x="143375" y="0"/>
                      <a:pt x="184727" y="41353"/>
                      <a:pt x="184727" y="92364"/>
                    </a:cubicBezTo>
                    <a:close/>
                  </a:path>
                </a:pathLst>
              </a:custGeom>
              <a:solidFill>
                <a:schemeClr val="bg1">
                  <a:lumMod val="85000"/>
                </a:schemeClr>
              </a:solidFill>
              <a:ln w="18184" cap="flat">
                <a:solidFill>
                  <a:schemeClr val="bg1">
                    <a:lumMod val="85000"/>
                  </a:schemeClr>
                </a:solidFill>
                <a:prstDash val="solid"/>
                <a:miter/>
              </a:ln>
            </p:spPr>
            <p:txBody>
              <a:bodyPr rtlCol="0" anchor="ctr"/>
              <a:lstStyle/>
              <a:p>
                <a:endParaRPr lang="en-RO"/>
              </a:p>
            </p:txBody>
          </p:sp>
          <p:sp>
            <p:nvSpPr>
              <p:cNvPr id="51" name="Freeform 50">
                <a:extLst>
                  <a:ext uri="{FF2B5EF4-FFF2-40B4-BE49-F238E27FC236}">
                    <a16:creationId xmlns:a16="http://schemas.microsoft.com/office/drawing/2014/main" id="{D8F1113E-77CA-B627-0F6F-9C42F3799588}"/>
                  </a:ext>
                </a:extLst>
              </p:cNvPr>
              <p:cNvSpPr/>
              <p:nvPr/>
            </p:nvSpPr>
            <p:spPr>
              <a:xfrm>
                <a:off x="1371622" y="4333441"/>
                <a:ext cx="73890" cy="9236"/>
              </a:xfrm>
              <a:custGeom>
                <a:avLst/>
                <a:gdLst>
                  <a:gd name="connsiteX0" fmla="*/ 0 w 73890"/>
                  <a:gd name="connsiteY0" fmla="*/ 0 h 9236"/>
                  <a:gd name="connsiteX1" fmla="*/ 73891 w 73890"/>
                  <a:gd name="connsiteY1" fmla="*/ 0 h 9236"/>
                </a:gdLst>
                <a:ahLst/>
                <a:cxnLst>
                  <a:cxn ang="0">
                    <a:pos x="connsiteX0" y="connsiteY0"/>
                  </a:cxn>
                  <a:cxn ang="0">
                    <a:pos x="connsiteX1" y="connsiteY1"/>
                  </a:cxn>
                </a:cxnLst>
                <a:rect l="l" t="t" r="r" b="b"/>
                <a:pathLst>
                  <a:path w="73890" h="9236">
                    <a:moveTo>
                      <a:pt x="0" y="0"/>
                    </a:moveTo>
                    <a:lnTo>
                      <a:pt x="73891" y="0"/>
                    </a:lnTo>
                  </a:path>
                </a:pathLst>
              </a:custGeom>
              <a:noFill/>
              <a:ln w="18184" cap="rnd">
                <a:solidFill>
                  <a:srgbClr val="FFFFFF"/>
                </a:solidFill>
                <a:prstDash val="solid"/>
                <a:miter/>
              </a:ln>
            </p:spPr>
            <p:txBody>
              <a:bodyPr rtlCol="0" anchor="ctr"/>
              <a:lstStyle/>
              <a:p>
                <a:endParaRPr lang="en-RO"/>
              </a:p>
            </p:txBody>
          </p:sp>
        </p:grpSp>
        <p:sp>
          <p:nvSpPr>
            <p:cNvPr id="39" name="Freeform 38">
              <a:extLst>
                <a:ext uri="{FF2B5EF4-FFF2-40B4-BE49-F238E27FC236}">
                  <a16:creationId xmlns:a16="http://schemas.microsoft.com/office/drawing/2014/main" id="{88D30EC1-3098-52A8-10CC-55C589668B61}"/>
                </a:ext>
              </a:extLst>
            </p:cNvPr>
            <p:cNvSpPr/>
            <p:nvPr/>
          </p:nvSpPr>
          <p:spPr>
            <a:xfrm>
              <a:off x="8825799" y="4860243"/>
              <a:ext cx="184727" cy="184727"/>
            </a:xfrm>
            <a:custGeom>
              <a:avLst/>
              <a:gdLst>
                <a:gd name="connsiteX0" fmla="*/ 184727 w 184727"/>
                <a:gd name="connsiteY0" fmla="*/ 92364 h 184727"/>
                <a:gd name="connsiteX1" fmla="*/ 92364 w 184727"/>
                <a:gd name="connsiteY1" fmla="*/ 184727 h 184727"/>
                <a:gd name="connsiteX2" fmla="*/ 0 w 184727"/>
                <a:gd name="connsiteY2" fmla="*/ 92364 h 184727"/>
                <a:gd name="connsiteX3" fmla="*/ 92364 w 184727"/>
                <a:gd name="connsiteY3" fmla="*/ 0 h 184727"/>
                <a:gd name="connsiteX4" fmla="*/ 184727 w 184727"/>
                <a:gd name="connsiteY4" fmla="*/ 92364 h 184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727" h="184727">
                  <a:moveTo>
                    <a:pt x="184727" y="92364"/>
                  </a:moveTo>
                  <a:cubicBezTo>
                    <a:pt x="184727" y="143375"/>
                    <a:pt x="143375" y="184727"/>
                    <a:pt x="92364" y="184727"/>
                  </a:cubicBezTo>
                  <a:cubicBezTo>
                    <a:pt x="41353" y="184727"/>
                    <a:pt x="0" y="143375"/>
                    <a:pt x="0" y="92364"/>
                  </a:cubicBezTo>
                  <a:cubicBezTo>
                    <a:pt x="0" y="41353"/>
                    <a:pt x="41353" y="0"/>
                    <a:pt x="92364" y="0"/>
                  </a:cubicBezTo>
                  <a:cubicBezTo>
                    <a:pt x="143375" y="0"/>
                    <a:pt x="184727" y="41353"/>
                    <a:pt x="184727" y="92364"/>
                  </a:cubicBezTo>
                  <a:close/>
                </a:path>
              </a:pathLst>
            </a:custGeom>
            <a:solidFill>
              <a:srgbClr val="A3B0E7"/>
            </a:solidFill>
            <a:ln w="18184" cap="flat">
              <a:solidFill>
                <a:srgbClr val="A3B0E7"/>
              </a:solidFill>
              <a:prstDash val="solid"/>
              <a:miter/>
            </a:ln>
          </p:spPr>
          <p:txBody>
            <a:bodyPr rtlCol="0" anchor="ctr"/>
            <a:lstStyle/>
            <a:p>
              <a:endParaRPr lang="en-RO"/>
            </a:p>
          </p:txBody>
        </p:sp>
        <p:sp>
          <p:nvSpPr>
            <p:cNvPr id="40" name="Freeform 39">
              <a:extLst>
                <a:ext uri="{FF2B5EF4-FFF2-40B4-BE49-F238E27FC236}">
                  <a16:creationId xmlns:a16="http://schemas.microsoft.com/office/drawing/2014/main" id="{26F93BA2-E0B7-8451-755F-DCC73D552D04}"/>
                </a:ext>
              </a:extLst>
            </p:cNvPr>
            <p:cNvSpPr/>
            <p:nvPr/>
          </p:nvSpPr>
          <p:spPr>
            <a:xfrm>
              <a:off x="8881217" y="4906425"/>
              <a:ext cx="78509" cy="92363"/>
            </a:xfrm>
            <a:custGeom>
              <a:avLst/>
              <a:gdLst>
                <a:gd name="connsiteX0" fmla="*/ 0 w 78509"/>
                <a:gd name="connsiteY0" fmla="*/ 46182 h 92363"/>
                <a:gd name="connsiteX1" fmla="*/ 29441 w 78509"/>
                <a:gd name="connsiteY1" fmla="*/ 92364 h 92363"/>
                <a:gd name="connsiteX2" fmla="*/ 78509 w 78509"/>
                <a:gd name="connsiteY2" fmla="*/ 0 h 92363"/>
              </a:gdLst>
              <a:ahLst/>
              <a:cxnLst>
                <a:cxn ang="0">
                  <a:pos x="connsiteX0" y="connsiteY0"/>
                </a:cxn>
                <a:cxn ang="0">
                  <a:pos x="connsiteX1" y="connsiteY1"/>
                </a:cxn>
                <a:cxn ang="0">
                  <a:pos x="connsiteX2" y="connsiteY2"/>
                </a:cxn>
              </a:cxnLst>
              <a:rect l="l" t="t" r="r" b="b"/>
              <a:pathLst>
                <a:path w="78509" h="92363">
                  <a:moveTo>
                    <a:pt x="0" y="46182"/>
                  </a:moveTo>
                  <a:lnTo>
                    <a:pt x="29441" y="92364"/>
                  </a:lnTo>
                  <a:lnTo>
                    <a:pt x="78509" y="0"/>
                  </a:lnTo>
                </a:path>
              </a:pathLst>
            </a:custGeom>
            <a:noFill/>
            <a:ln w="18184" cap="rnd">
              <a:solidFill>
                <a:srgbClr val="FFFFFF"/>
              </a:solidFill>
              <a:prstDash val="solid"/>
              <a:round/>
            </a:ln>
          </p:spPr>
          <p:txBody>
            <a:bodyPr rtlCol="0" anchor="ctr"/>
            <a:lstStyle/>
            <a:p>
              <a:endParaRPr lang="en-RO"/>
            </a:p>
          </p:txBody>
        </p:sp>
        <p:sp>
          <p:nvSpPr>
            <p:cNvPr id="42" name="Freeform 41">
              <a:extLst>
                <a:ext uri="{FF2B5EF4-FFF2-40B4-BE49-F238E27FC236}">
                  <a16:creationId xmlns:a16="http://schemas.microsoft.com/office/drawing/2014/main" id="{AFF1E92C-23A9-60F2-4D8C-774D11816168}"/>
                </a:ext>
              </a:extLst>
            </p:cNvPr>
            <p:cNvSpPr/>
            <p:nvPr/>
          </p:nvSpPr>
          <p:spPr>
            <a:xfrm>
              <a:off x="8833963" y="4550293"/>
              <a:ext cx="184727" cy="184727"/>
            </a:xfrm>
            <a:custGeom>
              <a:avLst/>
              <a:gdLst>
                <a:gd name="connsiteX0" fmla="*/ 184727 w 184727"/>
                <a:gd name="connsiteY0" fmla="*/ 92364 h 184727"/>
                <a:gd name="connsiteX1" fmla="*/ 92364 w 184727"/>
                <a:gd name="connsiteY1" fmla="*/ 184727 h 184727"/>
                <a:gd name="connsiteX2" fmla="*/ 0 w 184727"/>
                <a:gd name="connsiteY2" fmla="*/ 92364 h 184727"/>
                <a:gd name="connsiteX3" fmla="*/ 92364 w 184727"/>
                <a:gd name="connsiteY3" fmla="*/ 0 h 184727"/>
                <a:gd name="connsiteX4" fmla="*/ 184727 w 184727"/>
                <a:gd name="connsiteY4" fmla="*/ 92364 h 184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727" h="184727">
                  <a:moveTo>
                    <a:pt x="184727" y="92364"/>
                  </a:moveTo>
                  <a:cubicBezTo>
                    <a:pt x="184727" y="143375"/>
                    <a:pt x="143375" y="184727"/>
                    <a:pt x="92364" y="184727"/>
                  </a:cubicBezTo>
                  <a:cubicBezTo>
                    <a:pt x="41353" y="184727"/>
                    <a:pt x="0" y="143375"/>
                    <a:pt x="0" y="92364"/>
                  </a:cubicBezTo>
                  <a:cubicBezTo>
                    <a:pt x="0" y="41353"/>
                    <a:pt x="41353" y="0"/>
                    <a:pt x="92364" y="0"/>
                  </a:cubicBezTo>
                  <a:cubicBezTo>
                    <a:pt x="143375" y="0"/>
                    <a:pt x="184727" y="41353"/>
                    <a:pt x="184727" y="92364"/>
                  </a:cubicBezTo>
                  <a:close/>
                </a:path>
              </a:pathLst>
            </a:custGeom>
            <a:solidFill>
              <a:srgbClr val="A3B0E7"/>
            </a:solidFill>
            <a:ln w="18184" cap="flat">
              <a:solidFill>
                <a:srgbClr val="A3B0E7"/>
              </a:solidFill>
              <a:prstDash val="solid"/>
              <a:miter/>
            </a:ln>
          </p:spPr>
          <p:txBody>
            <a:bodyPr rtlCol="0" anchor="ctr"/>
            <a:lstStyle/>
            <a:p>
              <a:endParaRPr lang="en-RO"/>
            </a:p>
          </p:txBody>
        </p:sp>
        <p:sp>
          <p:nvSpPr>
            <p:cNvPr id="49" name="Freeform 48">
              <a:extLst>
                <a:ext uri="{FF2B5EF4-FFF2-40B4-BE49-F238E27FC236}">
                  <a16:creationId xmlns:a16="http://schemas.microsoft.com/office/drawing/2014/main" id="{1BF27E3C-E36F-8D89-1424-5A22EE15BE16}"/>
                </a:ext>
              </a:extLst>
            </p:cNvPr>
            <p:cNvSpPr/>
            <p:nvPr/>
          </p:nvSpPr>
          <p:spPr>
            <a:xfrm>
              <a:off x="8889381" y="4596475"/>
              <a:ext cx="78509" cy="92363"/>
            </a:xfrm>
            <a:custGeom>
              <a:avLst/>
              <a:gdLst>
                <a:gd name="connsiteX0" fmla="*/ 0 w 78509"/>
                <a:gd name="connsiteY0" fmla="*/ 46182 h 92363"/>
                <a:gd name="connsiteX1" fmla="*/ 29441 w 78509"/>
                <a:gd name="connsiteY1" fmla="*/ 92364 h 92363"/>
                <a:gd name="connsiteX2" fmla="*/ 78509 w 78509"/>
                <a:gd name="connsiteY2" fmla="*/ 0 h 92363"/>
              </a:gdLst>
              <a:ahLst/>
              <a:cxnLst>
                <a:cxn ang="0">
                  <a:pos x="connsiteX0" y="connsiteY0"/>
                </a:cxn>
                <a:cxn ang="0">
                  <a:pos x="connsiteX1" y="connsiteY1"/>
                </a:cxn>
                <a:cxn ang="0">
                  <a:pos x="connsiteX2" y="connsiteY2"/>
                </a:cxn>
              </a:cxnLst>
              <a:rect l="l" t="t" r="r" b="b"/>
              <a:pathLst>
                <a:path w="78509" h="92363">
                  <a:moveTo>
                    <a:pt x="0" y="46182"/>
                  </a:moveTo>
                  <a:lnTo>
                    <a:pt x="29441" y="92364"/>
                  </a:lnTo>
                  <a:lnTo>
                    <a:pt x="78509" y="0"/>
                  </a:lnTo>
                </a:path>
              </a:pathLst>
            </a:custGeom>
            <a:noFill/>
            <a:ln w="18184" cap="rnd">
              <a:solidFill>
                <a:srgbClr val="FFFFFF"/>
              </a:solidFill>
              <a:prstDash val="solid"/>
              <a:round/>
            </a:ln>
          </p:spPr>
          <p:txBody>
            <a:bodyPr rtlCol="0" anchor="ctr"/>
            <a:lstStyle/>
            <a:p>
              <a:endParaRPr lang="en-RO"/>
            </a:p>
          </p:txBody>
        </p:sp>
      </p:grpSp>
      <p:grpSp>
        <p:nvGrpSpPr>
          <p:cNvPr id="52" name="Group 51">
            <a:extLst>
              <a:ext uri="{FF2B5EF4-FFF2-40B4-BE49-F238E27FC236}">
                <a16:creationId xmlns:a16="http://schemas.microsoft.com/office/drawing/2014/main" id="{F4A0D9D0-B9AB-DD1C-3E8A-ED39BA3A6B39}"/>
              </a:ext>
            </a:extLst>
          </p:cNvPr>
          <p:cNvGrpSpPr/>
          <p:nvPr/>
        </p:nvGrpSpPr>
        <p:grpSpPr>
          <a:xfrm>
            <a:off x="1173600" y="6364800"/>
            <a:ext cx="5018192" cy="335436"/>
            <a:chOff x="1667584" y="3759098"/>
            <a:chExt cx="5018192" cy="335436"/>
          </a:xfrm>
        </p:grpSpPr>
        <p:sp>
          <p:nvSpPr>
            <p:cNvPr id="53" name="Rounded Rectangle 52">
              <a:extLst>
                <a:ext uri="{FF2B5EF4-FFF2-40B4-BE49-F238E27FC236}">
                  <a16:creationId xmlns:a16="http://schemas.microsoft.com/office/drawing/2014/main" id="{D766366D-9D59-44EE-7E00-E9B0D67BE5DA}"/>
                </a:ext>
              </a:extLst>
            </p:cNvPr>
            <p:cNvSpPr/>
            <p:nvPr/>
          </p:nvSpPr>
          <p:spPr>
            <a:xfrm>
              <a:off x="4226676" y="3759098"/>
              <a:ext cx="1179553" cy="335436"/>
            </a:xfrm>
            <a:prstGeom prst="roundRect">
              <a:avLst>
                <a:gd name="adj" fmla="val 50000"/>
              </a:avLst>
            </a:prstGeom>
            <a:solidFill>
              <a:schemeClr val="bg1">
                <a:lumMod val="85000"/>
              </a:schemeClr>
            </a:solidFill>
            <a:ln>
              <a:solidFill>
                <a:schemeClr val="bg1">
                  <a:lumMod val="8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b="1">
                  <a:solidFill>
                    <a:schemeClr val="bg1"/>
                  </a:solidFill>
                  <a:latin typeface="DM Sans 14pt ExtraLight" pitchFamily="2" charset="77"/>
                </a:rPr>
                <a:t>Creativity</a:t>
              </a:r>
              <a:endParaRPr lang="en-RO" sz="900" b="1">
                <a:solidFill>
                  <a:schemeClr val="bg1"/>
                </a:solidFill>
                <a:latin typeface="DM Sans 14pt ExtraLight" pitchFamily="2" charset="77"/>
              </a:endParaRPr>
            </a:p>
          </p:txBody>
        </p:sp>
        <p:sp>
          <p:nvSpPr>
            <p:cNvPr id="54" name="Rounded Rectangle 53">
              <a:extLst>
                <a:ext uri="{FF2B5EF4-FFF2-40B4-BE49-F238E27FC236}">
                  <a16:creationId xmlns:a16="http://schemas.microsoft.com/office/drawing/2014/main" id="{E20EF65F-9944-CC87-CF24-2BE9F5AA4C29}"/>
                </a:ext>
              </a:extLst>
            </p:cNvPr>
            <p:cNvSpPr/>
            <p:nvPr/>
          </p:nvSpPr>
          <p:spPr>
            <a:xfrm>
              <a:off x="5506223" y="3759098"/>
              <a:ext cx="1179553" cy="335436"/>
            </a:xfrm>
            <a:prstGeom prst="roundRect">
              <a:avLst>
                <a:gd name="adj" fmla="val 50000"/>
              </a:avLst>
            </a:prstGeom>
            <a:noFill/>
            <a:ln>
              <a:solidFill>
                <a:schemeClr val="bg1">
                  <a:lumMod val="8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RO" sz="900">
                  <a:solidFill>
                    <a:schemeClr val="bg1">
                      <a:lumMod val="75000"/>
                    </a:schemeClr>
                  </a:solidFill>
                  <a:latin typeface="DM Sans 14pt ExtraLight" pitchFamily="2" charset="77"/>
                </a:rPr>
                <a:t>Stewardship</a:t>
              </a:r>
            </a:p>
          </p:txBody>
        </p:sp>
        <p:sp>
          <p:nvSpPr>
            <p:cNvPr id="55" name="Rounded Rectangle 54">
              <a:extLst>
                <a:ext uri="{FF2B5EF4-FFF2-40B4-BE49-F238E27FC236}">
                  <a16:creationId xmlns:a16="http://schemas.microsoft.com/office/drawing/2014/main" id="{A7CDA508-68B8-A989-5494-0C8D8E4F7B9E}"/>
                </a:ext>
              </a:extLst>
            </p:cNvPr>
            <p:cNvSpPr/>
            <p:nvPr/>
          </p:nvSpPr>
          <p:spPr>
            <a:xfrm>
              <a:off x="2947131" y="3759098"/>
              <a:ext cx="1179553" cy="335436"/>
            </a:xfrm>
            <a:prstGeom prst="roundRect">
              <a:avLst>
                <a:gd name="adj" fmla="val 50000"/>
              </a:avLst>
            </a:prstGeom>
            <a:noFill/>
            <a:ln>
              <a:solidFill>
                <a:schemeClr val="bg1">
                  <a:lumMod val="8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RO" sz="900">
                  <a:solidFill>
                    <a:schemeClr val="bg1">
                      <a:lumMod val="75000"/>
                    </a:schemeClr>
                  </a:solidFill>
                  <a:latin typeface="DM Sans 14pt ExtraLight" pitchFamily="2" charset="77"/>
                </a:rPr>
                <a:t>Simplicity</a:t>
              </a:r>
            </a:p>
          </p:txBody>
        </p:sp>
        <p:sp>
          <p:nvSpPr>
            <p:cNvPr id="56" name="Rounded Rectangle 55">
              <a:extLst>
                <a:ext uri="{FF2B5EF4-FFF2-40B4-BE49-F238E27FC236}">
                  <a16:creationId xmlns:a16="http://schemas.microsoft.com/office/drawing/2014/main" id="{78E1AC20-861C-81AD-81B0-9DE6A458CB3C}"/>
                </a:ext>
              </a:extLst>
            </p:cNvPr>
            <p:cNvSpPr/>
            <p:nvPr/>
          </p:nvSpPr>
          <p:spPr>
            <a:xfrm>
              <a:off x="1667584" y="3759098"/>
              <a:ext cx="1179553" cy="335436"/>
            </a:xfrm>
            <a:prstGeom prst="roundRect">
              <a:avLst>
                <a:gd name="adj" fmla="val 50000"/>
              </a:avLst>
            </a:prstGeom>
            <a:noFill/>
            <a:ln>
              <a:solidFill>
                <a:schemeClr val="bg1">
                  <a:lumMod val="8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a:solidFill>
                    <a:schemeClr val="bg1">
                      <a:lumMod val="75000"/>
                    </a:schemeClr>
                  </a:solidFill>
                  <a:latin typeface="DM Sans 14pt ExtraLight" pitchFamily="2" charset="77"/>
                </a:rPr>
                <a:t>Tax-aware</a:t>
              </a:r>
              <a:endParaRPr lang="en-RO" sz="900">
                <a:solidFill>
                  <a:schemeClr val="bg1">
                    <a:lumMod val="75000"/>
                  </a:schemeClr>
                </a:solidFill>
                <a:latin typeface="DM Sans 14pt ExtraLight" pitchFamily="2" charset="77"/>
              </a:endParaRPr>
            </a:p>
          </p:txBody>
        </p:sp>
      </p:grpSp>
      <p:sp>
        <p:nvSpPr>
          <p:cNvPr id="5" name="Content Placeholder 3">
            <a:extLst>
              <a:ext uri="{FF2B5EF4-FFF2-40B4-BE49-F238E27FC236}">
                <a16:creationId xmlns:a16="http://schemas.microsoft.com/office/drawing/2014/main" id="{A981E0D4-45B1-A984-1B80-BD1A51BC7810}"/>
              </a:ext>
            </a:extLst>
          </p:cNvPr>
          <p:cNvSpPr txBox="1">
            <a:spLocks/>
          </p:cNvSpPr>
          <p:nvPr/>
        </p:nvSpPr>
        <p:spPr>
          <a:xfrm>
            <a:off x="6582228" y="6296990"/>
            <a:ext cx="4841799" cy="471055"/>
          </a:xfrm>
          <a:prstGeom prst="rect">
            <a:avLst/>
          </a:prstGeom>
        </p:spPr>
        <p:txBody>
          <a:bodyPr lIns="0" tIns="0" rIns="0" bIns="0"/>
          <a:lstStyle>
            <a:lvl1pPr marL="0" indent="0" algn="l" defTabSz="914332" rtl="0" eaLnBrk="1" latinLnBrk="0" hangingPunct="1">
              <a:lnSpc>
                <a:spcPct val="100000"/>
              </a:lnSpc>
              <a:spcBef>
                <a:spcPts val="1000"/>
              </a:spcBef>
              <a:buFont typeface="Arial" panose="020B0604020202020204" pitchFamily="34" charset="0"/>
              <a:buNone/>
              <a:defRPr sz="2400" b="1" i="0" kern="1200">
                <a:solidFill>
                  <a:schemeClr val="tx1"/>
                </a:solidFill>
                <a:latin typeface="DM Sans 14pt" pitchFamily="2" charset="77"/>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800" b="0">
                <a:solidFill>
                  <a:schemeClr val="tx1">
                    <a:alpha val="72000"/>
                  </a:schemeClr>
                </a:solidFill>
              </a:rPr>
              <a:t>*All information is strictly illustrative and solely for educational purposes and expresses the observations and subjective views of Twin Oak. There is no offer of securities being made. All prospective clients should consult their own legal, investment, and tax advisors to determine suitability of the investment.</a:t>
            </a:r>
          </a:p>
        </p:txBody>
      </p:sp>
      <p:sp>
        <p:nvSpPr>
          <p:cNvPr id="8" name="TextBox 7">
            <a:extLst>
              <a:ext uri="{FF2B5EF4-FFF2-40B4-BE49-F238E27FC236}">
                <a16:creationId xmlns:a16="http://schemas.microsoft.com/office/drawing/2014/main" id="{F926AD5C-5AA8-635F-A041-7E4D08BF2581}"/>
              </a:ext>
            </a:extLst>
          </p:cNvPr>
          <p:cNvSpPr txBox="1"/>
          <p:nvPr/>
        </p:nvSpPr>
        <p:spPr>
          <a:xfrm>
            <a:off x="9303786" y="50644"/>
            <a:ext cx="2573140" cy="253916"/>
          </a:xfrm>
          <a:prstGeom prst="rect">
            <a:avLst/>
          </a:prstGeom>
          <a:noFill/>
        </p:spPr>
        <p:txBody>
          <a:bodyPr wrap="none" rtlCol="0">
            <a:spAutoFit/>
          </a:bodyPr>
          <a:lstStyle/>
          <a:p>
            <a:pPr algn="l"/>
            <a:r>
              <a:rPr lang="en-US" sz="1050">
                <a:solidFill>
                  <a:schemeClr val="bg1">
                    <a:lumMod val="75000"/>
                    <a:alpha val="71580"/>
                  </a:schemeClr>
                </a:solidFill>
                <a:latin typeface="DM Sans 14pt Light" pitchFamily="2" charset="0"/>
              </a:rPr>
              <a:t>Confidential | For Institutional Use Only</a:t>
            </a:r>
          </a:p>
        </p:txBody>
      </p:sp>
    </p:spTree>
    <p:extLst>
      <p:ext uri="{BB962C8B-B14F-4D97-AF65-F5344CB8AC3E}">
        <p14:creationId xmlns:p14="http://schemas.microsoft.com/office/powerpoint/2010/main" val="6142373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D5DAF36-8B22-3734-96F0-FA087BFC4A95}"/>
              </a:ext>
            </a:extLst>
          </p:cNvPr>
          <p:cNvSpPr>
            <a:spLocks noGrp="1"/>
          </p:cNvSpPr>
          <p:nvPr>
            <p:ph type="body" sz="quarter" idx="10"/>
          </p:nvPr>
        </p:nvSpPr>
        <p:spPr/>
        <p:txBody>
          <a:bodyPr/>
          <a:lstStyle/>
          <a:p>
            <a:r>
              <a:rPr lang="en-GB" dirty="0"/>
              <a:t>OUR SOLUTION: REGISTERED INVESTMENT ADVISORS</a:t>
            </a:r>
          </a:p>
        </p:txBody>
      </p:sp>
      <p:sp>
        <p:nvSpPr>
          <p:cNvPr id="2" name="Content Placeholder 1">
            <a:extLst>
              <a:ext uri="{FF2B5EF4-FFF2-40B4-BE49-F238E27FC236}">
                <a16:creationId xmlns:a16="http://schemas.microsoft.com/office/drawing/2014/main" id="{1BE0635A-2E67-72FB-271A-DF2093C2B9BB}"/>
              </a:ext>
            </a:extLst>
          </p:cNvPr>
          <p:cNvSpPr>
            <a:spLocks noGrp="1"/>
          </p:cNvSpPr>
          <p:nvPr>
            <p:ph type="body" sz="quarter" idx="11"/>
          </p:nvPr>
        </p:nvSpPr>
        <p:spPr/>
        <p:txBody>
          <a:bodyPr/>
          <a:lstStyle/>
          <a:p>
            <a:r>
              <a:rPr lang="en-GB" dirty="0"/>
              <a:t>Twin Oaks provides convenience services to help RIAs transition client portfolios to realize the benefits of exchange traded funds.</a:t>
            </a:r>
          </a:p>
        </p:txBody>
      </p:sp>
      <p:grpSp>
        <p:nvGrpSpPr>
          <p:cNvPr id="6" name="Group 5">
            <a:extLst>
              <a:ext uri="{FF2B5EF4-FFF2-40B4-BE49-F238E27FC236}">
                <a16:creationId xmlns:a16="http://schemas.microsoft.com/office/drawing/2014/main" id="{320C1F9F-0A84-2E6A-B3BC-5C78EDCF5DAD}"/>
              </a:ext>
            </a:extLst>
          </p:cNvPr>
          <p:cNvGrpSpPr/>
          <p:nvPr/>
        </p:nvGrpSpPr>
        <p:grpSpPr>
          <a:xfrm>
            <a:off x="880716" y="3593146"/>
            <a:ext cx="2250962" cy="1464454"/>
            <a:chOff x="887047" y="3858124"/>
            <a:chExt cx="2783321" cy="1464454"/>
          </a:xfrm>
        </p:grpSpPr>
        <p:sp>
          <p:nvSpPr>
            <p:cNvPr id="18" name="TextBox 17">
              <a:extLst>
                <a:ext uri="{FF2B5EF4-FFF2-40B4-BE49-F238E27FC236}">
                  <a16:creationId xmlns:a16="http://schemas.microsoft.com/office/drawing/2014/main" id="{052F3B7E-7405-A4D7-AB85-9C74BA0A5C25}"/>
                </a:ext>
              </a:extLst>
            </p:cNvPr>
            <p:cNvSpPr txBox="1"/>
            <p:nvPr/>
          </p:nvSpPr>
          <p:spPr>
            <a:xfrm>
              <a:off x="887047" y="3858124"/>
              <a:ext cx="1591641" cy="276999"/>
            </a:xfrm>
            <a:prstGeom prst="rect">
              <a:avLst/>
            </a:prstGeom>
            <a:noFill/>
          </p:spPr>
          <p:txBody>
            <a:bodyPr wrap="none" lIns="0" tIns="0" rIns="0" bIns="0" rtlCol="0">
              <a:spAutoFit/>
            </a:bodyPr>
            <a:lstStyle/>
            <a:p>
              <a:pPr marL="0" marR="0" lvl="0" indent="0" algn="l" defTabSz="914332"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E3264"/>
                  </a:solidFill>
                  <a:effectLst/>
                  <a:uLnTx/>
                  <a:uFillTx/>
                  <a:latin typeface="DM Sans 14pt" pitchFamily="2" charset="77"/>
                  <a:ea typeface="+mn-ea"/>
                  <a:cs typeface="+mn-cs"/>
                </a:rPr>
                <a:t>Conversion</a:t>
              </a:r>
              <a:endParaRPr kumimoji="0" lang="en-RO" sz="1800" b="1" i="0" u="none" strike="noStrike" kern="1200" cap="none" spc="0" normalizeH="0" baseline="0" noProof="0" dirty="0">
                <a:ln>
                  <a:noFill/>
                </a:ln>
                <a:solidFill>
                  <a:srgbClr val="1E3264"/>
                </a:solidFill>
                <a:effectLst/>
                <a:uLnTx/>
                <a:uFillTx/>
                <a:latin typeface="DM Sans 14pt" pitchFamily="2" charset="77"/>
                <a:ea typeface="+mn-ea"/>
                <a:cs typeface="+mn-cs"/>
              </a:endParaRPr>
            </a:p>
          </p:txBody>
        </p:sp>
        <p:sp>
          <p:nvSpPr>
            <p:cNvPr id="19" name="TextBox 18">
              <a:extLst>
                <a:ext uri="{FF2B5EF4-FFF2-40B4-BE49-F238E27FC236}">
                  <a16:creationId xmlns:a16="http://schemas.microsoft.com/office/drawing/2014/main" id="{84BEEE84-4BD2-D698-E35A-E87116A35C1C}"/>
                </a:ext>
              </a:extLst>
            </p:cNvPr>
            <p:cNvSpPr txBox="1"/>
            <p:nvPr/>
          </p:nvSpPr>
          <p:spPr>
            <a:xfrm>
              <a:off x="887047" y="4618411"/>
              <a:ext cx="2783321" cy="704167"/>
            </a:xfrm>
            <a:prstGeom prst="rect">
              <a:avLst/>
            </a:prstGeom>
            <a:noFill/>
          </p:spPr>
          <p:txBody>
            <a:bodyPr wrap="square" lIns="0" tIns="0" rIns="0" bIns="0" rtlCol="0">
              <a:spAutoFit/>
            </a:bodyPr>
            <a:lstStyle/>
            <a:p>
              <a:pPr marL="171450" marR="0" lvl="0" indent="-171450" algn="l" defTabSz="914332"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FFFFFF">
                      <a:lumMod val="50000"/>
                      <a:alpha val="94000"/>
                    </a:srgbClr>
                  </a:solidFill>
                  <a:effectLst/>
                  <a:uLnTx/>
                  <a:uFillTx/>
                  <a:latin typeface="DM Sans 14pt Light" pitchFamily="2" charset="77"/>
                  <a:ea typeface="+mn-ea"/>
                  <a:cs typeface="+mn-cs"/>
                </a:rPr>
                <a:t>Strategy Identification</a:t>
              </a:r>
            </a:p>
            <a:p>
              <a:pPr marL="171450" marR="0" lvl="0" indent="-171450" algn="l" defTabSz="914332"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FFFFFF">
                      <a:lumMod val="50000"/>
                      <a:alpha val="94000"/>
                    </a:srgbClr>
                  </a:solidFill>
                  <a:effectLst/>
                  <a:uLnTx/>
                  <a:uFillTx/>
                  <a:latin typeface="DM Sans 14pt Light" pitchFamily="2" charset="77"/>
                  <a:ea typeface="+mn-ea"/>
                  <a:cs typeface="+mn-cs"/>
                </a:rPr>
                <a:t>Vendor management</a:t>
              </a:r>
            </a:p>
            <a:p>
              <a:pPr marL="171450" marR="0" lvl="0" indent="-171450" algn="l" defTabSz="914332"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FFFFFF">
                      <a:lumMod val="50000"/>
                      <a:alpha val="94000"/>
                    </a:srgbClr>
                  </a:solidFill>
                  <a:effectLst/>
                  <a:uLnTx/>
                  <a:uFillTx/>
                  <a:latin typeface="DM Sans 14pt Light" pitchFamily="2" charset="77"/>
                  <a:ea typeface="+mn-ea"/>
                  <a:cs typeface="+mn-cs"/>
                </a:rPr>
                <a:t>Manage seeding transaction</a:t>
              </a:r>
            </a:p>
          </p:txBody>
        </p:sp>
      </p:grpSp>
      <p:grpSp>
        <p:nvGrpSpPr>
          <p:cNvPr id="21" name="Group 20">
            <a:extLst>
              <a:ext uri="{FF2B5EF4-FFF2-40B4-BE49-F238E27FC236}">
                <a16:creationId xmlns:a16="http://schemas.microsoft.com/office/drawing/2014/main" id="{04BE6CAC-FB44-4D29-9CBB-0B229BBD4F68}"/>
              </a:ext>
            </a:extLst>
          </p:cNvPr>
          <p:cNvGrpSpPr/>
          <p:nvPr/>
        </p:nvGrpSpPr>
        <p:grpSpPr>
          <a:xfrm>
            <a:off x="3711447" y="3593146"/>
            <a:ext cx="2783321" cy="1464454"/>
            <a:chOff x="887047" y="3858124"/>
            <a:chExt cx="2783321" cy="1464454"/>
          </a:xfrm>
        </p:grpSpPr>
        <p:sp>
          <p:nvSpPr>
            <p:cNvPr id="22" name="TextBox 21">
              <a:extLst>
                <a:ext uri="{FF2B5EF4-FFF2-40B4-BE49-F238E27FC236}">
                  <a16:creationId xmlns:a16="http://schemas.microsoft.com/office/drawing/2014/main" id="{73E1614E-3F4F-25E2-380B-BC7D11382459}"/>
                </a:ext>
              </a:extLst>
            </p:cNvPr>
            <p:cNvSpPr txBox="1"/>
            <p:nvPr/>
          </p:nvSpPr>
          <p:spPr>
            <a:xfrm>
              <a:off x="887047" y="3858124"/>
              <a:ext cx="1285608" cy="553998"/>
            </a:xfrm>
            <a:prstGeom prst="rect">
              <a:avLst/>
            </a:prstGeom>
            <a:noFill/>
          </p:spPr>
          <p:txBody>
            <a:bodyPr wrap="none" lIns="0" tIns="0" rIns="0" bIns="0" rtlCol="0">
              <a:spAutoFit/>
            </a:bodyPr>
            <a:lstStyle/>
            <a:p>
              <a:pPr marL="0" marR="0" lvl="0" indent="0" algn="l" defTabSz="914332"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E3264"/>
                  </a:solidFill>
                  <a:effectLst/>
                  <a:uLnTx/>
                  <a:uFillTx/>
                  <a:latin typeface="DM Sans 14pt" pitchFamily="2" charset="77"/>
                  <a:ea typeface="+mn-ea"/>
                  <a:cs typeface="+mn-cs"/>
                </a:rPr>
                <a:t>Custom</a:t>
              </a:r>
              <a:br>
                <a:rPr kumimoji="0" lang="en-GB" sz="1800" b="1" i="0" u="none" strike="noStrike" kern="1200" cap="none" spc="0" normalizeH="0" baseline="0" noProof="0" dirty="0">
                  <a:ln>
                    <a:noFill/>
                  </a:ln>
                  <a:solidFill>
                    <a:srgbClr val="1E3264"/>
                  </a:solidFill>
                  <a:effectLst/>
                  <a:uLnTx/>
                  <a:uFillTx/>
                  <a:latin typeface="DM Sans 14pt" pitchFamily="2" charset="77"/>
                  <a:ea typeface="+mn-ea"/>
                  <a:cs typeface="+mn-cs"/>
                </a:rPr>
              </a:br>
              <a:r>
                <a:rPr kumimoji="0" lang="en-GB" sz="1800" b="1" i="0" u="none" strike="noStrike" kern="1200" cap="none" spc="0" normalizeH="0" baseline="0" noProof="0" dirty="0">
                  <a:ln>
                    <a:noFill/>
                  </a:ln>
                  <a:solidFill>
                    <a:srgbClr val="1E3264"/>
                  </a:solidFill>
                  <a:effectLst/>
                  <a:uLnTx/>
                  <a:uFillTx/>
                  <a:latin typeface="DM Sans 14pt" pitchFamily="2" charset="77"/>
                  <a:ea typeface="+mn-ea"/>
                  <a:cs typeface="+mn-cs"/>
                </a:rPr>
                <a:t>ETF Launch</a:t>
              </a:r>
              <a:endParaRPr kumimoji="0" lang="en-RO" sz="1800" b="1" i="0" u="none" strike="noStrike" kern="1200" cap="none" spc="0" normalizeH="0" baseline="0" noProof="0" dirty="0">
                <a:ln>
                  <a:noFill/>
                </a:ln>
                <a:solidFill>
                  <a:srgbClr val="1E3264"/>
                </a:solidFill>
                <a:effectLst/>
                <a:uLnTx/>
                <a:uFillTx/>
                <a:latin typeface="DM Sans 14pt" pitchFamily="2" charset="77"/>
                <a:ea typeface="+mn-ea"/>
                <a:cs typeface="+mn-cs"/>
              </a:endParaRPr>
            </a:p>
          </p:txBody>
        </p:sp>
        <p:sp>
          <p:nvSpPr>
            <p:cNvPr id="24" name="TextBox 23">
              <a:extLst>
                <a:ext uri="{FF2B5EF4-FFF2-40B4-BE49-F238E27FC236}">
                  <a16:creationId xmlns:a16="http://schemas.microsoft.com/office/drawing/2014/main" id="{CDC53858-7CE1-E067-AB7D-CD15F0CD3297}"/>
                </a:ext>
              </a:extLst>
            </p:cNvPr>
            <p:cNvSpPr txBox="1"/>
            <p:nvPr/>
          </p:nvSpPr>
          <p:spPr>
            <a:xfrm>
              <a:off x="887047" y="4618411"/>
              <a:ext cx="2783321" cy="704167"/>
            </a:xfrm>
            <a:prstGeom prst="rect">
              <a:avLst/>
            </a:prstGeom>
            <a:noFill/>
          </p:spPr>
          <p:txBody>
            <a:bodyPr wrap="square" lIns="0" tIns="0" rIns="0" bIns="0" rtlCol="0">
              <a:spAutoFit/>
            </a:bodyPr>
            <a:lstStyle/>
            <a:p>
              <a:pPr marL="171450" marR="0" lvl="0" indent="-171450" algn="l" defTabSz="914332"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FFFFFF">
                      <a:lumMod val="50000"/>
                      <a:alpha val="94000"/>
                    </a:srgbClr>
                  </a:solidFill>
                  <a:effectLst/>
                  <a:uLnTx/>
                  <a:uFillTx/>
                  <a:latin typeface="DM Sans 14pt Light" pitchFamily="2" charset="77"/>
                  <a:ea typeface="+mn-ea"/>
                  <a:cs typeface="+mn-cs"/>
                </a:rPr>
                <a:t>Strategy Identification</a:t>
              </a:r>
            </a:p>
            <a:p>
              <a:pPr marL="171450" marR="0" lvl="0" indent="-171450" algn="l" defTabSz="914332"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FFFFFF">
                      <a:lumMod val="50000"/>
                      <a:alpha val="94000"/>
                    </a:srgbClr>
                  </a:solidFill>
                  <a:effectLst/>
                  <a:uLnTx/>
                  <a:uFillTx/>
                  <a:latin typeface="DM Sans 14pt Light" pitchFamily="2" charset="77"/>
                  <a:ea typeface="+mn-ea"/>
                  <a:cs typeface="+mn-cs"/>
                </a:rPr>
                <a:t>Vendor management</a:t>
              </a:r>
            </a:p>
            <a:p>
              <a:pPr marL="171450" marR="0" lvl="0" indent="-171450" algn="l" defTabSz="914332"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FFFFFF">
                      <a:lumMod val="50000"/>
                      <a:alpha val="94000"/>
                    </a:srgbClr>
                  </a:solidFill>
                  <a:effectLst/>
                  <a:uLnTx/>
                  <a:uFillTx/>
                  <a:latin typeface="DM Sans 14pt Light" pitchFamily="2" charset="77"/>
                  <a:ea typeface="+mn-ea"/>
                  <a:cs typeface="+mn-cs"/>
                </a:rPr>
                <a:t>Manage seeding transaction</a:t>
              </a:r>
            </a:p>
          </p:txBody>
        </p:sp>
      </p:grpSp>
      <p:grpSp>
        <p:nvGrpSpPr>
          <p:cNvPr id="25" name="Group 24">
            <a:extLst>
              <a:ext uri="{FF2B5EF4-FFF2-40B4-BE49-F238E27FC236}">
                <a16:creationId xmlns:a16="http://schemas.microsoft.com/office/drawing/2014/main" id="{3C194CB1-2087-C4B7-8202-A5F2EB5D020F}"/>
              </a:ext>
            </a:extLst>
          </p:cNvPr>
          <p:cNvGrpSpPr/>
          <p:nvPr/>
        </p:nvGrpSpPr>
        <p:grpSpPr>
          <a:xfrm>
            <a:off x="6467676" y="3593146"/>
            <a:ext cx="2476179" cy="2484733"/>
            <a:chOff x="887047" y="3858124"/>
            <a:chExt cx="2476179" cy="2484733"/>
          </a:xfrm>
        </p:grpSpPr>
        <p:sp>
          <p:nvSpPr>
            <p:cNvPr id="26" name="TextBox 25">
              <a:extLst>
                <a:ext uri="{FF2B5EF4-FFF2-40B4-BE49-F238E27FC236}">
                  <a16:creationId xmlns:a16="http://schemas.microsoft.com/office/drawing/2014/main" id="{3512DF1B-7574-04DF-9FA3-4DF6D362DFF0}"/>
                </a:ext>
              </a:extLst>
            </p:cNvPr>
            <p:cNvSpPr txBox="1"/>
            <p:nvPr/>
          </p:nvSpPr>
          <p:spPr>
            <a:xfrm>
              <a:off x="887047" y="3858124"/>
              <a:ext cx="1449115" cy="553998"/>
            </a:xfrm>
            <a:prstGeom prst="rect">
              <a:avLst/>
            </a:prstGeom>
            <a:noFill/>
          </p:spPr>
          <p:txBody>
            <a:bodyPr wrap="none" lIns="0" tIns="0" rIns="0" bIns="0" rtlCol="0">
              <a:spAutoFit/>
            </a:bodyPr>
            <a:lstStyle/>
            <a:p>
              <a:pPr marL="0" marR="0" lvl="0" indent="0" algn="l" defTabSz="914332"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E3264"/>
                  </a:solidFill>
                  <a:effectLst/>
                  <a:uLnTx/>
                  <a:uFillTx/>
                  <a:latin typeface="DM Sans 14pt" pitchFamily="2" charset="77"/>
                  <a:ea typeface="+mn-ea"/>
                  <a:cs typeface="+mn-cs"/>
                </a:rPr>
                <a:t>Fund Launch</a:t>
              </a:r>
              <a:br>
                <a:rPr kumimoji="0" lang="en-GB" sz="1800" b="1" i="0" u="none" strike="noStrike" kern="1200" cap="none" spc="0" normalizeH="0" baseline="0" noProof="0" dirty="0">
                  <a:ln>
                    <a:noFill/>
                  </a:ln>
                  <a:solidFill>
                    <a:srgbClr val="1E3264"/>
                  </a:solidFill>
                  <a:effectLst/>
                  <a:uLnTx/>
                  <a:uFillTx/>
                  <a:latin typeface="DM Sans 14pt" pitchFamily="2" charset="77"/>
                  <a:ea typeface="+mn-ea"/>
                  <a:cs typeface="+mn-cs"/>
                </a:rPr>
              </a:br>
              <a:r>
                <a:rPr kumimoji="0" lang="en-GB" sz="1800" b="1" i="0" u="none" strike="noStrike" kern="1200" cap="none" spc="0" normalizeH="0" baseline="0" noProof="0" dirty="0">
                  <a:ln>
                    <a:noFill/>
                  </a:ln>
                  <a:solidFill>
                    <a:srgbClr val="1E3264"/>
                  </a:solidFill>
                  <a:effectLst/>
                  <a:uLnTx/>
                  <a:uFillTx/>
                  <a:latin typeface="DM Sans 14pt" pitchFamily="2" charset="77"/>
                  <a:ea typeface="+mn-ea"/>
                  <a:cs typeface="+mn-cs"/>
                </a:rPr>
                <a:t>Partner*</a:t>
              </a:r>
              <a:endParaRPr kumimoji="0" lang="en-RO" sz="1800" b="1" i="0" u="none" strike="noStrike" kern="1200" cap="none" spc="0" normalizeH="0" baseline="0" noProof="0" dirty="0">
                <a:ln>
                  <a:noFill/>
                </a:ln>
                <a:solidFill>
                  <a:srgbClr val="1E3264"/>
                </a:solidFill>
                <a:effectLst/>
                <a:uLnTx/>
                <a:uFillTx/>
                <a:latin typeface="DM Sans 14pt" pitchFamily="2" charset="77"/>
                <a:ea typeface="+mn-ea"/>
                <a:cs typeface="+mn-cs"/>
              </a:endParaRPr>
            </a:p>
          </p:txBody>
        </p:sp>
        <p:sp>
          <p:nvSpPr>
            <p:cNvPr id="27" name="TextBox 26">
              <a:extLst>
                <a:ext uri="{FF2B5EF4-FFF2-40B4-BE49-F238E27FC236}">
                  <a16:creationId xmlns:a16="http://schemas.microsoft.com/office/drawing/2014/main" id="{82580001-7B4A-6E13-1CE6-5AEACB781CBE}"/>
                </a:ext>
              </a:extLst>
            </p:cNvPr>
            <p:cNvSpPr txBox="1"/>
            <p:nvPr/>
          </p:nvSpPr>
          <p:spPr>
            <a:xfrm>
              <a:off x="887048" y="4618411"/>
              <a:ext cx="2476178" cy="1724446"/>
            </a:xfrm>
            <a:prstGeom prst="rect">
              <a:avLst/>
            </a:prstGeom>
            <a:noFill/>
          </p:spPr>
          <p:txBody>
            <a:bodyPr wrap="square" lIns="0" tIns="0" rIns="0" bIns="0" rtlCol="0">
              <a:spAutoFit/>
            </a:bodyPr>
            <a:lstStyle/>
            <a:p>
              <a:pPr marL="171450" marR="0" lvl="0" indent="-171450" algn="l" defTabSz="914332"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FFFFFF">
                      <a:lumMod val="50000"/>
                      <a:alpha val="94000"/>
                    </a:srgbClr>
                  </a:solidFill>
                  <a:effectLst/>
                  <a:uLnTx/>
                  <a:uFillTx/>
                  <a:latin typeface="DM Sans 14pt Light" pitchFamily="2" charset="77"/>
                  <a:ea typeface="+mn-ea"/>
                  <a:cs typeface="+mn-cs"/>
                </a:rPr>
                <a:t>Sub-advisory services</a:t>
              </a:r>
            </a:p>
            <a:p>
              <a:pPr marL="171450" marR="0" lvl="0" indent="-171450" algn="l" defTabSz="914332"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FFFFFF">
                      <a:lumMod val="50000"/>
                      <a:alpha val="94000"/>
                    </a:srgbClr>
                  </a:solidFill>
                  <a:effectLst/>
                  <a:uLnTx/>
                  <a:uFillTx/>
                  <a:latin typeface="DM Sans 14pt Light" pitchFamily="2" charset="77"/>
                  <a:ea typeface="+mn-ea"/>
                  <a:cs typeface="+mn-cs"/>
                </a:rPr>
                <a:t>Trading services management</a:t>
              </a:r>
            </a:p>
            <a:p>
              <a:pPr marL="171450" marR="0" lvl="0" indent="-171450" algn="l" defTabSz="914332"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FFFFFF">
                      <a:lumMod val="50000"/>
                      <a:alpha val="94000"/>
                    </a:srgbClr>
                  </a:solidFill>
                  <a:effectLst/>
                  <a:uLnTx/>
                  <a:uFillTx/>
                  <a:latin typeface="DM Sans 14pt Light" pitchFamily="2" charset="77"/>
                  <a:ea typeface="+mn-ea"/>
                  <a:cs typeface="+mn-cs"/>
                </a:rPr>
                <a:t>Reporting</a:t>
              </a:r>
            </a:p>
            <a:p>
              <a:pPr marL="171450" marR="0" lvl="0" indent="-171450" algn="l" defTabSz="914332" rtl="0" eaLnBrk="1" fontAlgn="auto" latinLnBrk="0" hangingPunct="1">
                <a:lnSpc>
                  <a:spcPct val="130000"/>
                </a:lnSpc>
                <a:spcBef>
                  <a:spcPts val="0"/>
                </a:spcBef>
                <a:spcAft>
                  <a:spcPts val="0"/>
                </a:spcAft>
                <a:buClrTx/>
                <a:buSzTx/>
                <a:buFont typeface="Arial" panose="020B0604020202020204" pitchFamily="34" charset="0"/>
                <a:buChar char="•"/>
                <a:tabLst/>
                <a:defRPr/>
              </a:pPr>
              <a:endParaRPr kumimoji="0" lang="en-GB" sz="1200" b="0" i="0" u="none" strike="noStrike" kern="1200" cap="none" spc="0" normalizeH="0" baseline="0" noProof="0" dirty="0">
                <a:ln>
                  <a:noFill/>
                </a:ln>
                <a:solidFill>
                  <a:srgbClr val="FFFFFF">
                    <a:lumMod val="50000"/>
                    <a:alpha val="94000"/>
                  </a:srgbClr>
                </a:solidFill>
                <a:effectLst/>
                <a:uLnTx/>
                <a:uFillTx/>
                <a:latin typeface="DM Sans 14pt Light" pitchFamily="2" charset="77"/>
                <a:ea typeface="+mn-ea"/>
                <a:cs typeface="+mn-cs"/>
              </a:endParaRPr>
            </a:p>
            <a:p>
              <a:pPr marL="0" marR="0" lvl="0" indent="0" algn="l" defTabSz="914332" rtl="0" eaLnBrk="1" fontAlgn="auto" latinLnBrk="0" hangingPunct="1">
                <a:lnSpc>
                  <a:spcPct val="13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FFFFFF">
                      <a:lumMod val="50000"/>
                      <a:alpha val="94000"/>
                    </a:srgbClr>
                  </a:solidFill>
                  <a:effectLst/>
                  <a:uLnTx/>
                  <a:uFillTx/>
                  <a:latin typeface="DM Sans 14pt Light" pitchFamily="2" charset="77"/>
                  <a:ea typeface="+mn-ea"/>
                  <a:cs typeface="+mn-cs"/>
                </a:rPr>
                <a:t>*Every custom ETF or Launch partnership</a:t>
              </a:r>
              <a:br>
                <a:rPr kumimoji="0" lang="en-GB" sz="800" b="0" i="0" u="none" strike="noStrike" kern="1200" cap="none" spc="0" normalizeH="0" baseline="0" noProof="0" dirty="0">
                  <a:ln>
                    <a:noFill/>
                  </a:ln>
                  <a:solidFill>
                    <a:srgbClr val="FFFFFF">
                      <a:lumMod val="50000"/>
                      <a:alpha val="94000"/>
                    </a:srgbClr>
                  </a:solidFill>
                  <a:effectLst/>
                  <a:uLnTx/>
                  <a:uFillTx/>
                  <a:latin typeface="DM Sans 14pt Light" pitchFamily="2" charset="77"/>
                  <a:ea typeface="+mn-ea"/>
                  <a:cs typeface="+mn-cs"/>
                </a:rPr>
              </a:br>
              <a:r>
                <a:rPr kumimoji="0" lang="en-GB" sz="800" b="0" i="0" u="none" strike="noStrike" kern="1200" cap="none" spc="0" normalizeH="0" baseline="0" noProof="0" dirty="0">
                  <a:ln>
                    <a:noFill/>
                  </a:ln>
                  <a:solidFill>
                    <a:srgbClr val="FFFFFF">
                      <a:lumMod val="50000"/>
                      <a:alpha val="94000"/>
                    </a:srgbClr>
                  </a:solidFill>
                  <a:effectLst/>
                  <a:uLnTx/>
                  <a:uFillTx/>
                  <a:latin typeface="DM Sans 14pt Light" pitchFamily="2" charset="77"/>
                  <a:ea typeface="+mn-ea"/>
                  <a:cs typeface="+mn-cs"/>
                </a:rPr>
                <a:t>seeks to balance investor preference with</a:t>
              </a:r>
              <a:br>
                <a:rPr kumimoji="0" lang="en-GB" sz="800" b="0" i="0" u="none" strike="noStrike" kern="1200" cap="none" spc="0" normalizeH="0" baseline="0" noProof="0" dirty="0">
                  <a:ln>
                    <a:noFill/>
                  </a:ln>
                  <a:solidFill>
                    <a:srgbClr val="FFFFFF">
                      <a:lumMod val="50000"/>
                      <a:alpha val="94000"/>
                    </a:srgbClr>
                  </a:solidFill>
                  <a:effectLst/>
                  <a:uLnTx/>
                  <a:uFillTx/>
                  <a:latin typeface="DM Sans 14pt Light" pitchFamily="2" charset="77"/>
                  <a:ea typeface="+mn-ea"/>
                  <a:cs typeface="+mn-cs"/>
                </a:rPr>
              </a:br>
              <a:r>
                <a:rPr kumimoji="0" lang="en-GB" sz="800" b="0" i="0" u="none" strike="noStrike" kern="1200" cap="none" spc="0" normalizeH="0" baseline="0" noProof="0" dirty="0">
                  <a:ln>
                    <a:noFill/>
                  </a:ln>
                  <a:solidFill>
                    <a:srgbClr val="FFFFFF">
                      <a:lumMod val="50000"/>
                      <a:alpha val="94000"/>
                    </a:srgbClr>
                  </a:solidFill>
                  <a:effectLst/>
                  <a:uLnTx/>
                  <a:uFillTx/>
                  <a:latin typeface="DM Sans 14pt Light" pitchFamily="2" charset="77"/>
                  <a:ea typeface="+mn-ea"/>
                  <a:cs typeface="+mn-cs"/>
                </a:rPr>
                <a:t>Twin Oak fiduciary responsibilities</a:t>
              </a:r>
            </a:p>
            <a:p>
              <a:pPr marL="171450" marR="0" lvl="0" indent="-171450" algn="l" defTabSz="914332" rtl="0" eaLnBrk="1" fontAlgn="auto" latinLnBrk="0" hangingPunct="1">
                <a:lnSpc>
                  <a:spcPct val="130000"/>
                </a:lnSpc>
                <a:spcBef>
                  <a:spcPts val="0"/>
                </a:spcBef>
                <a:spcAft>
                  <a:spcPts val="0"/>
                </a:spcAft>
                <a:buClrTx/>
                <a:buSzTx/>
                <a:buFont typeface="Arial" panose="020B0604020202020204" pitchFamily="34" charset="0"/>
                <a:buChar char="•"/>
                <a:tabLst/>
                <a:defRPr/>
              </a:pPr>
              <a:endParaRPr kumimoji="0" lang="en-GB" sz="1200" b="0" i="0" u="none" strike="noStrike" kern="1200" cap="none" spc="0" normalizeH="0" baseline="0" noProof="0" dirty="0">
                <a:ln>
                  <a:noFill/>
                </a:ln>
                <a:solidFill>
                  <a:srgbClr val="FFFFFF">
                    <a:lumMod val="50000"/>
                    <a:alpha val="94000"/>
                  </a:srgbClr>
                </a:solidFill>
                <a:effectLst/>
                <a:uLnTx/>
                <a:uFillTx/>
                <a:latin typeface="DM Sans 14pt Light" pitchFamily="2" charset="77"/>
                <a:ea typeface="+mn-ea"/>
                <a:cs typeface="+mn-cs"/>
              </a:endParaRPr>
            </a:p>
          </p:txBody>
        </p:sp>
      </p:grpSp>
      <p:grpSp>
        <p:nvGrpSpPr>
          <p:cNvPr id="28" name="Group 27">
            <a:extLst>
              <a:ext uri="{FF2B5EF4-FFF2-40B4-BE49-F238E27FC236}">
                <a16:creationId xmlns:a16="http://schemas.microsoft.com/office/drawing/2014/main" id="{F67DB832-6A53-C104-C744-A14E2360C59E}"/>
              </a:ext>
            </a:extLst>
          </p:cNvPr>
          <p:cNvGrpSpPr/>
          <p:nvPr/>
        </p:nvGrpSpPr>
        <p:grpSpPr>
          <a:xfrm>
            <a:off x="9284421" y="3593146"/>
            <a:ext cx="2476179" cy="1464454"/>
            <a:chOff x="887047" y="3858124"/>
            <a:chExt cx="2476179" cy="1464454"/>
          </a:xfrm>
        </p:grpSpPr>
        <p:sp>
          <p:nvSpPr>
            <p:cNvPr id="30" name="TextBox 29">
              <a:extLst>
                <a:ext uri="{FF2B5EF4-FFF2-40B4-BE49-F238E27FC236}">
                  <a16:creationId xmlns:a16="http://schemas.microsoft.com/office/drawing/2014/main" id="{3398A621-B40B-1441-2131-93C72570232C}"/>
                </a:ext>
              </a:extLst>
            </p:cNvPr>
            <p:cNvSpPr txBox="1"/>
            <p:nvPr/>
          </p:nvSpPr>
          <p:spPr>
            <a:xfrm>
              <a:off x="887047" y="3858124"/>
              <a:ext cx="1493999" cy="553998"/>
            </a:xfrm>
            <a:prstGeom prst="rect">
              <a:avLst/>
            </a:prstGeom>
            <a:noFill/>
          </p:spPr>
          <p:txBody>
            <a:bodyPr wrap="none" lIns="0" tIns="0" rIns="0" bIns="0" rtlCol="0">
              <a:spAutoFit/>
            </a:bodyPr>
            <a:lstStyle/>
            <a:p>
              <a:pPr marL="0" marR="0" lvl="0" indent="0" algn="l" defTabSz="914332"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E3264"/>
                  </a:solidFill>
                  <a:effectLst/>
                  <a:uLnTx/>
                  <a:uFillTx/>
                  <a:latin typeface="DM Sans 14pt" pitchFamily="2" charset="77"/>
                  <a:ea typeface="+mn-ea"/>
                  <a:cs typeface="+mn-cs"/>
                </a:rPr>
                <a:t>Investment</a:t>
              </a:r>
              <a:br>
                <a:rPr kumimoji="0" lang="en-GB" sz="1800" b="1" i="0" u="none" strike="noStrike" kern="1200" cap="none" spc="0" normalizeH="0" baseline="0" noProof="0" dirty="0">
                  <a:ln>
                    <a:noFill/>
                  </a:ln>
                  <a:solidFill>
                    <a:srgbClr val="1E3264"/>
                  </a:solidFill>
                  <a:effectLst/>
                  <a:uLnTx/>
                  <a:uFillTx/>
                  <a:latin typeface="DM Sans 14pt" pitchFamily="2" charset="77"/>
                  <a:ea typeface="+mn-ea"/>
                  <a:cs typeface="+mn-cs"/>
                </a:rPr>
              </a:br>
              <a:r>
                <a:rPr kumimoji="0" lang="en-GB" sz="1800" b="1" i="0" u="none" strike="noStrike" kern="1200" cap="none" spc="0" normalizeH="0" baseline="0" noProof="0" dirty="0">
                  <a:ln>
                    <a:noFill/>
                  </a:ln>
                  <a:solidFill>
                    <a:srgbClr val="1E3264"/>
                  </a:solidFill>
                  <a:effectLst/>
                  <a:uLnTx/>
                  <a:uFillTx/>
                  <a:latin typeface="DM Sans 14pt" pitchFamily="2" charset="77"/>
                  <a:ea typeface="+mn-ea"/>
                  <a:cs typeface="+mn-cs"/>
                </a:rPr>
                <a:t>Management</a:t>
              </a:r>
              <a:endParaRPr kumimoji="0" lang="en-RO" sz="1800" b="1" i="0" u="none" strike="noStrike" kern="1200" cap="none" spc="0" normalizeH="0" baseline="0" noProof="0" dirty="0">
                <a:ln>
                  <a:noFill/>
                </a:ln>
                <a:solidFill>
                  <a:srgbClr val="1E3264"/>
                </a:solidFill>
                <a:effectLst/>
                <a:uLnTx/>
                <a:uFillTx/>
                <a:latin typeface="DM Sans 14pt" pitchFamily="2" charset="77"/>
                <a:ea typeface="+mn-ea"/>
                <a:cs typeface="+mn-cs"/>
              </a:endParaRPr>
            </a:p>
          </p:txBody>
        </p:sp>
        <p:sp>
          <p:nvSpPr>
            <p:cNvPr id="31" name="TextBox 30">
              <a:extLst>
                <a:ext uri="{FF2B5EF4-FFF2-40B4-BE49-F238E27FC236}">
                  <a16:creationId xmlns:a16="http://schemas.microsoft.com/office/drawing/2014/main" id="{172A9B7E-4578-D18A-2F84-C93A68EC1DC9}"/>
                </a:ext>
              </a:extLst>
            </p:cNvPr>
            <p:cNvSpPr txBox="1"/>
            <p:nvPr/>
          </p:nvSpPr>
          <p:spPr>
            <a:xfrm>
              <a:off x="887047" y="4618411"/>
              <a:ext cx="2476179" cy="704167"/>
            </a:xfrm>
            <a:prstGeom prst="rect">
              <a:avLst/>
            </a:prstGeom>
            <a:noFill/>
          </p:spPr>
          <p:txBody>
            <a:bodyPr wrap="square" lIns="0" tIns="0" rIns="0" bIns="0" rtlCol="0">
              <a:spAutoFit/>
            </a:bodyPr>
            <a:lstStyle/>
            <a:p>
              <a:pPr marL="171450" marR="0" lvl="0" indent="-171450" algn="l" defTabSz="914332"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FFFFFF">
                      <a:lumMod val="50000"/>
                      <a:alpha val="94000"/>
                    </a:srgbClr>
                  </a:solidFill>
                  <a:effectLst/>
                  <a:uLnTx/>
                  <a:uFillTx/>
                  <a:latin typeface="DM Sans 14pt Light" pitchFamily="2" charset="77"/>
                  <a:ea typeface="+mn-ea"/>
                  <a:cs typeface="+mn-cs"/>
                </a:rPr>
                <a:t>Sub-advise</a:t>
              </a:r>
            </a:p>
            <a:p>
              <a:pPr marL="171450" marR="0" lvl="0" indent="-171450" algn="l" defTabSz="914332"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FFFFFF">
                      <a:lumMod val="50000"/>
                      <a:alpha val="94000"/>
                    </a:srgbClr>
                  </a:solidFill>
                  <a:effectLst/>
                  <a:uLnTx/>
                  <a:uFillTx/>
                  <a:latin typeface="DM Sans 14pt Light" pitchFamily="2" charset="77"/>
                  <a:ea typeface="+mn-ea"/>
                  <a:cs typeface="+mn-cs"/>
                </a:rPr>
                <a:t>Active security selection</a:t>
              </a:r>
            </a:p>
            <a:p>
              <a:pPr marL="171450" marR="0" lvl="0" indent="-171450" algn="l" defTabSz="914332"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FFFFFF">
                      <a:lumMod val="50000"/>
                      <a:alpha val="94000"/>
                    </a:srgbClr>
                  </a:solidFill>
                  <a:effectLst/>
                  <a:uLnTx/>
                  <a:uFillTx/>
                  <a:latin typeface="DM Sans 14pt Light" pitchFamily="2" charset="77"/>
                  <a:ea typeface="+mn-ea"/>
                  <a:cs typeface="+mn-cs"/>
                </a:rPr>
                <a:t>Active asset allocation</a:t>
              </a:r>
            </a:p>
          </p:txBody>
        </p:sp>
      </p:grpSp>
      <p:pic>
        <p:nvPicPr>
          <p:cNvPr id="34" name="Graphic 33">
            <a:extLst>
              <a:ext uri="{FF2B5EF4-FFF2-40B4-BE49-F238E27FC236}">
                <a16:creationId xmlns:a16="http://schemas.microsoft.com/office/drawing/2014/main" id="{0AC5A4FC-ECD0-A881-E489-7FBCEFA4B0B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35942" y="2609367"/>
            <a:ext cx="454617" cy="454617"/>
          </a:xfrm>
          <a:prstGeom prst="rect">
            <a:avLst/>
          </a:prstGeom>
        </p:spPr>
      </p:pic>
      <p:pic>
        <p:nvPicPr>
          <p:cNvPr id="38" name="Graphic 37">
            <a:extLst>
              <a:ext uri="{FF2B5EF4-FFF2-40B4-BE49-F238E27FC236}">
                <a16:creationId xmlns:a16="http://schemas.microsoft.com/office/drawing/2014/main" id="{DFEBC58A-4370-3592-14FD-2973194263F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17806" y="2544703"/>
            <a:ext cx="617375" cy="617375"/>
          </a:xfrm>
          <a:prstGeom prst="rect">
            <a:avLst/>
          </a:prstGeom>
        </p:spPr>
      </p:pic>
      <p:pic>
        <p:nvPicPr>
          <p:cNvPr id="48" name="Picture 47" descr="A hand holding a gear&#10;&#10;Description automatically generated">
            <a:extLst>
              <a:ext uri="{FF2B5EF4-FFF2-40B4-BE49-F238E27FC236}">
                <a16:creationId xmlns:a16="http://schemas.microsoft.com/office/drawing/2014/main" id="{2A4628E0-2308-B57F-B1F1-7EEFA9F5F101}"/>
              </a:ext>
            </a:extLst>
          </p:cNvPr>
          <p:cNvPicPr>
            <a:picLocks noChangeAspect="1"/>
          </p:cNvPicPr>
          <p:nvPr/>
        </p:nvPicPr>
        <p:blipFill>
          <a:blip r:embed="rId7"/>
          <a:stretch>
            <a:fillRect/>
          </a:stretch>
        </p:blipFill>
        <p:spPr>
          <a:xfrm>
            <a:off x="9452752" y="2544703"/>
            <a:ext cx="553998" cy="553998"/>
          </a:xfrm>
          <a:prstGeom prst="rect">
            <a:avLst/>
          </a:prstGeom>
        </p:spPr>
      </p:pic>
      <p:pic>
        <p:nvPicPr>
          <p:cNvPr id="5" name="Graphic 4">
            <a:extLst>
              <a:ext uri="{FF2B5EF4-FFF2-40B4-BE49-F238E27FC236}">
                <a16:creationId xmlns:a16="http://schemas.microsoft.com/office/drawing/2014/main" id="{F68350A9-4AA0-CE97-F5AF-1D93DD8865F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94689" y="2577835"/>
            <a:ext cx="489334" cy="489334"/>
          </a:xfrm>
          <a:prstGeom prst="rect">
            <a:avLst/>
          </a:prstGeom>
        </p:spPr>
      </p:pic>
      <p:sp>
        <p:nvSpPr>
          <p:cNvPr id="4" name="TextBox 3">
            <a:extLst>
              <a:ext uri="{FF2B5EF4-FFF2-40B4-BE49-F238E27FC236}">
                <a16:creationId xmlns:a16="http://schemas.microsoft.com/office/drawing/2014/main" id="{9014768A-6409-D823-3B78-F7D0166BD086}"/>
              </a:ext>
            </a:extLst>
          </p:cNvPr>
          <p:cNvSpPr txBox="1"/>
          <p:nvPr/>
        </p:nvSpPr>
        <p:spPr>
          <a:xfrm>
            <a:off x="682929" y="1655815"/>
            <a:ext cx="6102626" cy="369332"/>
          </a:xfrm>
          <a:prstGeom prst="rect">
            <a:avLst/>
          </a:prstGeom>
          <a:noFill/>
        </p:spPr>
        <p:txBody>
          <a:bodyPr wrap="square" lIns="0" tIns="0" rIns="0" bIns="0">
            <a:spAutoFit/>
          </a:bodyPr>
          <a:lstStyle/>
          <a:p>
            <a:pPr marL="0" marR="0" lvl="0" indent="0" algn="l" defTabSz="914332"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2847D3">
                    <a:alpha val="23151"/>
                  </a:srgbClr>
                </a:solidFill>
                <a:effectLst/>
                <a:uLnTx/>
                <a:uFillTx/>
                <a:latin typeface="DM Sans 14pt Medium" pitchFamily="2" charset="77"/>
                <a:ea typeface="Roboto" panose="02000000000000000000" pitchFamily="2" charset="0"/>
                <a:cs typeface="+mn-cs"/>
              </a:rPr>
              <a:t>Services can be provided as a comprehensive package or “a la carte”</a:t>
            </a: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RO" sz="1200" b="0" i="0" u="none" strike="noStrike" kern="1200" cap="none" spc="0" normalizeH="0" baseline="0" noProof="0" dirty="0">
              <a:ln>
                <a:noFill/>
              </a:ln>
              <a:solidFill>
                <a:srgbClr val="2847D3">
                  <a:alpha val="59000"/>
                </a:srgbClr>
              </a:solidFill>
              <a:effectLst/>
              <a:uLnTx/>
              <a:uFillTx/>
              <a:latin typeface="Aptos" panose="02110004020202020204"/>
              <a:ea typeface="+mn-ea"/>
              <a:cs typeface="+mn-cs"/>
            </a:endParaRPr>
          </a:p>
        </p:txBody>
      </p:sp>
      <p:grpSp>
        <p:nvGrpSpPr>
          <p:cNvPr id="7" name="Group 6">
            <a:extLst>
              <a:ext uri="{FF2B5EF4-FFF2-40B4-BE49-F238E27FC236}">
                <a16:creationId xmlns:a16="http://schemas.microsoft.com/office/drawing/2014/main" id="{74257B4E-B6EB-5962-9239-18E4F99936A4}"/>
              </a:ext>
            </a:extLst>
          </p:cNvPr>
          <p:cNvGrpSpPr/>
          <p:nvPr/>
        </p:nvGrpSpPr>
        <p:grpSpPr>
          <a:xfrm>
            <a:off x="1173600" y="6364800"/>
            <a:ext cx="5018192" cy="335436"/>
            <a:chOff x="1667584" y="3759098"/>
            <a:chExt cx="5018192" cy="335436"/>
          </a:xfrm>
        </p:grpSpPr>
        <p:sp>
          <p:nvSpPr>
            <p:cNvPr id="12" name="Rounded Rectangle 11">
              <a:extLst>
                <a:ext uri="{FF2B5EF4-FFF2-40B4-BE49-F238E27FC236}">
                  <a16:creationId xmlns:a16="http://schemas.microsoft.com/office/drawing/2014/main" id="{2A617D30-2822-758B-BD4D-337DE29DD761}"/>
                </a:ext>
              </a:extLst>
            </p:cNvPr>
            <p:cNvSpPr/>
            <p:nvPr/>
          </p:nvSpPr>
          <p:spPr>
            <a:xfrm>
              <a:off x="4226676" y="3759098"/>
              <a:ext cx="1179553" cy="335436"/>
            </a:xfrm>
            <a:prstGeom prst="roundRect">
              <a:avLst>
                <a:gd name="adj" fmla="val 50000"/>
              </a:avLst>
            </a:prstGeom>
            <a:solidFill>
              <a:schemeClr val="bg1">
                <a:lumMod val="85000"/>
              </a:schemeClr>
            </a:solidFill>
            <a:ln>
              <a:solidFill>
                <a:schemeClr val="bg1">
                  <a:lumMod val="8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DM Sans 14pt ExtraLight" pitchFamily="2" charset="77"/>
                  <a:ea typeface="+mn-ea"/>
                  <a:cs typeface="+mn-cs"/>
                </a:rPr>
                <a:t>Creativity</a:t>
              </a:r>
              <a:endParaRPr kumimoji="0" lang="en-RO" sz="900" b="1" i="0" u="none" strike="noStrike" kern="1200" cap="none" spc="0" normalizeH="0" baseline="0" noProof="0" dirty="0">
                <a:ln>
                  <a:noFill/>
                </a:ln>
                <a:solidFill>
                  <a:srgbClr val="FFFFFF"/>
                </a:solidFill>
                <a:effectLst/>
                <a:uLnTx/>
                <a:uFillTx/>
                <a:latin typeface="DM Sans 14pt ExtraLight" pitchFamily="2" charset="77"/>
                <a:ea typeface="+mn-ea"/>
                <a:cs typeface="+mn-cs"/>
              </a:endParaRPr>
            </a:p>
          </p:txBody>
        </p:sp>
        <p:sp>
          <p:nvSpPr>
            <p:cNvPr id="13" name="Rounded Rectangle 12">
              <a:extLst>
                <a:ext uri="{FF2B5EF4-FFF2-40B4-BE49-F238E27FC236}">
                  <a16:creationId xmlns:a16="http://schemas.microsoft.com/office/drawing/2014/main" id="{725175D8-E250-CB22-65FC-DBFE212726B4}"/>
                </a:ext>
              </a:extLst>
            </p:cNvPr>
            <p:cNvSpPr/>
            <p:nvPr/>
          </p:nvSpPr>
          <p:spPr>
            <a:xfrm>
              <a:off x="5506223" y="3759098"/>
              <a:ext cx="1179553" cy="335436"/>
            </a:xfrm>
            <a:prstGeom prst="roundRect">
              <a:avLst>
                <a:gd name="adj" fmla="val 50000"/>
              </a:avLst>
            </a:prstGeom>
            <a:noFill/>
            <a:ln>
              <a:solidFill>
                <a:schemeClr val="bg1">
                  <a:lumMod val="8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RO" sz="900" b="0" i="0" u="none" strike="noStrike" kern="1200" cap="none" spc="0" normalizeH="0" baseline="0" noProof="0" dirty="0">
                  <a:ln>
                    <a:noFill/>
                  </a:ln>
                  <a:solidFill>
                    <a:srgbClr val="FFFFFF">
                      <a:lumMod val="75000"/>
                    </a:srgbClr>
                  </a:solidFill>
                  <a:effectLst/>
                  <a:uLnTx/>
                  <a:uFillTx/>
                  <a:latin typeface="DM Sans 14pt ExtraLight" pitchFamily="2" charset="77"/>
                  <a:ea typeface="+mn-ea"/>
                  <a:cs typeface="+mn-cs"/>
                </a:rPr>
                <a:t>Stewardship</a:t>
              </a:r>
            </a:p>
          </p:txBody>
        </p:sp>
        <p:sp>
          <p:nvSpPr>
            <p:cNvPr id="14" name="Rounded Rectangle 13">
              <a:extLst>
                <a:ext uri="{FF2B5EF4-FFF2-40B4-BE49-F238E27FC236}">
                  <a16:creationId xmlns:a16="http://schemas.microsoft.com/office/drawing/2014/main" id="{BF91D637-B7D8-D9D7-DF29-220177480642}"/>
                </a:ext>
              </a:extLst>
            </p:cNvPr>
            <p:cNvSpPr/>
            <p:nvPr/>
          </p:nvSpPr>
          <p:spPr>
            <a:xfrm>
              <a:off x="2947131" y="3759098"/>
              <a:ext cx="1179553" cy="335436"/>
            </a:xfrm>
            <a:prstGeom prst="roundRect">
              <a:avLst>
                <a:gd name="adj" fmla="val 50000"/>
              </a:avLst>
            </a:prstGeom>
            <a:noFill/>
            <a:ln>
              <a:solidFill>
                <a:schemeClr val="bg1">
                  <a:lumMod val="8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RO" sz="900" b="0" i="0" u="none" strike="noStrike" kern="1200" cap="none" spc="0" normalizeH="0" baseline="0" noProof="0" dirty="0">
                  <a:ln>
                    <a:noFill/>
                  </a:ln>
                  <a:solidFill>
                    <a:srgbClr val="FFFFFF">
                      <a:lumMod val="75000"/>
                    </a:srgbClr>
                  </a:solidFill>
                  <a:effectLst/>
                  <a:uLnTx/>
                  <a:uFillTx/>
                  <a:latin typeface="DM Sans 14pt ExtraLight" pitchFamily="2" charset="77"/>
                  <a:ea typeface="+mn-ea"/>
                  <a:cs typeface="+mn-cs"/>
                </a:rPr>
                <a:t>Simplicity</a:t>
              </a:r>
            </a:p>
          </p:txBody>
        </p:sp>
        <p:sp>
          <p:nvSpPr>
            <p:cNvPr id="15" name="Rounded Rectangle 14">
              <a:extLst>
                <a:ext uri="{FF2B5EF4-FFF2-40B4-BE49-F238E27FC236}">
                  <a16:creationId xmlns:a16="http://schemas.microsoft.com/office/drawing/2014/main" id="{C54BE85D-50CA-F834-ACA5-845A8E1AF730}"/>
                </a:ext>
              </a:extLst>
            </p:cNvPr>
            <p:cNvSpPr/>
            <p:nvPr/>
          </p:nvSpPr>
          <p:spPr>
            <a:xfrm>
              <a:off x="1667584" y="3759098"/>
              <a:ext cx="1179553" cy="335436"/>
            </a:xfrm>
            <a:prstGeom prst="roundRect">
              <a:avLst>
                <a:gd name="adj" fmla="val 50000"/>
              </a:avLst>
            </a:prstGeom>
            <a:noFill/>
            <a:ln>
              <a:solidFill>
                <a:schemeClr val="bg1">
                  <a:lumMod val="8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lumMod val="75000"/>
                    </a:srgbClr>
                  </a:solidFill>
                  <a:effectLst/>
                  <a:uLnTx/>
                  <a:uFillTx/>
                  <a:latin typeface="DM Sans 14pt ExtraLight" pitchFamily="2" charset="77"/>
                  <a:ea typeface="+mn-ea"/>
                  <a:cs typeface="+mn-cs"/>
                </a:rPr>
                <a:t>Tax-aware</a:t>
              </a:r>
              <a:endParaRPr kumimoji="0" lang="en-RO" sz="900" b="0" i="0" u="none" strike="noStrike" kern="1200" cap="none" spc="0" normalizeH="0" baseline="0" noProof="0" dirty="0">
                <a:ln>
                  <a:noFill/>
                </a:ln>
                <a:solidFill>
                  <a:srgbClr val="FFFFFF">
                    <a:lumMod val="75000"/>
                  </a:srgbClr>
                </a:solidFill>
                <a:effectLst/>
                <a:uLnTx/>
                <a:uFillTx/>
                <a:latin typeface="DM Sans 14pt ExtraLight" pitchFamily="2" charset="77"/>
                <a:ea typeface="+mn-ea"/>
                <a:cs typeface="+mn-cs"/>
              </a:endParaRPr>
            </a:p>
          </p:txBody>
        </p:sp>
      </p:grpSp>
      <p:sp>
        <p:nvSpPr>
          <p:cNvPr id="9" name="TextBox 8">
            <a:extLst>
              <a:ext uri="{FF2B5EF4-FFF2-40B4-BE49-F238E27FC236}">
                <a16:creationId xmlns:a16="http://schemas.microsoft.com/office/drawing/2014/main" id="{4FF71824-3622-361B-13B5-D10CDB5F82B9}"/>
              </a:ext>
            </a:extLst>
          </p:cNvPr>
          <p:cNvSpPr txBox="1"/>
          <p:nvPr/>
        </p:nvSpPr>
        <p:spPr>
          <a:xfrm>
            <a:off x="9303786" y="50644"/>
            <a:ext cx="2573140" cy="253916"/>
          </a:xfrm>
          <a:prstGeom prst="rect">
            <a:avLst/>
          </a:prstGeom>
          <a:noFill/>
        </p:spPr>
        <p:txBody>
          <a:bodyPr wrap="none" rtlCol="0">
            <a:spAutoFit/>
          </a:bodyPr>
          <a:lstStyle/>
          <a:p>
            <a:pPr marL="0" marR="0" lvl="0" indent="0" algn="l" defTabSz="914332"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FFFFFF">
                    <a:lumMod val="75000"/>
                    <a:alpha val="71580"/>
                  </a:srgbClr>
                </a:solidFill>
                <a:effectLst/>
                <a:uLnTx/>
                <a:uFillTx/>
                <a:latin typeface="DM Sans 14pt Light" pitchFamily="2" charset="0"/>
                <a:ea typeface="+mn-ea"/>
                <a:cs typeface="+mn-cs"/>
              </a:rPr>
              <a:t>Confidential | For Institutional Use Only</a:t>
            </a:r>
          </a:p>
        </p:txBody>
      </p:sp>
    </p:spTree>
    <p:extLst>
      <p:ext uri="{BB962C8B-B14F-4D97-AF65-F5344CB8AC3E}">
        <p14:creationId xmlns:p14="http://schemas.microsoft.com/office/powerpoint/2010/main" val="22693115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76E5EE8-90E4-37AF-A494-223BCEF4142D}"/>
              </a:ext>
            </a:extLst>
          </p:cNvPr>
          <p:cNvPicPr>
            <a:picLocks noChangeAspect="1"/>
          </p:cNvPicPr>
          <p:nvPr/>
        </p:nvPicPr>
        <p:blipFill>
          <a:blip r:embed="rId3"/>
          <a:srcRect/>
          <a:stretch/>
        </p:blipFill>
        <p:spPr>
          <a:xfrm>
            <a:off x="529954" y="1284057"/>
            <a:ext cx="4499245" cy="4972772"/>
          </a:xfrm>
          <a:prstGeom prst="rect">
            <a:avLst/>
          </a:prstGeom>
        </p:spPr>
      </p:pic>
      <p:sp>
        <p:nvSpPr>
          <p:cNvPr id="3" name="Text Placeholder 2">
            <a:extLst>
              <a:ext uri="{FF2B5EF4-FFF2-40B4-BE49-F238E27FC236}">
                <a16:creationId xmlns:a16="http://schemas.microsoft.com/office/drawing/2014/main" id="{DD5DAF36-8B22-3734-96F0-FA087BFC4A95}"/>
              </a:ext>
            </a:extLst>
          </p:cNvPr>
          <p:cNvSpPr>
            <a:spLocks noGrp="1"/>
          </p:cNvSpPr>
          <p:nvPr>
            <p:ph type="body" sz="quarter" idx="10"/>
          </p:nvPr>
        </p:nvSpPr>
        <p:spPr/>
        <p:txBody>
          <a:bodyPr/>
          <a:lstStyle/>
          <a:p>
            <a:r>
              <a:rPr lang="en-GB" dirty="0"/>
              <a:t>OUR SOLUTION: REGISTERED INVESTMENT ADVISORS</a:t>
            </a:r>
          </a:p>
        </p:txBody>
      </p:sp>
      <p:sp>
        <p:nvSpPr>
          <p:cNvPr id="2" name="Content Placeholder 1">
            <a:extLst>
              <a:ext uri="{FF2B5EF4-FFF2-40B4-BE49-F238E27FC236}">
                <a16:creationId xmlns:a16="http://schemas.microsoft.com/office/drawing/2014/main" id="{1BE0635A-2E67-72FB-271A-DF2093C2B9BB}"/>
              </a:ext>
            </a:extLst>
          </p:cNvPr>
          <p:cNvSpPr>
            <a:spLocks noGrp="1"/>
          </p:cNvSpPr>
          <p:nvPr>
            <p:ph type="body" sz="quarter" idx="11"/>
          </p:nvPr>
        </p:nvSpPr>
        <p:spPr/>
        <p:txBody>
          <a:bodyPr/>
          <a:lstStyle/>
          <a:p>
            <a:r>
              <a:rPr lang="en-GB" dirty="0"/>
              <a:t>In many instances, RIAs can benefit from converting highly appreciated equity portfolios into an exchange traded fund.</a:t>
            </a:r>
          </a:p>
        </p:txBody>
      </p:sp>
      <p:cxnSp>
        <p:nvCxnSpPr>
          <p:cNvPr id="48" name="Straight Connector 47">
            <a:extLst>
              <a:ext uri="{FF2B5EF4-FFF2-40B4-BE49-F238E27FC236}">
                <a16:creationId xmlns:a16="http://schemas.microsoft.com/office/drawing/2014/main" id="{4ED19399-6D8C-7A54-2E3A-0F7FD1E2D73D}"/>
              </a:ext>
            </a:extLst>
          </p:cNvPr>
          <p:cNvCxnSpPr>
            <a:cxnSpLocks/>
          </p:cNvCxnSpPr>
          <p:nvPr/>
        </p:nvCxnSpPr>
        <p:spPr>
          <a:xfrm flipH="1">
            <a:off x="2692400" y="3656529"/>
            <a:ext cx="3403600" cy="0"/>
          </a:xfrm>
          <a:prstGeom prst="line">
            <a:avLst/>
          </a:prstGeom>
          <a:ln w="15875" cap="rnd">
            <a:solidFill>
              <a:schemeClr val="tx2"/>
            </a:solidFill>
            <a:tailEnd type="ova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736C229C-BE27-A8C3-6632-7BE409119DDE}"/>
              </a:ext>
            </a:extLst>
          </p:cNvPr>
          <p:cNvSpPr txBox="1"/>
          <p:nvPr/>
        </p:nvSpPr>
        <p:spPr>
          <a:xfrm>
            <a:off x="6391144" y="2110165"/>
            <a:ext cx="1623226" cy="415498"/>
          </a:xfrm>
          <a:prstGeom prst="rect">
            <a:avLst/>
          </a:prstGeom>
          <a:noFill/>
        </p:spPr>
        <p:txBody>
          <a:bodyPr wrap="square" lIns="0" tIns="0" rIns="0" bIns="0">
            <a:spAutoFit/>
          </a:bodyPr>
          <a:lstStyle/>
          <a:p>
            <a:pPr marL="0" marR="0" lvl="0" indent="0" algn="l" defTabSz="914332"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srgbClr val="A3B0E7"/>
                </a:solidFill>
                <a:effectLst/>
                <a:uLnTx/>
                <a:uFillTx/>
                <a:latin typeface="DM Sans 14pt" pitchFamily="2" charset="77"/>
                <a:ea typeface="+mn-ea"/>
                <a:cs typeface="+mn-cs"/>
              </a:rPr>
              <a:t>NO</a:t>
            </a:r>
            <a:br>
              <a:rPr kumimoji="0" lang="en-GB" sz="1350" b="1" i="0" u="none" strike="noStrike" kern="1200" cap="none" spc="0" normalizeH="0" baseline="0" noProof="0" dirty="0">
                <a:ln>
                  <a:noFill/>
                </a:ln>
                <a:solidFill>
                  <a:srgbClr val="A3B0E7"/>
                </a:solidFill>
                <a:effectLst/>
                <a:uLnTx/>
                <a:uFillTx/>
                <a:latin typeface="DM Sans 14pt" pitchFamily="2" charset="77"/>
                <a:ea typeface="+mn-ea"/>
                <a:cs typeface="+mn-cs"/>
              </a:rPr>
            </a:br>
            <a:r>
              <a:rPr kumimoji="0" lang="en-GB" sz="1350" b="1" i="0" u="none" strike="noStrike" kern="1200" cap="none" spc="0" normalizeH="0" baseline="0" noProof="0" dirty="0">
                <a:ln>
                  <a:noFill/>
                </a:ln>
                <a:solidFill>
                  <a:srgbClr val="A3B0E7"/>
                </a:solidFill>
                <a:effectLst/>
                <a:uLnTx/>
                <a:uFillTx/>
                <a:latin typeface="DM Sans 14pt" pitchFamily="2" charset="77"/>
                <a:ea typeface="+mn-ea"/>
                <a:cs typeface="+mn-cs"/>
              </a:rPr>
              <a:t>CHANGE</a:t>
            </a:r>
            <a:endParaRPr kumimoji="0" lang="en-RO" sz="1350" b="1" i="0" u="none" strike="noStrike" kern="1200" cap="none" spc="0" normalizeH="0" baseline="0" noProof="0" dirty="0">
              <a:ln>
                <a:noFill/>
              </a:ln>
              <a:solidFill>
                <a:srgbClr val="A3B0E7"/>
              </a:solidFill>
              <a:effectLst/>
              <a:uLnTx/>
              <a:uFillTx/>
              <a:latin typeface="DM Sans 14pt" pitchFamily="2" charset="77"/>
              <a:ea typeface="+mn-ea"/>
              <a:cs typeface="+mn-cs"/>
            </a:endParaRPr>
          </a:p>
        </p:txBody>
      </p:sp>
      <p:sp>
        <p:nvSpPr>
          <p:cNvPr id="15" name="TextBox 14">
            <a:extLst>
              <a:ext uri="{FF2B5EF4-FFF2-40B4-BE49-F238E27FC236}">
                <a16:creationId xmlns:a16="http://schemas.microsoft.com/office/drawing/2014/main" id="{94437388-EDC0-40DC-7B97-E6737AF5DBED}"/>
              </a:ext>
            </a:extLst>
          </p:cNvPr>
          <p:cNvSpPr txBox="1"/>
          <p:nvPr/>
        </p:nvSpPr>
        <p:spPr>
          <a:xfrm>
            <a:off x="6349888" y="3456545"/>
            <a:ext cx="1623226" cy="415498"/>
          </a:xfrm>
          <a:prstGeom prst="rect">
            <a:avLst/>
          </a:prstGeom>
          <a:noFill/>
        </p:spPr>
        <p:txBody>
          <a:bodyPr wrap="square" lIns="0" tIns="0" rIns="0" bIns="0">
            <a:spAutoFit/>
          </a:bodyPr>
          <a:lstStyle/>
          <a:p>
            <a:pPr marL="0" marR="0" lvl="0" indent="0" algn="l" defTabSz="914332"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srgbClr val="2847D3"/>
                </a:solidFill>
                <a:effectLst/>
                <a:uLnTx/>
                <a:uFillTx/>
                <a:latin typeface="DM Sans 14pt" pitchFamily="2" charset="77"/>
                <a:ea typeface="+mn-ea"/>
                <a:cs typeface="+mn-cs"/>
              </a:rPr>
              <a:t>ETF</a:t>
            </a:r>
            <a:br>
              <a:rPr kumimoji="0" lang="en-GB" sz="1350" b="1" i="0" u="none" strike="noStrike" kern="1200" cap="none" spc="0" normalizeH="0" baseline="0" noProof="0" dirty="0">
                <a:ln>
                  <a:noFill/>
                </a:ln>
                <a:solidFill>
                  <a:srgbClr val="2847D3"/>
                </a:solidFill>
                <a:effectLst/>
                <a:uLnTx/>
                <a:uFillTx/>
                <a:latin typeface="DM Sans 14pt" pitchFamily="2" charset="77"/>
                <a:ea typeface="+mn-ea"/>
                <a:cs typeface="+mn-cs"/>
              </a:rPr>
            </a:br>
            <a:r>
              <a:rPr kumimoji="0" lang="en-GB" sz="1350" b="1" i="0" u="none" strike="noStrike" kern="1200" cap="none" spc="0" normalizeH="0" baseline="0" noProof="0" dirty="0">
                <a:ln>
                  <a:noFill/>
                </a:ln>
                <a:solidFill>
                  <a:srgbClr val="2847D3"/>
                </a:solidFill>
                <a:effectLst/>
                <a:uLnTx/>
                <a:uFillTx/>
                <a:latin typeface="DM Sans 14pt" pitchFamily="2" charset="77"/>
                <a:ea typeface="+mn-ea"/>
                <a:cs typeface="+mn-cs"/>
              </a:rPr>
              <a:t>CONVERSION</a:t>
            </a:r>
            <a:endParaRPr kumimoji="0" lang="en-RO" sz="1350" b="1" i="0" u="none" strike="noStrike" kern="1200" cap="none" spc="0" normalizeH="0" baseline="0" noProof="0" dirty="0">
              <a:ln>
                <a:noFill/>
              </a:ln>
              <a:solidFill>
                <a:srgbClr val="2847D3"/>
              </a:solidFill>
              <a:effectLst/>
              <a:uLnTx/>
              <a:uFillTx/>
              <a:latin typeface="DM Sans 14pt" pitchFamily="2" charset="77"/>
              <a:ea typeface="+mn-ea"/>
              <a:cs typeface="+mn-cs"/>
            </a:endParaRPr>
          </a:p>
        </p:txBody>
      </p:sp>
      <p:sp>
        <p:nvSpPr>
          <p:cNvPr id="17" name="TextBox 16">
            <a:extLst>
              <a:ext uri="{FF2B5EF4-FFF2-40B4-BE49-F238E27FC236}">
                <a16:creationId xmlns:a16="http://schemas.microsoft.com/office/drawing/2014/main" id="{34352701-15EF-6F86-777F-210931339D65}"/>
              </a:ext>
            </a:extLst>
          </p:cNvPr>
          <p:cNvSpPr txBox="1"/>
          <p:nvPr/>
        </p:nvSpPr>
        <p:spPr>
          <a:xfrm>
            <a:off x="8269541" y="2045364"/>
            <a:ext cx="2941383" cy="940001"/>
          </a:xfrm>
          <a:prstGeom prst="rect">
            <a:avLst/>
          </a:prstGeom>
          <a:noFill/>
        </p:spPr>
        <p:txBody>
          <a:bodyPr wrap="square" lIns="0" tIns="0" rIns="0" bIns="0" rtlCol="0">
            <a:spAutoFit/>
          </a:bodyPr>
          <a:lstStyle/>
          <a:p>
            <a:pPr marL="0" marR="0" lvl="0" indent="0" algn="l" defTabSz="914332" rtl="0" eaLnBrk="1" fontAlgn="auto" latinLnBrk="0" hangingPunct="1">
              <a:lnSpc>
                <a:spcPct val="15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lumMod val="50000"/>
                    <a:alpha val="94000"/>
                  </a:srgbClr>
                </a:solidFill>
                <a:effectLst/>
                <a:uLnTx/>
                <a:uFillTx/>
                <a:latin typeface="DM Sans 14pt Light" pitchFamily="2" charset="77"/>
                <a:ea typeface="+mn-ea"/>
                <a:cs typeface="+mn-cs"/>
              </a:rPr>
              <a:t>High tax-efficiency</a:t>
            </a:r>
          </a:p>
          <a:p>
            <a:pPr marL="0" marR="0" lvl="0" indent="0" algn="l" defTabSz="914332" rtl="0" eaLnBrk="1" fontAlgn="auto" latinLnBrk="0" hangingPunct="1">
              <a:lnSpc>
                <a:spcPct val="15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lumMod val="50000"/>
                    <a:alpha val="94000"/>
                  </a:srgbClr>
                </a:solidFill>
                <a:effectLst/>
                <a:uLnTx/>
                <a:uFillTx/>
                <a:latin typeface="DM Sans 14pt Light" pitchFamily="2" charset="77"/>
                <a:ea typeface="+mn-ea"/>
                <a:cs typeface="+mn-cs"/>
              </a:rPr>
              <a:t>Low cost</a:t>
            </a:r>
          </a:p>
          <a:p>
            <a:pPr marL="0" marR="0" lvl="0" indent="0" algn="l" defTabSz="914332" rtl="0" eaLnBrk="1" fontAlgn="auto" latinLnBrk="0" hangingPunct="1">
              <a:lnSpc>
                <a:spcPct val="15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lumMod val="50000"/>
                    <a:alpha val="94000"/>
                  </a:srgbClr>
                </a:solidFill>
                <a:effectLst/>
                <a:uLnTx/>
                <a:uFillTx/>
                <a:latin typeface="DM Sans 14pt Light" pitchFamily="2" charset="77"/>
                <a:ea typeface="+mn-ea"/>
                <a:cs typeface="+mn-cs"/>
              </a:rPr>
              <a:t>Lower go-forward return potential</a:t>
            </a:r>
          </a:p>
        </p:txBody>
      </p:sp>
      <p:grpSp>
        <p:nvGrpSpPr>
          <p:cNvPr id="23" name="Group 22">
            <a:extLst>
              <a:ext uri="{FF2B5EF4-FFF2-40B4-BE49-F238E27FC236}">
                <a16:creationId xmlns:a16="http://schemas.microsoft.com/office/drawing/2014/main" id="{1736BEFF-634B-22FF-B5F4-5C1E5C2B13F2}"/>
              </a:ext>
            </a:extLst>
          </p:cNvPr>
          <p:cNvGrpSpPr/>
          <p:nvPr/>
        </p:nvGrpSpPr>
        <p:grpSpPr>
          <a:xfrm>
            <a:off x="7945965" y="2765243"/>
            <a:ext cx="184727" cy="184727"/>
            <a:chOff x="1316204" y="4247427"/>
            <a:chExt cx="184727" cy="184727"/>
          </a:xfrm>
        </p:grpSpPr>
        <p:sp>
          <p:nvSpPr>
            <p:cNvPr id="25" name="Freeform 24">
              <a:extLst>
                <a:ext uri="{FF2B5EF4-FFF2-40B4-BE49-F238E27FC236}">
                  <a16:creationId xmlns:a16="http://schemas.microsoft.com/office/drawing/2014/main" id="{AE7AAE96-E623-8811-5A19-95F2A083B738}"/>
                </a:ext>
              </a:extLst>
            </p:cNvPr>
            <p:cNvSpPr/>
            <p:nvPr/>
          </p:nvSpPr>
          <p:spPr>
            <a:xfrm>
              <a:off x="1316204" y="4247427"/>
              <a:ext cx="184727" cy="184727"/>
            </a:xfrm>
            <a:custGeom>
              <a:avLst/>
              <a:gdLst>
                <a:gd name="connsiteX0" fmla="*/ 184727 w 184727"/>
                <a:gd name="connsiteY0" fmla="*/ 92364 h 184727"/>
                <a:gd name="connsiteX1" fmla="*/ 92364 w 184727"/>
                <a:gd name="connsiteY1" fmla="*/ 184727 h 184727"/>
                <a:gd name="connsiteX2" fmla="*/ 0 w 184727"/>
                <a:gd name="connsiteY2" fmla="*/ 92364 h 184727"/>
                <a:gd name="connsiteX3" fmla="*/ 92364 w 184727"/>
                <a:gd name="connsiteY3" fmla="*/ 0 h 184727"/>
                <a:gd name="connsiteX4" fmla="*/ 184727 w 184727"/>
                <a:gd name="connsiteY4" fmla="*/ 92364 h 184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727" h="184727">
                  <a:moveTo>
                    <a:pt x="184727" y="92364"/>
                  </a:moveTo>
                  <a:cubicBezTo>
                    <a:pt x="184727" y="143375"/>
                    <a:pt x="143375" y="184727"/>
                    <a:pt x="92364" y="184727"/>
                  </a:cubicBezTo>
                  <a:cubicBezTo>
                    <a:pt x="41353" y="184727"/>
                    <a:pt x="0" y="143375"/>
                    <a:pt x="0" y="92364"/>
                  </a:cubicBezTo>
                  <a:cubicBezTo>
                    <a:pt x="0" y="41353"/>
                    <a:pt x="41353" y="0"/>
                    <a:pt x="92364" y="0"/>
                  </a:cubicBezTo>
                  <a:cubicBezTo>
                    <a:pt x="143375" y="0"/>
                    <a:pt x="184727" y="41353"/>
                    <a:pt x="184727" y="92364"/>
                  </a:cubicBezTo>
                  <a:close/>
                </a:path>
              </a:pathLst>
            </a:custGeom>
            <a:solidFill>
              <a:schemeClr val="bg1">
                <a:lumMod val="85000"/>
              </a:schemeClr>
            </a:solidFill>
            <a:ln w="18184" cap="flat">
              <a:solidFill>
                <a:schemeClr val="bg1">
                  <a:lumMod val="85000"/>
                </a:schemeClr>
              </a:solidFill>
              <a:prstDash val="solid"/>
              <a:miter/>
            </a:ln>
          </p:spPr>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RO" sz="1800" b="0" i="0" u="none" strike="noStrike" kern="1200" cap="none" spc="0" normalizeH="0" baseline="0" noProof="0">
                <a:ln>
                  <a:noFill/>
                </a:ln>
                <a:solidFill>
                  <a:srgbClr val="1E3264"/>
                </a:solidFill>
                <a:effectLst/>
                <a:uLnTx/>
                <a:uFillTx/>
                <a:latin typeface="Aptos" panose="02110004020202020204"/>
                <a:ea typeface="+mn-ea"/>
                <a:cs typeface="+mn-cs"/>
              </a:endParaRPr>
            </a:p>
          </p:txBody>
        </p:sp>
        <p:sp>
          <p:nvSpPr>
            <p:cNvPr id="26" name="Freeform 25">
              <a:extLst>
                <a:ext uri="{FF2B5EF4-FFF2-40B4-BE49-F238E27FC236}">
                  <a16:creationId xmlns:a16="http://schemas.microsoft.com/office/drawing/2014/main" id="{7BE78402-085F-595A-F12C-E28A9D2AF9BB}"/>
                </a:ext>
              </a:extLst>
            </p:cNvPr>
            <p:cNvSpPr/>
            <p:nvPr/>
          </p:nvSpPr>
          <p:spPr>
            <a:xfrm>
              <a:off x="1371622" y="4339791"/>
              <a:ext cx="73890" cy="9236"/>
            </a:xfrm>
            <a:custGeom>
              <a:avLst/>
              <a:gdLst>
                <a:gd name="connsiteX0" fmla="*/ 0 w 73890"/>
                <a:gd name="connsiteY0" fmla="*/ 0 h 9236"/>
                <a:gd name="connsiteX1" fmla="*/ 73891 w 73890"/>
                <a:gd name="connsiteY1" fmla="*/ 0 h 9236"/>
              </a:gdLst>
              <a:ahLst/>
              <a:cxnLst>
                <a:cxn ang="0">
                  <a:pos x="connsiteX0" y="connsiteY0"/>
                </a:cxn>
                <a:cxn ang="0">
                  <a:pos x="connsiteX1" y="connsiteY1"/>
                </a:cxn>
              </a:cxnLst>
              <a:rect l="l" t="t" r="r" b="b"/>
              <a:pathLst>
                <a:path w="73890" h="9236">
                  <a:moveTo>
                    <a:pt x="0" y="0"/>
                  </a:moveTo>
                  <a:lnTo>
                    <a:pt x="73891" y="0"/>
                  </a:lnTo>
                </a:path>
              </a:pathLst>
            </a:custGeom>
            <a:noFill/>
            <a:ln w="18184" cap="rnd">
              <a:solidFill>
                <a:srgbClr val="FFFFFF"/>
              </a:solidFill>
              <a:prstDash val="solid"/>
              <a:miter/>
            </a:ln>
          </p:spPr>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RO" sz="1800" b="0" i="0" u="none" strike="noStrike" kern="1200" cap="none" spc="0" normalizeH="0" baseline="0" noProof="0">
                <a:ln>
                  <a:noFill/>
                </a:ln>
                <a:solidFill>
                  <a:srgbClr val="1E3264"/>
                </a:solidFill>
                <a:effectLst/>
                <a:uLnTx/>
                <a:uFillTx/>
                <a:latin typeface="Aptos" panose="02110004020202020204"/>
                <a:ea typeface="+mn-ea"/>
                <a:cs typeface="+mn-cs"/>
              </a:endParaRPr>
            </a:p>
          </p:txBody>
        </p:sp>
      </p:grpSp>
      <p:sp>
        <p:nvSpPr>
          <p:cNvPr id="29" name="Freeform 28">
            <a:extLst>
              <a:ext uri="{FF2B5EF4-FFF2-40B4-BE49-F238E27FC236}">
                <a16:creationId xmlns:a16="http://schemas.microsoft.com/office/drawing/2014/main" id="{7F41B02A-7366-ACF5-9A8D-AE67DAD79AE7}"/>
              </a:ext>
            </a:extLst>
          </p:cNvPr>
          <p:cNvSpPr/>
          <p:nvPr/>
        </p:nvSpPr>
        <p:spPr>
          <a:xfrm>
            <a:off x="7947037" y="2448401"/>
            <a:ext cx="184727" cy="184727"/>
          </a:xfrm>
          <a:custGeom>
            <a:avLst/>
            <a:gdLst>
              <a:gd name="connsiteX0" fmla="*/ 184727 w 184727"/>
              <a:gd name="connsiteY0" fmla="*/ 92364 h 184727"/>
              <a:gd name="connsiteX1" fmla="*/ 92364 w 184727"/>
              <a:gd name="connsiteY1" fmla="*/ 184727 h 184727"/>
              <a:gd name="connsiteX2" fmla="*/ 0 w 184727"/>
              <a:gd name="connsiteY2" fmla="*/ 92364 h 184727"/>
              <a:gd name="connsiteX3" fmla="*/ 92364 w 184727"/>
              <a:gd name="connsiteY3" fmla="*/ 0 h 184727"/>
              <a:gd name="connsiteX4" fmla="*/ 184727 w 184727"/>
              <a:gd name="connsiteY4" fmla="*/ 92364 h 184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727" h="184727">
                <a:moveTo>
                  <a:pt x="184727" y="92364"/>
                </a:moveTo>
                <a:cubicBezTo>
                  <a:pt x="184727" y="143375"/>
                  <a:pt x="143375" y="184727"/>
                  <a:pt x="92364" y="184727"/>
                </a:cubicBezTo>
                <a:cubicBezTo>
                  <a:pt x="41353" y="184727"/>
                  <a:pt x="0" y="143375"/>
                  <a:pt x="0" y="92364"/>
                </a:cubicBezTo>
                <a:cubicBezTo>
                  <a:pt x="0" y="41353"/>
                  <a:pt x="41353" y="0"/>
                  <a:pt x="92364" y="0"/>
                </a:cubicBezTo>
                <a:cubicBezTo>
                  <a:pt x="143375" y="0"/>
                  <a:pt x="184727" y="41353"/>
                  <a:pt x="184727" y="92364"/>
                </a:cubicBezTo>
                <a:close/>
              </a:path>
            </a:pathLst>
          </a:custGeom>
          <a:solidFill>
            <a:srgbClr val="A3B0E7"/>
          </a:solidFill>
          <a:ln w="18184" cap="flat">
            <a:solidFill>
              <a:srgbClr val="A3B0E7"/>
            </a:solidFill>
            <a:prstDash val="solid"/>
            <a:miter/>
          </a:ln>
        </p:spPr>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RO" sz="1800" b="0" i="0" u="none" strike="noStrike" kern="1200" cap="none" spc="0" normalizeH="0" baseline="0" noProof="0">
              <a:ln>
                <a:noFill/>
              </a:ln>
              <a:solidFill>
                <a:srgbClr val="1E3264"/>
              </a:solidFill>
              <a:effectLst/>
              <a:uLnTx/>
              <a:uFillTx/>
              <a:latin typeface="Aptos" panose="02110004020202020204"/>
              <a:ea typeface="+mn-ea"/>
              <a:cs typeface="+mn-cs"/>
            </a:endParaRPr>
          </a:p>
        </p:txBody>
      </p:sp>
      <p:sp>
        <p:nvSpPr>
          <p:cNvPr id="39" name="Freeform 38">
            <a:extLst>
              <a:ext uri="{FF2B5EF4-FFF2-40B4-BE49-F238E27FC236}">
                <a16:creationId xmlns:a16="http://schemas.microsoft.com/office/drawing/2014/main" id="{8461B561-38EB-29F7-43D2-A0298C646246}"/>
              </a:ext>
            </a:extLst>
          </p:cNvPr>
          <p:cNvSpPr/>
          <p:nvPr/>
        </p:nvSpPr>
        <p:spPr>
          <a:xfrm>
            <a:off x="8002455" y="2494583"/>
            <a:ext cx="78509" cy="92363"/>
          </a:xfrm>
          <a:custGeom>
            <a:avLst/>
            <a:gdLst>
              <a:gd name="connsiteX0" fmla="*/ 0 w 78509"/>
              <a:gd name="connsiteY0" fmla="*/ 46182 h 92363"/>
              <a:gd name="connsiteX1" fmla="*/ 29441 w 78509"/>
              <a:gd name="connsiteY1" fmla="*/ 92364 h 92363"/>
              <a:gd name="connsiteX2" fmla="*/ 78509 w 78509"/>
              <a:gd name="connsiteY2" fmla="*/ 0 h 92363"/>
            </a:gdLst>
            <a:ahLst/>
            <a:cxnLst>
              <a:cxn ang="0">
                <a:pos x="connsiteX0" y="connsiteY0"/>
              </a:cxn>
              <a:cxn ang="0">
                <a:pos x="connsiteX1" y="connsiteY1"/>
              </a:cxn>
              <a:cxn ang="0">
                <a:pos x="connsiteX2" y="connsiteY2"/>
              </a:cxn>
            </a:cxnLst>
            <a:rect l="l" t="t" r="r" b="b"/>
            <a:pathLst>
              <a:path w="78509" h="92363">
                <a:moveTo>
                  <a:pt x="0" y="46182"/>
                </a:moveTo>
                <a:lnTo>
                  <a:pt x="29441" y="92364"/>
                </a:lnTo>
                <a:lnTo>
                  <a:pt x="78509" y="0"/>
                </a:lnTo>
              </a:path>
            </a:pathLst>
          </a:custGeom>
          <a:noFill/>
          <a:ln w="18184" cap="rnd">
            <a:solidFill>
              <a:srgbClr val="FFFFFF"/>
            </a:solidFill>
            <a:prstDash val="solid"/>
            <a:round/>
          </a:ln>
        </p:spPr>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RO" sz="1800" b="0" i="0" u="none" strike="noStrike" kern="1200" cap="none" spc="0" normalizeH="0" baseline="0" noProof="0">
              <a:ln>
                <a:noFill/>
              </a:ln>
              <a:solidFill>
                <a:srgbClr val="1E3264"/>
              </a:solidFill>
              <a:effectLst/>
              <a:uLnTx/>
              <a:uFillTx/>
              <a:latin typeface="Aptos" panose="02110004020202020204"/>
              <a:ea typeface="+mn-ea"/>
              <a:cs typeface="+mn-cs"/>
            </a:endParaRPr>
          </a:p>
        </p:txBody>
      </p:sp>
      <p:sp>
        <p:nvSpPr>
          <p:cNvPr id="40" name="Freeform 39">
            <a:extLst>
              <a:ext uri="{FF2B5EF4-FFF2-40B4-BE49-F238E27FC236}">
                <a16:creationId xmlns:a16="http://schemas.microsoft.com/office/drawing/2014/main" id="{119A7097-6439-B9B1-84D7-9B57D258CC2E}"/>
              </a:ext>
            </a:extLst>
          </p:cNvPr>
          <p:cNvSpPr/>
          <p:nvPr/>
        </p:nvSpPr>
        <p:spPr>
          <a:xfrm>
            <a:off x="7955201" y="2128926"/>
            <a:ext cx="184727" cy="184727"/>
          </a:xfrm>
          <a:custGeom>
            <a:avLst/>
            <a:gdLst>
              <a:gd name="connsiteX0" fmla="*/ 184727 w 184727"/>
              <a:gd name="connsiteY0" fmla="*/ 92364 h 184727"/>
              <a:gd name="connsiteX1" fmla="*/ 92364 w 184727"/>
              <a:gd name="connsiteY1" fmla="*/ 184727 h 184727"/>
              <a:gd name="connsiteX2" fmla="*/ 0 w 184727"/>
              <a:gd name="connsiteY2" fmla="*/ 92364 h 184727"/>
              <a:gd name="connsiteX3" fmla="*/ 92364 w 184727"/>
              <a:gd name="connsiteY3" fmla="*/ 0 h 184727"/>
              <a:gd name="connsiteX4" fmla="*/ 184727 w 184727"/>
              <a:gd name="connsiteY4" fmla="*/ 92364 h 184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727" h="184727">
                <a:moveTo>
                  <a:pt x="184727" y="92364"/>
                </a:moveTo>
                <a:cubicBezTo>
                  <a:pt x="184727" y="143375"/>
                  <a:pt x="143375" y="184727"/>
                  <a:pt x="92364" y="184727"/>
                </a:cubicBezTo>
                <a:cubicBezTo>
                  <a:pt x="41353" y="184727"/>
                  <a:pt x="0" y="143375"/>
                  <a:pt x="0" y="92364"/>
                </a:cubicBezTo>
                <a:cubicBezTo>
                  <a:pt x="0" y="41353"/>
                  <a:pt x="41353" y="0"/>
                  <a:pt x="92364" y="0"/>
                </a:cubicBezTo>
                <a:cubicBezTo>
                  <a:pt x="143375" y="0"/>
                  <a:pt x="184727" y="41353"/>
                  <a:pt x="184727" y="92364"/>
                </a:cubicBezTo>
                <a:close/>
              </a:path>
            </a:pathLst>
          </a:custGeom>
          <a:solidFill>
            <a:srgbClr val="A3B0E7"/>
          </a:solidFill>
          <a:ln w="18184" cap="flat">
            <a:solidFill>
              <a:srgbClr val="A3B0E7"/>
            </a:solidFill>
            <a:prstDash val="solid"/>
            <a:miter/>
          </a:ln>
        </p:spPr>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RO" sz="1800" b="0" i="0" u="none" strike="noStrike" kern="1200" cap="none" spc="0" normalizeH="0" baseline="0" noProof="0">
              <a:ln>
                <a:noFill/>
              </a:ln>
              <a:solidFill>
                <a:srgbClr val="1E3264"/>
              </a:solidFill>
              <a:effectLst/>
              <a:uLnTx/>
              <a:uFillTx/>
              <a:latin typeface="Aptos" panose="02110004020202020204"/>
              <a:ea typeface="+mn-ea"/>
              <a:cs typeface="+mn-cs"/>
            </a:endParaRPr>
          </a:p>
        </p:txBody>
      </p:sp>
      <p:sp>
        <p:nvSpPr>
          <p:cNvPr id="42" name="Freeform 41">
            <a:extLst>
              <a:ext uri="{FF2B5EF4-FFF2-40B4-BE49-F238E27FC236}">
                <a16:creationId xmlns:a16="http://schemas.microsoft.com/office/drawing/2014/main" id="{BF21B525-A875-8476-0DDA-C12D00592BFB}"/>
              </a:ext>
            </a:extLst>
          </p:cNvPr>
          <p:cNvSpPr/>
          <p:nvPr/>
        </p:nvSpPr>
        <p:spPr>
          <a:xfrm>
            <a:off x="8010619" y="2175108"/>
            <a:ext cx="78509" cy="92363"/>
          </a:xfrm>
          <a:custGeom>
            <a:avLst/>
            <a:gdLst>
              <a:gd name="connsiteX0" fmla="*/ 0 w 78509"/>
              <a:gd name="connsiteY0" fmla="*/ 46182 h 92363"/>
              <a:gd name="connsiteX1" fmla="*/ 29441 w 78509"/>
              <a:gd name="connsiteY1" fmla="*/ 92364 h 92363"/>
              <a:gd name="connsiteX2" fmla="*/ 78509 w 78509"/>
              <a:gd name="connsiteY2" fmla="*/ 0 h 92363"/>
            </a:gdLst>
            <a:ahLst/>
            <a:cxnLst>
              <a:cxn ang="0">
                <a:pos x="connsiteX0" y="connsiteY0"/>
              </a:cxn>
              <a:cxn ang="0">
                <a:pos x="connsiteX1" y="connsiteY1"/>
              </a:cxn>
              <a:cxn ang="0">
                <a:pos x="connsiteX2" y="connsiteY2"/>
              </a:cxn>
            </a:cxnLst>
            <a:rect l="l" t="t" r="r" b="b"/>
            <a:pathLst>
              <a:path w="78509" h="92363">
                <a:moveTo>
                  <a:pt x="0" y="46182"/>
                </a:moveTo>
                <a:lnTo>
                  <a:pt x="29441" y="92364"/>
                </a:lnTo>
                <a:lnTo>
                  <a:pt x="78509" y="0"/>
                </a:lnTo>
              </a:path>
            </a:pathLst>
          </a:custGeom>
          <a:noFill/>
          <a:ln w="18184" cap="rnd">
            <a:solidFill>
              <a:srgbClr val="FFFFFF"/>
            </a:solidFill>
            <a:prstDash val="solid"/>
            <a:round/>
          </a:ln>
        </p:spPr>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RO" sz="1800" b="0" i="0" u="none" strike="noStrike" kern="1200" cap="none" spc="0" normalizeH="0" baseline="0" noProof="0">
              <a:ln>
                <a:noFill/>
              </a:ln>
              <a:solidFill>
                <a:srgbClr val="1E3264"/>
              </a:solidFill>
              <a:effectLst/>
              <a:uLnTx/>
              <a:uFillTx/>
              <a:latin typeface="Aptos" panose="02110004020202020204"/>
              <a:ea typeface="+mn-ea"/>
              <a:cs typeface="+mn-cs"/>
            </a:endParaRPr>
          </a:p>
        </p:txBody>
      </p:sp>
      <p:sp>
        <p:nvSpPr>
          <p:cNvPr id="49" name="TextBox 48">
            <a:extLst>
              <a:ext uri="{FF2B5EF4-FFF2-40B4-BE49-F238E27FC236}">
                <a16:creationId xmlns:a16="http://schemas.microsoft.com/office/drawing/2014/main" id="{94FE8B05-9138-5C49-4180-FF6B261C3893}"/>
              </a:ext>
            </a:extLst>
          </p:cNvPr>
          <p:cNvSpPr txBox="1"/>
          <p:nvPr/>
        </p:nvSpPr>
        <p:spPr>
          <a:xfrm>
            <a:off x="8261516" y="3374752"/>
            <a:ext cx="3400530" cy="1263166"/>
          </a:xfrm>
          <a:prstGeom prst="rect">
            <a:avLst/>
          </a:prstGeom>
          <a:noFill/>
        </p:spPr>
        <p:txBody>
          <a:bodyPr wrap="square" lIns="0" tIns="0" rIns="0" bIns="0" rtlCol="0">
            <a:spAutoFit/>
          </a:bodyPr>
          <a:lstStyle/>
          <a:p>
            <a:pPr marL="0" marR="0" lvl="0" indent="0" algn="l" defTabSz="914332" rtl="0" eaLnBrk="1" fontAlgn="auto" latinLnBrk="0" hangingPunct="1">
              <a:lnSpc>
                <a:spcPct val="15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lumMod val="50000"/>
                    <a:alpha val="94000"/>
                  </a:srgbClr>
                </a:solidFill>
                <a:effectLst/>
                <a:uLnTx/>
                <a:uFillTx/>
                <a:latin typeface="DM Sans 14pt Light" pitchFamily="2" charset="77"/>
                <a:ea typeface="+mn-ea"/>
                <a:cs typeface="+mn-cs"/>
              </a:rPr>
              <a:t>Active or passive management</a:t>
            </a:r>
          </a:p>
          <a:p>
            <a:pPr marL="0" marR="0" lvl="0" indent="0" algn="l" defTabSz="914332" rtl="0" eaLnBrk="1" fontAlgn="auto" latinLnBrk="0" hangingPunct="1">
              <a:lnSpc>
                <a:spcPct val="15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lumMod val="50000"/>
                    <a:alpha val="94000"/>
                  </a:srgbClr>
                </a:solidFill>
                <a:effectLst/>
                <a:uLnTx/>
                <a:uFillTx/>
                <a:latin typeface="DM Sans 14pt Light" pitchFamily="2" charset="77"/>
                <a:ea typeface="+mn-ea"/>
                <a:cs typeface="+mn-cs"/>
              </a:rPr>
              <a:t>Higher go-forward return potential</a:t>
            </a:r>
          </a:p>
          <a:p>
            <a:pPr marL="0" marR="0" lvl="0" indent="0" algn="l" defTabSz="914332" rtl="0" eaLnBrk="1" fontAlgn="auto" latinLnBrk="0" hangingPunct="1">
              <a:lnSpc>
                <a:spcPct val="15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lumMod val="50000"/>
                    <a:alpha val="94000"/>
                  </a:srgbClr>
                </a:solidFill>
                <a:effectLst/>
                <a:uLnTx/>
                <a:uFillTx/>
                <a:latin typeface="DM Sans 14pt Light" pitchFamily="2" charset="77"/>
                <a:ea typeface="+mn-ea"/>
                <a:cs typeface="+mn-cs"/>
              </a:rPr>
              <a:t>Tax efficient</a:t>
            </a:r>
          </a:p>
          <a:p>
            <a:pPr marL="0" marR="0" lvl="0" indent="0" algn="l" defTabSz="914332" rtl="0" eaLnBrk="1" fontAlgn="auto" latinLnBrk="0" hangingPunct="1">
              <a:lnSpc>
                <a:spcPct val="15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lumMod val="50000"/>
                    <a:alpha val="94000"/>
                  </a:srgbClr>
                </a:solidFill>
                <a:effectLst/>
                <a:uLnTx/>
                <a:uFillTx/>
                <a:latin typeface="DM Sans 14pt Light" pitchFamily="2" charset="77"/>
                <a:ea typeface="+mn-ea"/>
                <a:cs typeface="+mn-cs"/>
              </a:rPr>
              <a:t>Additional fees</a:t>
            </a:r>
          </a:p>
        </p:txBody>
      </p:sp>
      <p:pic>
        <p:nvPicPr>
          <p:cNvPr id="50" name="Graphic 49">
            <a:extLst>
              <a:ext uri="{FF2B5EF4-FFF2-40B4-BE49-F238E27FC236}">
                <a16:creationId xmlns:a16="http://schemas.microsoft.com/office/drawing/2014/main" id="{E73C5DD7-BF6D-79AE-5861-298F6E9DE20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37801" y="3770443"/>
            <a:ext cx="203200" cy="203200"/>
          </a:xfrm>
          <a:prstGeom prst="rect">
            <a:avLst/>
          </a:prstGeom>
        </p:spPr>
      </p:pic>
      <p:pic>
        <p:nvPicPr>
          <p:cNvPr id="51" name="Graphic 50">
            <a:extLst>
              <a:ext uri="{FF2B5EF4-FFF2-40B4-BE49-F238E27FC236}">
                <a16:creationId xmlns:a16="http://schemas.microsoft.com/office/drawing/2014/main" id="{F1CDE4FF-CDE3-D12F-BD39-F7C48FABC11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45965" y="3453329"/>
            <a:ext cx="203200" cy="203200"/>
          </a:xfrm>
          <a:prstGeom prst="rect">
            <a:avLst/>
          </a:prstGeom>
        </p:spPr>
      </p:pic>
      <p:pic>
        <p:nvPicPr>
          <p:cNvPr id="52" name="Graphic 51">
            <a:extLst>
              <a:ext uri="{FF2B5EF4-FFF2-40B4-BE49-F238E27FC236}">
                <a16:creationId xmlns:a16="http://schemas.microsoft.com/office/drawing/2014/main" id="{92B3BFE9-B459-B389-DA9D-87A78438500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37801" y="4086674"/>
            <a:ext cx="203200" cy="203200"/>
          </a:xfrm>
          <a:prstGeom prst="rect">
            <a:avLst/>
          </a:prstGeom>
        </p:spPr>
      </p:pic>
      <p:grpSp>
        <p:nvGrpSpPr>
          <p:cNvPr id="53" name="Group 52">
            <a:extLst>
              <a:ext uri="{FF2B5EF4-FFF2-40B4-BE49-F238E27FC236}">
                <a16:creationId xmlns:a16="http://schemas.microsoft.com/office/drawing/2014/main" id="{2CBB174B-74C3-BB5D-CD52-746CCBCD84E2}"/>
              </a:ext>
            </a:extLst>
          </p:cNvPr>
          <p:cNvGrpSpPr/>
          <p:nvPr/>
        </p:nvGrpSpPr>
        <p:grpSpPr>
          <a:xfrm>
            <a:off x="7947037" y="4413201"/>
            <a:ext cx="184727" cy="184727"/>
            <a:chOff x="1316204" y="3928868"/>
            <a:chExt cx="184727" cy="184727"/>
          </a:xfrm>
        </p:grpSpPr>
        <p:sp>
          <p:nvSpPr>
            <p:cNvPr id="54" name="Freeform 53">
              <a:extLst>
                <a:ext uri="{FF2B5EF4-FFF2-40B4-BE49-F238E27FC236}">
                  <a16:creationId xmlns:a16="http://schemas.microsoft.com/office/drawing/2014/main" id="{B76E3C51-0256-9D01-0C29-2FCFB4F1D535}"/>
                </a:ext>
              </a:extLst>
            </p:cNvPr>
            <p:cNvSpPr/>
            <p:nvPr/>
          </p:nvSpPr>
          <p:spPr>
            <a:xfrm>
              <a:off x="1316204" y="3928868"/>
              <a:ext cx="184727" cy="184727"/>
            </a:xfrm>
            <a:custGeom>
              <a:avLst/>
              <a:gdLst>
                <a:gd name="connsiteX0" fmla="*/ 184727 w 184727"/>
                <a:gd name="connsiteY0" fmla="*/ 92364 h 184727"/>
                <a:gd name="connsiteX1" fmla="*/ 92364 w 184727"/>
                <a:gd name="connsiteY1" fmla="*/ 184727 h 184727"/>
                <a:gd name="connsiteX2" fmla="*/ 0 w 184727"/>
                <a:gd name="connsiteY2" fmla="*/ 92364 h 184727"/>
                <a:gd name="connsiteX3" fmla="*/ 92364 w 184727"/>
                <a:gd name="connsiteY3" fmla="*/ 0 h 184727"/>
                <a:gd name="connsiteX4" fmla="*/ 184727 w 184727"/>
                <a:gd name="connsiteY4" fmla="*/ 92364 h 184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727" h="184727">
                  <a:moveTo>
                    <a:pt x="184727" y="92364"/>
                  </a:moveTo>
                  <a:cubicBezTo>
                    <a:pt x="184727" y="143375"/>
                    <a:pt x="143375" y="184727"/>
                    <a:pt x="92364" y="184727"/>
                  </a:cubicBezTo>
                  <a:cubicBezTo>
                    <a:pt x="41353" y="184727"/>
                    <a:pt x="0" y="143375"/>
                    <a:pt x="0" y="92364"/>
                  </a:cubicBezTo>
                  <a:cubicBezTo>
                    <a:pt x="0" y="41353"/>
                    <a:pt x="41353" y="0"/>
                    <a:pt x="92364" y="0"/>
                  </a:cubicBezTo>
                  <a:cubicBezTo>
                    <a:pt x="143375" y="0"/>
                    <a:pt x="184727" y="41353"/>
                    <a:pt x="184727" y="92364"/>
                  </a:cubicBezTo>
                  <a:close/>
                </a:path>
              </a:pathLst>
            </a:custGeom>
            <a:solidFill>
              <a:schemeClr val="bg1">
                <a:lumMod val="85000"/>
              </a:schemeClr>
            </a:solidFill>
            <a:ln w="18184" cap="flat">
              <a:solidFill>
                <a:schemeClr val="bg1">
                  <a:lumMod val="85000"/>
                </a:schemeClr>
              </a:solidFill>
              <a:prstDash val="solid"/>
              <a:miter/>
            </a:ln>
          </p:spPr>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RO" sz="1800" b="0" i="0" u="none" strike="noStrike" kern="1200" cap="none" spc="0" normalizeH="0" baseline="0" noProof="0" dirty="0">
                <a:ln>
                  <a:noFill/>
                </a:ln>
                <a:solidFill>
                  <a:srgbClr val="1E3264"/>
                </a:solidFill>
                <a:effectLst/>
                <a:uLnTx/>
                <a:uFillTx/>
                <a:latin typeface="Aptos" panose="02110004020202020204"/>
                <a:ea typeface="+mn-ea"/>
                <a:cs typeface="+mn-cs"/>
              </a:endParaRPr>
            </a:p>
          </p:txBody>
        </p:sp>
        <p:sp>
          <p:nvSpPr>
            <p:cNvPr id="55" name="Freeform 54">
              <a:extLst>
                <a:ext uri="{FF2B5EF4-FFF2-40B4-BE49-F238E27FC236}">
                  <a16:creationId xmlns:a16="http://schemas.microsoft.com/office/drawing/2014/main" id="{8AD7D4F6-0F0D-512D-94F8-2808C76AD760}"/>
                </a:ext>
              </a:extLst>
            </p:cNvPr>
            <p:cNvSpPr/>
            <p:nvPr/>
          </p:nvSpPr>
          <p:spPr>
            <a:xfrm>
              <a:off x="1371622" y="4021232"/>
              <a:ext cx="73890" cy="9236"/>
            </a:xfrm>
            <a:custGeom>
              <a:avLst/>
              <a:gdLst>
                <a:gd name="connsiteX0" fmla="*/ 0 w 73890"/>
                <a:gd name="connsiteY0" fmla="*/ 0 h 9236"/>
                <a:gd name="connsiteX1" fmla="*/ 73891 w 73890"/>
                <a:gd name="connsiteY1" fmla="*/ 0 h 9236"/>
              </a:gdLst>
              <a:ahLst/>
              <a:cxnLst>
                <a:cxn ang="0">
                  <a:pos x="connsiteX0" y="connsiteY0"/>
                </a:cxn>
                <a:cxn ang="0">
                  <a:pos x="connsiteX1" y="connsiteY1"/>
                </a:cxn>
              </a:cxnLst>
              <a:rect l="l" t="t" r="r" b="b"/>
              <a:pathLst>
                <a:path w="73890" h="9236">
                  <a:moveTo>
                    <a:pt x="0" y="0"/>
                  </a:moveTo>
                  <a:lnTo>
                    <a:pt x="73891" y="0"/>
                  </a:lnTo>
                </a:path>
              </a:pathLst>
            </a:custGeom>
            <a:noFill/>
            <a:ln w="18184" cap="rnd">
              <a:solidFill>
                <a:srgbClr val="FFFFFF"/>
              </a:solidFill>
              <a:prstDash val="solid"/>
              <a:miter/>
            </a:ln>
          </p:spPr>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RO" sz="1800" b="0" i="0" u="none" strike="noStrike" kern="1200" cap="none" spc="0" normalizeH="0" baseline="0" noProof="0">
                <a:ln>
                  <a:noFill/>
                </a:ln>
                <a:solidFill>
                  <a:srgbClr val="1E3264"/>
                </a:solidFill>
                <a:effectLst/>
                <a:uLnTx/>
                <a:uFillTx/>
                <a:latin typeface="Aptos" panose="02110004020202020204"/>
                <a:ea typeface="+mn-ea"/>
                <a:cs typeface="+mn-cs"/>
              </a:endParaRPr>
            </a:p>
          </p:txBody>
        </p:sp>
      </p:grpSp>
      <p:sp>
        <p:nvSpPr>
          <p:cNvPr id="56" name="TextBox 55">
            <a:extLst>
              <a:ext uri="{FF2B5EF4-FFF2-40B4-BE49-F238E27FC236}">
                <a16:creationId xmlns:a16="http://schemas.microsoft.com/office/drawing/2014/main" id="{B8BE5A86-4F7D-F024-FD50-E8946B8D02D7}"/>
              </a:ext>
            </a:extLst>
          </p:cNvPr>
          <p:cNvSpPr txBox="1"/>
          <p:nvPr/>
        </p:nvSpPr>
        <p:spPr>
          <a:xfrm>
            <a:off x="6335599" y="5091276"/>
            <a:ext cx="1623226" cy="415498"/>
          </a:xfrm>
          <a:prstGeom prst="rect">
            <a:avLst/>
          </a:prstGeom>
          <a:noFill/>
        </p:spPr>
        <p:txBody>
          <a:bodyPr wrap="square" lIns="0" tIns="0" rIns="0" bIns="0">
            <a:spAutoFit/>
          </a:bodyPr>
          <a:lstStyle/>
          <a:p>
            <a:pPr marL="0" marR="0" lvl="0" indent="0" algn="l" defTabSz="914332"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srgbClr val="A3B0E7"/>
                </a:solidFill>
                <a:effectLst/>
                <a:uLnTx/>
                <a:uFillTx/>
                <a:latin typeface="DM Sans 14pt" pitchFamily="2" charset="77"/>
                <a:ea typeface="+mn-ea"/>
                <a:cs typeface="+mn-cs"/>
              </a:rPr>
              <a:t>REALIZE &amp; </a:t>
            </a:r>
            <a:br>
              <a:rPr kumimoji="0" lang="en-GB" sz="1350" b="1" i="0" u="none" strike="noStrike" kern="1200" cap="none" spc="0" normalizeH="0" baseline="0" noProof="0" dirty="0">
                <a:ln>
                  <a:noFill/>
                </a:ln>
                <a:solidFill>
                  <a:srgbClr val="A3B0E7"/>
                </a:solidFill>
                <a:effectLst/>
                <a:uLnTx/>
                <a:uFillTx/>
                <a:latin typeface="DM Sans 14pt" pitchFamily="2" charset="77"/>
                <a:ea typeface="+mn-ea"/>
                <a:cs typeface="+mn-cs"/>
              </a:rPr>
            </a:br>
            <a:r>
              <a:rPr kumimoji="0" lang="en-GB" sz="1350" b="1" i="0" u="none" strike="noStrike" kern="1200" cap="none" spc="0" normalizeH="0" baseline="0" noProof="0" dirty="0">
                <a:ln>
                  <a:noFill/>
                </a:ln>
                <a:solidFill>
                  <a:srgbClr val="A3B0E7"/>
                </a:solidFill>
                <a:effectLst/>
                <a:uLnTx/>
                <a:uFillTx/>
                <a:latin typeface="DM Sans 14pt" pitchFamily="2" charset="77"/>
                <a:ea typeface="+mn-ea"/>
                <a:cs typeface="+mn-cs"/>
              </a:rPr>
              <a:t>REINVEST</a:t>
            </a:r>
            <a:endParaRPr kumimoji="0" lang="en-RO" sz="1350" b="1" i="0" u="none" strike="noStrike" kern="1200" cap="none" spc="0" normalizeH="0" baseline="0" noProof="0" dirty="0">
              <a:ln>
                <a:noFill/>
              </a:ln>
              <a:solidFill>
                <a:srgbClr val="A3B0E7"/>
              </a:solidFill>
              <a:effectLst/>
              <a:uLnTx/>
              <a:uFillTx/>
              <a:latin typeface="DM Sans 14pt" pitchFamily="2" charset="77"/>
              <a:ea typeface="+mn-ea"/>
              <a:cs typeface="+mn-cs"/>
            </a:endParaRPr>
          </a:p>
        </p:txBody>
      </p:sp>
      <p:grpSp>
        <p:nvGrpSpPr>
          <p:cNvPr id="57" name="Group 56">
            <a:extLst>
              <a:ext uri="{FF2B5EF4-FFF2-40B4-BE49-F238E27FC236}">
                <a16:creationId xmlns:a16="http://schemas.microsoft.com/office/drawing/2014/main" id="{4D35029F-E9EF-A4C0-CF20-51C433CFB84D}"/>
              </a:ext>
            </a:extLst>
          </p:cNvPr>
          <p:cNvGrpSpPr/>
          <p:nvPr/>
        </p:nvGrpSpPr>
        <p:grpSpPr>
          <a:xfrm>
            <a:off x="7945965" y="4992169"/>
            <a:ext cx="3264959" cy="940001"/>
            <a:chOff x="8824727" y="4461001"/>
            <a:chExt cx="3264959" cy="940001"/>
          </a:xfrm>
        </p:grpSpPr>
        <p:sp>
          <p:nvSpPr>
            <p:cNvPr id="58" name="TextBox 57">
              <a:extLst>
                <a:ext uri="{FF2B5EF4-FFF2-40B4-BE49-F238E27FC236}">
                  <a16:creationId xmlns:a16="http://schemas.microsoft.com/office/drawing/2014/main" id="{2A0E59F0-3224-56EF-9CE0-ED20DE0AE017}"/>
                </a:ext>
              </a:extLst>
            </p:cNvPr>
            <p:cNvSpPr txBox="1"/>
            <p:nvPr/>
          </p:nvSpPr>
          <p:spPr>
            <a:xfrm>
              <a:off x="9129970" y="4461001"/>
              <a:ext cx="2959716" cy="940001"/>
            </a:xfrm>
            <a:prstGeom prst="rect">
              <a:avLst/>
            </a:prstGeom>
            <a:noFill/>
          </p:spPr>
          <p:txBody>
            <a:bodyPr wrap="square" lIns="0" tIns="0" rIns="0" bIns="0" rtlCol="0">
              <a:spAutoFit/>
            </a:bodyPr>
            <a:lstStyle/>
            <a:p>
              <a:pPr marL="0" marR="0" lvl="0" indent="0" algn="l" defTabSz="914332" rtl="0" eaLnBrk="1" fontAlgn="auto" latinLnBrk="0" hangingPunct="1">
                <a:lnSpc>
                  <a:spcPct val="15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lumMod val="50000"/>
                      <a:alpha val="94000"/>
                    </a:srgbClr>
                  </a:solidFill>
                  <a:effectLst/>
                  <a:uLnTx/>
                  <a:uFillTx/>
                  <a:latin typeface="DM Sans 14pt Light" pitchFamily="2" charset="77"/>
                  <a:ea typeface="+mn-ea"/>
                  <a:cs typeface="+mn-cs"/>
                </a:rPr>
                <a:t>Active Management</a:t>
              </a:r>
            </a:p>
            <a:p>
              <a:pPr marL="0" marR="0" lvl="0" indent="0" algn="l" defTabSz="914332" rtl="0" eaLnBrk="1" fontAlgn="auto" latinLnBrk="0" hangingPunct="1">
                <a:lnSpc>
                  <a:spcPct val="15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lumMod val="50000"/>
                      <a:alpha val="94000"/>
                    </a:srgbClr>
                  </a:solidFill>
                  <a:effectLst/>
                  <a:uLnTx/>
                  <a:uFillTx/>
                  <a:latin typeface="DM Sans 14pt Light" pitchFamily="2" charset="77"/>
                  <a:ea typeface="+mn-ea"/>
                  <a:cs typeface="+mn-cs"/>
                </a:rPr>
                <a:t>Higher go-forward return potential</a:t>
              </a:r>
            </a:p>
            <a:p>
              <a:pPr marL="0" marR="0" lvl="0" indent="0" algn="l" defTabSz="914332" rtl="0" eaLnBrk="1" fontAlgn="auto" latinLnBrk="0" hangingPunct="1">
                <a:lnSpc>
                  <a:spcPct val="15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lumMod val="50000"/>
                      <a:alpha val="94000"/>
                    </a:srgbClr>
                  </a:solidFill>
                  <a:effectLst/>
                  <a:uLnTx/>
                  <a:uFillTx/>
                  <a:latin typeface="DM Sans 14pt Light" pitchFamily="2" charset="77"/>
                  <a:ea typeface="+mn-ea"/>
                  <a:cs typeface="+mn-cs"/>
                </a:rPr>
                <a:t>Tax inefficient</a:t>
              </a:r>
            </a:p>
          </p:txBody>
        </p:sp>
        <p:grpSp>
          <p:nvGrpSpPr>
            <p:cNvPr id="59" name="Group 58">
              <a:extLst>
                <a:ext uri="{FF2B5EF4-FFF2-40B4-BE49-F238E27FC236}">
                  <a16:creationId xmlns:a16="http://schemas.microsoft.com/office/drawing/2014/main" id="{B132C38C-C880-7328-693F-B62BBD605438}"/>
                </a:ext>
              </a:extLst>
            </p:cNvPr>
            <p:cNvGrpSpPr/>
            <p:nvPr/>
          </p:nvGrpSpPr>
          <p:grpSpPr>
            <a:xfrm>
              <a:off x="8824727" y="5180260"/>
              <a:ext cx="184727" cy="184727"/>
              <a:chOff x="1316204" y="4241077"/>
              <a:chExt cx="184727" cy="184727"/>
            </a:xfrm>
          </p:grpSpPr>
          <p:sp>
            <p:nvSpPr>
              <p:cNvPr id="64" name="Freeform 63">
                <a:extLst>
                  <a:ext uri="{FF2B5EF4-FFF2-40B4-BE49-F238E27FC236}">
                    <a16:creationId xmlns:a16="http://schemas.microsoft.com/office/drawing/2014/main" id="{0120781A-DDC7-9712-DF90-1AAD26D5FFFC}"/>
                  </a:ext>
                </a:extLst>
              </p:cNvPr>
              <p:cNvSpPr/>
              <p:nvPr/>
            </p:nvSpPr>
            <p:spPr>
              <a:xfrm>
                <a:off x="1316204" y="4241077"/>
                <a:ext cx="184727" cy="184727"/>
              </a:xfrm>
              <a:custGeom>
                <a:avLst/>
                <a:gdLst>
                  <a:gd name="connsiteX0" fmla="*/ 184727 w 184727"/>
                  <a:gd name="connsiteY0" fmla="*/ 92364 h 184727"/>
                  <a:gd name="connsiteX1" fmla="*/ 92364 w 184727"/>
                  <a:gd name="connsiteY1" fmla="*/ 184727 h 184727"/>
                  <a:gd name="connsiteX2" fmla="*/ 0 w 184727"/>
                  <a:gd name="connsiteY2" fmla="*/ 92364 h 184727"/>
                  <a:gd name="connsiteX3" fmla="*/ 92364 w 184727"/>
                  <a:gd name="connsiteY3" fmla="*/ 0 h 184727"/>
                  <a:gd name="connsiteX4" fmla="*/ 184727 w 184727"/>
                  <a:gd name="connsiteY4" fmla="*/ 92364 h 184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727" h="184727">
                    <a:moveTo>
                      <a:pt x="184727" y="92364"/>
                    </a:moveTo>
                    <a:cubicBezTo>
                      <a:pt x="184727" y="143375"/>
                      <a:pt x="143375" y="184727"/>
                      <a:pt x="92364" y="184727"/>
                    </a:cubicBezTo>
                    <a:cubicBezTo>
                      <a:pt x="41353" y="184727"/>
                      <a:pt x="0" y="143375"/>
                      <a:pt x="0" y="92364"/>
                    </a:cubicBezTo>
                    <a:cubicBezTo>
                      <a:pt x="0" y="41353"/>
                      <a:pt x="41353" y="0"/>
                      <a:pt x="92364" y="0"/>
                    </a:cubicBezTo>
                    <a:cubicBezTo>
                      <a:pt x="143375" y="0"/>
                      <a:pt x="184727" y="41353"/>
                      <a:pt x="184727" y="92364"/>
                    </a:cubicBezTo>
                    <a:close/>
                  </a:path>
                </a:pathLst>
              </a:custGeom>
              <a:solidFill>
                <a:schemeClr val="bg1">
                  <a:lumMod val="85000"/>
                </a:schemeClr>
              </a:solidFill>
              <a:ln w="18184" cap="flat">
                <a:solidFill>
                  <a:schemeClr val="bg1">
                    <a:lumMod val="85000"/>
                  </a:schemeClr>
                </a:solidFill>
                <a:prstDash val="solid"/>
                <a:miter/>
              </a:ln>
            </p:spPr>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RO" sz="1800" b="0" i="0" u="none" strike="noStrike" kern="1200" cap="none" spc="0" normalizeH="0" baseline="0" noProof="0">
                  <a:ln>
                    <a:noFill/>
                  </a:ln>
                  <a:solidFill>
                    <a:srgbClr val="1E3264"/>
                  </a:solidFill>
                  <a:effectLst/>
                  <a:uLnTx/>
                  <a:uFillTx/>
                  <a:latin typeface="Aptos" panose="02110004020202020204"/>
                  <a:ea typeface="+mn-ea"/>
                  <a:cs typeface="+mn-cs"/>
                </a:endParaRPr>
              </a:p>
            </p:txBody>
          </p:sp>
          <p:sp>
            <p:nvSpPr>
              <p:cNvPr id="65" name="Freeform 64">
                <a:extLst>
                  <a:ext uri="{FF2B5EF4-FFF2-40B4-BE49-F238E27FC236}">
                    <a16:creationId xmlns:a16="http://schemas.microsoft.com/office/drawing/2014/main" id="{70F61E72-B101-1A7E-600B-8821D565A88D}"/>
                  </a:ext>
                </a:extLst>
              </p:cNvPr>
              <p:cNvSpPr/>
              <p:nvPr/>
            </p:nvSpPr>
            <p:spPr>
              <a:xfrm>
                <a:off x="1371622" y="4333441"/>
                <a:ext cx="73890" cy="9236"/>
              </a:xfrm>
              <a:custGeom>
                <a:avLst/>
                <a:gdLst>
                  <a:gd name="connsiteX0" fmla="*/ 0 w 73890"/>
                  <a:gd name="connsiteY0" fmla="*/ 0 h 9236"/>
                  <a:gd name="connsiteX1" fmla="*/ 73891 w 73890"/>
                  <a:gd name="connsiteY1" fmla="*/ 0 h 9236"/>
                </a:gdLst>
                <a:ahLst/>
                <a:cxnLst>
                  <a:cxn ang="0">
                    <a:pos x="connsiteX0" y="connsiteY0"/>
                  </a:cxn>
                  <a:cxn ang="0">
                    <a:pos x="connsiteX1" y="connsiteY1"/>
                  </a:cxn>
                </a:cxnLst>
                <a:rect l="l" t="t" r="r" b="b"/>
                <a:pathLst>
                  <a:path w="73890" h="9236">
                    <a:moveTo>
                      <a:pt x="0" y="0"/>
                    </a:moveTo>
                    <a:lnTo>
                      <a:pt x="73891" y="0"/>
                    </a:lnTo>
                  </a:path>
                </a:pathLst>
              </a:custGeom>
              <a:noFill/>
              <a:ln w="18184" cap="rnd">
                <a:solidFill>
                  <a:srgbClr val="FFFFFF"/>
                </a:solidFill>
                <a:prstDash val="solid"/>
                <a:miter/>
              </a:ln>
            </p:spPr>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RO" sz="1800" b="0" i="0" u="none" strike="noStrike" kern="1200" cap="none" spc="0" normalizeH="0" baseline="0" noProof="0">
                  <a:ln>
                    <a:noFill/>
                  </a:ln>
                  <a:solidFill>
                    <a:srgbClr val="1E3264"/>
                  </a:solidFill>
                  <a:effectLst/>
                  <a:uLnTx/>
                  <a:uFillTx/>
                  <a:latin typeface="Aptos" panose="02110004020202020204"/>
                  <a:ea typeface="+mn-ea"/>
                  <a:cs typeface="+mn-cs"/>
                </a:endParaRPr>
              </a:p>
            </p:txBody>
          </p:sp>
        </p:grpSp>
        <p:sp>
          <p:nvSpPr>
            <p:cNvPr id="60" name="Freeform 59">
              <a:extLst>
                <a:ext uri="{FF2B5EF4-FFF2-40B4-BE49-F238E27FC236}">
                  <a16:creationId xmlns:a16="http://schemas.microsoft.com/office/drawing/2014/main" id="{5BC09F86-A09C-7DA3-16C3-DF47EF05D614}"/>
                </a:ext>
              </a:extLst>
            </p:cNvPr>
            <p:cNvSpPr/>
            <p:nvPr/>
          </p:nvSpPr>
          <p:spPr>
            <a:xfrm>
              <a:off x="8825799" y="4860243"/>
              <a:ext cx="184727" cy="184727"/>
            </a:xfrm>
            <a:custGeom>
              <a:avLst/>
              <a:gdLst>
                <a:gd name="connsiteX0" fmla="*/ 184727 w 184727"/>
                <a:gd name="connsiteY0" fmla="*/ 92364 h 184727"/>
                <a:gd name="connsiteX1" fmla="*/ 92364 w 184727"/>
                <a:gd name="connsiteY1" fmla="*/ 184727 h 184727"/>
                <a:gd name="connsiteX2" fmla="*/ 0 w 184727"/>
                <a:gd name="connsiteY2" fmla="*/ 92364 h 184727"/>
                <a:gd name="connsiteX3" fmla="*/ 92364 w 184727"/>
                <a:gd name="connsiteY3" fmla="*/ 0 h 184727"/>
                <a:gd name="connsiteX4" fmla="*/ 184727 w 184727"/>
                <a:gd name="connsiteY4" fmla="*/ 92364 h 184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727" h="184727">
                  <a:moveTo>
                    <a:pt x="184727" y="92364"/>
                  </a:moveTo>
                  <a:cubicBezTo>
                    <a:pt x="184727" y="143375"/>
                    <a:pt x="143375" y="184727"/>
                    <a:pt x="92364" y="184727"/>
                  </a:cubicBezTo>
                  <a:cubicBezTo>
                    <a:pt x="41353" y="184727"/>
                    <a:pt x="0" y="143375"/>
                    <a:pt x="0" y="92364"/>
                  </a:cubicBezTo>
                  <a:cubicBezTo>
                    <a:pt x="0" y="41353"/>
                    <a:pt x="41353" y="0"/>
                    <a:pt x="92364" y="0"/>
                  </a:cubicBezTo>
                  <a:cubicBezTo>
                    <a:pt x="143375" y="0"/>
                    <a:pt x="184727" y="41353"/>
                    <a:pt x="184727" y="92364"/>
                  </a:cubicBezTo>
                  <a:close/>
                </a:path>
              </a:pathLst>
            </a:custGeom>
            <a:solidFill>
              <a:srgbClr val="A3B0E7"/>
            </a:solidFill>
            <a:ln w="18184" cap="flat">
              <a:solidFill>
                <a:srgbClr val="A3B0E7"/>
              </a:solidFill>
              <a:prstDash val="solid"/>
              <a:miter/>
            </a:ln>
          </p:spPr>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RO" sz="1800" b="0" i="0" u="none" strike="noStrike" kern="1200" cap="none" spc="0" normalizeH="0" baseline="0" noProof="0">
                <a:ln>
                  <a:noFill/>
                </a:ln>
                <a:solidFill>
                  <a:srgbClr val="1E3264"/>
                </a:solidFill>
                <a:effectLst/>
                <a:uLnTx/>
                <a:uFillTx/>
                <a:latin typeface="Aptos" panose="02110004020202020204"/>
                <a:ea typeface="+mn-ea"/>
                <a:cs typeface="+mn-cs"/>
              </a:endParaRPr>
            </a:p>
          </p:txBody>
        </p:sp>
        <p:sp>
          <p:nvSpPr>
            <p:cNvPr id="61" name="Freeform 60">
              <a:extLst>
                <a:ext uri="{FF2B5EF4-FFF2-40B4-BE49-F238E27FC236}">
                  <a16:creationId xmlns:a16="http://schemas.microsoft.com/office/drawing/2014/main" id="{7904AE62-F151-E3F4-532E-6AB4292F5B6F}"/>
                </a:ext>
              </a:extLst>
            </p:cNvPr>
            <p:cNvSpPr/>
            <p:nvPr/>
          </p:nvSpPr>
          <p:spPr>
            <a:xfrm>
              <a:off x="8881217" y="4906425"/>
              <a:ext cx="78509" cy="92363"/>
            </a:xfrm>
            <a:custGeom>
              <a:avLst/>
              <a:gdLst>
                <a:gd name="connsiteX0" fmla="*/ 0 w 78509"/>
                <a:gd name="connsiteY0" fmla="*/ 46182 h 92363"/>
                <a:gd name="connsiteX1" fmla="*/ 29441 w 78509"/>
                <a:gd name="connsiteY1" fmla="*/ 92364 h 92363"/>
                <a:gd name="connsiteX2" fmla="*/ 78509 w 78509"/>
                <a:gd name="connsiteY2" fmla="*/ 0 h 92363"/>
              </a:gdLst>
              <a:ahLst/>
              <a:cxnLst>
                <a:cxn ang="0">
                  <a:pos x="connsiteX0" y="connsiteY0"/>
                </a:cxn>
                <a:cxn ang="0">
                  <a:pos x="connsiteX1" y="connsiteY1"/>
                </a:cxn>
                <a:cxn ang="0">
                  <a:pos x="connsiteX2" y="connsiteY2"/>
                </a:cxn>
              </a:cxnLst>
              <a:rect l="l" t="t" r="r" b="b"/>
              <a:pathLst>
                <a:path w="78509" h="92363">
                  <a:moveTo>
                    <a:pt x="0" y="46182"/>
                  </a:moveTo>
                  <a:lnTo>
                    <a:pt x="29441" y="92364"/>
                  </a:lnTo>
                  <a:lnTo>
                    <a:pt x="78509" y="0"/>
                  </a:lnTo>
                </a:path>
              </a:pathLst>
            </a:custGeom>
            <a:noFill/>
            <a:ln w="18184" cap="rnd">
              <a:solidFill>
                <a:srgbClr val="FFFFFF"/>
              </a:solidFill>
              <a:prstDash val="solid"/>
              <a:round/>
            </a:ln>
          </p:spPr>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RO" sz="1800" b="0" i="0" u="none" strike="noStrike" kern="1200" cap="none" spc="0" normalizeH="0" baseline="0" noProof="0">
                <a:ln>
                  <a:noFill/>
                </a:ln>
                <a:solidFill>
                  <a:srgbClr val="1E3264"/>
                </a:solidFill>
                <a:effectLst/>
                <a:uLnTx/>
                <a:uFillTx/>
                <a:latin typeface="Aptos" panose="02110004020202020204"/>
                <a:ea typeface="+mn-ea"/>
                <a:cs typeface="+mn-cs"/>
              </a:endParaRPr>
            </a:p>
          </p:txBody>
        </p:sp>
        <p:sp>
          <p:nvSpPr>
            <p:cNvPr id="62" name="Freeform 61">
              <a:extLst>
                <a:ext uri="{FF2B5EF4-FFF2-40B4-BE49-F238E27FC236}">
                  <a16:creationId xmlns:a16="http://schemas.microsoft.com/office/drawing/2014/main" id="{FB2D5AC2-7A45-8F05-8CDD-90D3B9CA3EA9}"/>
                </a:ext>
              </a:extLst>
            </p:cNvPr>
            <p:cNvSpPr/>
            <p:nvPr/>
          </p:nvSpPr>
          <p:spPr>
            <a:xfrm>
              <a:off x="8833963" y="4550293"/>
              <a:ext cx="184727" cy="184727"/>
            </a:xfrm>
            <a:custGeom>
              <a:avLst/>
              <a:gdLst>
                <a:gd name="connsiteX0" fmla="*/ 184727 w 184727"/>
                <a:gd name="connsiteY0" fmla="*/ 92364 h 184727"/>
                <a:gd name="connsiteX1" fmla="*/ 92364 w 184727"/>
                <a:gd name="connsiteY1" fmla="*/ 184727 h 184727"/>
                <a:gd name="connsiteX2" fmla="*/ 0 w 184727"/>
                <a:gd name="connsiteY2" fmla="*/ 92364 h 184727"/>
                <a:gd name="connsiteX3" fmla="*/ 92364 w 184727"/>
                <a:gd name="connsiteY3" fmla="*/ 0 h 184727"/>
                <a:gd name="connsiteX4" fmla="*/ 184727 w 184727"/>
                <a:gd name="connsiteY4" fmla="*/ 92364 h 184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727" h="184727">
                  <a:moveTo>
                    <a:pt x="184727" y="92364"/>
                  </a:moveTo>
                  <a:cubicBezTo>
                    <a:pt x="184727" y="143375"/>
                    <a:pt x="143375" y="184727"/>
                    <a:pt x="92364" y="184727"/>
                  </a:cubicBezTo>
                  <a:cubicBezTo>
                    <a:pt x="41353" y="184727"/>
                    <a:pt x="0" y="143375"/>
                    <a:pt x="0" y="92364"/>
                  </a:cubicBezTo>
                  <a:cubicBezTo>
                    <a:pt x="0" y="41353"/>
                    <a:pt x="41353" y="0"/>
                    <a:pt x="92364" y="0"/>
                  </a:cubicBezTo>
                  <a:cubicBezTo>
                    <a:pt x="143375" y="0"/>
                    <a:pt x="184727" y="41353"/>
                    <a:pt x="184727" y="92364"/>
                  </a:cubicBezTo>
                  <a:close/>
                </a:path>
              </a:pathLst>
            </a:custGeom>
            <a:solidFill>
              <a:srgbClr val="A3B0E7"/>
            </a:solidFill>
            <a:ln w="18184" cap="flat">
              <a:solidFill>
                <a:srgbClr val="A3B0E7"/>
              </a:solidFill>
              <a:prstDash val="solid"/>
              <a:miter/>
            </a:ln>
          </p:spPr>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RO" sz="1800" b="0" i="0" u="none" strike="noStrike" kern="1200" cap="none" spc="0" normalizeH="0" baseline="0" noProof="0" dirty="0">
                <a:ln>
                  <a:noFill/>
                </a:ln>
                <a:solidFill>
                  <a:srgbClr val="1E3264"/>
                </a:solidFill>
                <a:effectLst/>
                <a:uLnTx/>
                <a:uFillTx/>
                <a:latin typeface="Aptos" panose="02110004020202020204"/>
                <a:ea typeface="+mn-ea"/>
                <a:cs typeface="+mn-cs"/>
              </a:endParaRPr>
            </a:p>
          </p:txBody>
        </p:sp>
        <p:sp>
          <p:nvSpPr>
            <p:cNvPr id="63" name="Freeform 62">
              <a:extLst>
                <a:ext uri="{FF2B5EF4-FFF2-40B4-BE49-F238E27FC236}">
                  <a16:creationId xmlns:a16="http://schemas.microsoft.com/office/drawing/2014/main" id="{E9895CA0-D661-2F06-A1FE-1A4140D015A9}"/>
                </a:ext>
              </a:extLst>
            </p:cNvPr>
            <p:cNvSpPr/>
            <p:nvPr/>
          </p:nvSpPr>
          <p:spPr>
            <a:xfrm>
              <a:off x="8889381" y="4596475"/>
              <a:ext cx="78509" cy="92363"/>
            </a:xfrm>
            <a:custGeom>
              <a:avLst/>
              <a:gdLst>
                <a:gd name="connsiteX0" fmla="*/ 0 w 78509"/>
                <a:gd name="connsiteY0" fmla="*/ 46182 h 92363"/>
                <a:gd name="connsiteX1" fmla="*/ 29441 w 78509"/>
                <a:gd name="connsiteY1" fmla="*/ 92364 h 92363"/>
                <a:gd name="connsiteX2" fmla="*/ 78509 w 78509"/>
                <a:gd name="connsiteY2" fmla="*/ 0 h 92363"/>
              </a:gdLst>
              <a:ahLst/>
              <a:cxnLst>
                <a:cxn ang="0">
                  <a:pos x="connsiteX0" y="connsiteY0"/>
                </a:cxn>
                <a:cxn ang="0">
                  <a:pos x="connsiteX1" y="connsiteY1"/>
                </a:cxn>
                <a:cxn ang="0">
                  <a:pos x="connsiteX2" y="connsiteY2"/>
                </a:cxn>
              </a:cxnLst>
              <a:rect l="l" t="t" r="r" b="b"/>
              <a:pathLst>
                <a:path w="78509" h="92363">
                  <a:moveTo>
                    <a:pt x="0" y="46182"/>
                  </a:moveTo>
                  <a:lnTo>
                    <a:pt x="29441" y="92364"/>
                  </a:lnTo>
                  <a:lnTo>
                    <a:pt x="78509" y="0"/>
                  </a:lnTo>
                </a:path>
              </a:pathLst>
            </a:custGeom>
            <a:noFill/>
            <a:ln w="18184" cap="rnd">
              <a:solidFill>
                <a:srgbClr val="FFFFFF"/>
              </a:solidFill>
              <a:prstDash val="solid"/>
              <a:round/>
            </a:ln>
          </p:spPr>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RO" sz="1800" b="0" i="0" u="none" strike="noStrike" kern="1200" cap="none" spc="0" normalizeH="0" baseline="0" noProof="0">
                <a:ln>
                  <a:noFill/>
                </a:ln>
                <a:solidFill>
                  <a:srgbClr val="1E3264"/>
                </a:solidFill>
                <a:effectLst/>
                <a:uLnTx/>
                <a:uFillTx/>
                <a:latin typeface="Aptos" panose="02110004020202020204"/>
                <a:ea typeface="+mn-ea"/>
                <a:cs typeface="+mn-cs"/>
              </a:endParaRPr>
            </a:p>
          </p:txBody>
        </p:sp>
      </p:grpSp>
      <p:grpSp>
        <p:nvGrpSpPr>
          <p:cNvPr id="66" name="Group 65">
            <a:extLst>
              <a:ext uri="{FF2B5EF4-FFF2-40B4-BE49-F238E27FC236}">
                <a16:creationId xmlns:a16="http://schemas.microsoft.com/office/drawing/2014/main" id="{B39EAA1C-7169-3CF3-D716-A6C44129A5A1}"/>
              </a:ext>
            </a:extLst>
          </p:cNvPr>
          <p:cNvGrpSpPr/>
          <p:nvPr/>
        </p:nvGrpSpPr>
        <p:grpSpPr>
          <a:xfrm>
            <a:off x="1173600" y="6364800"/>
            <a:ext cx="5018192" cy="335436"/>
            <a:chOff x="1667584" y="3759098"/>
            <a:chExt cx="5018192" cy="335436"/>
          </a:xfrm>
        </p:grpSpPr>
        <p:sp>
          <p:nvSpPr>
            <p:cNvPr id="67" name="Rounded Rectangle 66">
              <a:extLst>
                <a:ext uri="{FF2B5EF4-FFF2-40B4-BE49-F238E27FC236}">
                  <a16:creationId xmlns:a16="http://schemas.microsoft.com/office/drawing/2014/main" id="{6E06DD9B-AB39-7E20-0F45-E1EF517980BD}"/>
                </a:ext>
              </a:extLst>
            </p:cNvPr>
            <p:cNvSpPr/>
            <p:nvPr/>
          </p:nvSpPr>
          <p:spPr>
            <a:xfrm>
              <a:off x="4226676" y="3759098"/>
              <a:ext cx="1179553" cy="335436"/>
            </a:xfrm>
            <a:prstGeom prst="roundRect">
              <a:avLst>
                <a:gd name="adj" fmla="val 50000"/>
              </a:avLst>
            </a:prstGeom>
            <a:solidFill>
              <a:schemeClr val="bg1">
                <a:lumMod val="85000"/>
              </a:schemeClr>
            </a:solidFill>
            <a:ln>
              <a:solidFill>
                <a:schemeClr val="bg1">
                  <a:lumMod val="8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DM Sans 14pt ExtraLight" pitchFamily="2" charset="77"/>
                  <a:ea typeface="+mn-ea"/>
                  <a:cs typeface="+mn-cs"/>
                </a:rPr>
                <a:t>Creativity</a:t>
              </a:r>
              <a:endParaRPr kumimoji="0" lang="en-RO" sz="900" b="1" i="0" u="none" strike="noStrike" kern="1200" cap="none" spc="0" normalizeH="0" baseline="0" noProof="0" dirty="0">
                <a:ln>
                  <a:noFill/>
                </a:ln>
                <a:solidFill>
                  <a:srgbClr val="FFFFFF"/>
                </a:solidFill>
                <a:effectLst/>
                <a:uLnTx/>
                <a:uFillTx/>
                <a:latin typeface="DM Sans 14pt ExtraLight" pitchFamily="2" charset="77"/>
                <a:ea typeface="+mn-ea"/>
                <a:cs typeface="+mn-cs"/>
              </a:endParaRPr>
            </a:p>
          </p:txBody>
        </p:sp>
        <p:sp>
          <p:nvSpPr>
            <p:cNvPr id="68" name="Rounded Rectangle 67">
              <a:extLst>
                <a:ext uri="{FF2B5EF4-FFF2-40B4-BE49-F238E27FC236}">
                  <a16:creationId xmlns:a16="http://schemas.microsoft.com/office/drawing/2014/main" id="{3EA3EAEE-D5F8-FC32-2DB9-1C0D0CE0731C}"/>
                </a:ext>
              </a:extLst>
            </p:cNvPr>
            <p:cNvSpPr/>
            <p:nvPr/>
          </p:nvSpPr>
          <p:spPr>
            <a:xfrm>
              <a:off x="5506223" y="3759098"/>
              <a:ext cx="1179553" cy="335436"/>
            </a:xfrm>
            <a:prstGeom prst="roundRect">
              <a:avLst>
                <a:gd name="adj" fmla="val 50000"/>
              </a:avLst>
            </a:prstGeom>
            <a:noFill/>
            <a:ln>
              <a:solidFill>
                <a:schemeClr val="bg1">
                  <a:lumMod val="8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RO" sz="900" b="0" i="0" u="none" strike="noStrike" kern="1200" cap="none" spc="0" normalizeH="0" baseline="0" noProof="0" dirty="0">
                  <a:ln>
                    <a:noFill/>
                  </a:ln>
                  <a:solidFill>
                    <a:srgbClr val="FFFFFF">
                      <a:lumMod val="75000"/>
                    </a:srgbClr>
                  </a:solidFill>
                  <a:effectLst/>
                  <a:uLnTx/>
                  <a:uFillTx/>
                  <a:latin typeface="DM Sans 14pt ExtraLight" pitchFamily="2" charset="77"/>
                  <a:ea typeface="+mn-ea"/>
                  <a:cs typeface="+mn-cs"/>
                </a:rPr>
                <a:t>Stewardship</a:t>
              </a:r>
            </a:p>
          </p:txBody>
        </p:sp>
        <p:sp>
          <p:nvSpPr>
            <p:cNvPr id="69" name="Rounded Rectangle 68">
              <a:extLst>
                <a:ext uri="{FF2B5EF4-FFF2-40B4-BE49-F238E27FC236}">
                  <a16:creationId xmlns:a16="http://schemas.microsoft.com/office/drawing/2014/main" id="{28E2E4F7-1AC8-043D-EB1B-2B9F350AFC65}"/>
                </a:ext>
              </a:extLst>
            </p:cNvPr>
            <p:cNvSpPr/>
            <p:nvPr/>
          </p:nvSpPr>
          <p:spPr>
            <a:xfrm>
              <a:off x="2947131" y="3759098"/>
              <a:ext cx="1179553" cy="335436"/>
            </a:xfrm>
            <a:prstGeom prst="roundRect">
              <a:avLst>
                <a:gd name="adj" fmla="val 50000"/>
              </a:avLst>
            </a:prstGeom>
            <a:noFill/>
            <a:ln>
              <a:solidFill>
                <a:schemeClr val="bg1">
                  <a:lumMod val="8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RO" sz="900" b="0" i="0" u="none" strike="noStrike" kern="1200" cap="none" spc="0" normalizeH="0" baseline="0" noProof="0" dirty="0">
                  <a:ln>
                    <a:noFill/>
                  </a:ln>
                  <a:solidFill>
                    <a:srgbClr val="FFFFFF">
                      <a:lumMod val="75000"/>
                    </a:srgbClr>
                  </a:solidFill>
                  <a:effectLst/>
                  <a:uLnTx/>
                  <a:uFillTx/>
                  <a:latin typeface="DM Sans 14pt ExtraLight" pitchFamily="2" charset="77"/>
                  <a:ea typeface="+mn-ea"/>
                  <a:cs typeface="+mn-cs"/>
                </a:rPr>
                <a:t>Simplicity</a:t>
              </a:r>
            </a:p>
          </p:txBody>
        </p:sp>
        <p:sp>
          <p:nvSpPr>
            <p:cNvPr id="70" name="Rounded Rectangle 69">
              <a:extLst>
                <a:ext uri="{FF2B5EF4-FFF2-40B4-BE49-F238E27FC236}">
                  <a16:creationId xmlns:a16="http://schemas.microsoft.com/office/drawing/2014/main" id="{52C35549-EF8F-1B72-ABCD-E85B137F99E8}"/>
                </a:ext>
              </a:extLst>
            </p:cNvPr>
            <p:cNvSpPr/>
            <p:nvPr/>
          </p:nvSpPr>
          <p:spPr>
            <a:xfrm>
              <a:off x="1667584" y="3759098"/>
              <a:ext cx="1179553" cy="335436"/>
            </a:xfrm>
            <a:prstGeom prst="roundRect">
              <a:avLst>
                <a:gd name="adj" fmla="val 50000"/>
              </a:avLst>
            </a:prstGeom>
            <a:noFill/>
            <a:ln>
              <a:solidFill>
                <a:schemeClr val="bg1">
                  <a:lumMod val="8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lumMod val="75000"/>
                    </a:srgbClr>
                  </a:solidFill>
                  <a:effectLst/>
                  <a:uLnTx/>
                  <a:uFillTx/>
                  <a:latin typeface="DM Sans 14pt ExtraLight" pitchFamily="2" charset="77"/>
                  <a:ea typeface="+mn-ea"/>
                  <a:cs typeface="+mn-cs"/>
                </a:rPr>
                <a:t>Tax-aware</a:t>
              </a:r>
              <a:endParaRPr kumimoji="0" lang="en-RO" sz="900" b="0" i="0" u="none" strike="noStrike" kern="1200" cap="none" spc="0" normalizeH="0" baseline="0" noProof="0" dirty="0">
                <a:ln>
                  <a:noFill/>
                </a:ln>
                <a:solidFill>
                  <a:srgbClr val="FFFFFF">
                    <a:lumMod val="75000"/>
                  </a:srgbClr>
                </a:solidFill>
                <a:effectLst/>
                <a:uLnTx/>
                <a:uFillTx/>
                <a:latin typeface="DM Sans 14pt ExtraLight" pitchFamily="2" charset="77"/>
                <a:ea typeface="+mn-ea"/>
                <a:cs typeface="+mn-cs"/>
              </a:endParaRPr>
            </a:p>
          </p:txBody>
        </p:sp>
      </p:grpSp>
      <p:sp>
        <p:nvSpPr>
          <p:cNvPr id="6" name="Content Placeholder 3">
            <a:extLst>
              <a:ext uri="{FF2B5EF4-FFF2-40B4-BE49-F238E27FC236}">
                <a16:creationId xmlns:a16="http://schemas.microsoft.com/office/drawing/2014/main" id="{42C53CC7-88A5-F780-8ED7-05C656039FAD}"/>
              </a:ext>
            </a:extLst>
          </p:cNvPr>
          <p:cNvSpPr txBox="1">
            <a:spLocks/>
          </p:cNvSpPr>
          <p:nvPr/>
        </p:nvSpPr>
        <p:spPr>
          <a:xfrm>
            <a:off x="6582228" y="6296990"/>
            <a:ext cx="4841799" cy="471055"/>
          </a:xfrm>
          <a:prstGeom prst="rect">
            <a:avLst/>
          </a:prstGeom>
        </p:spPr>
        <p:txBody>
          <a:bodyPr lIns="0" tIns="0" rIns="0" bIns="0"/>
          <a:lstStyle>
            <a:lvl1pPr marL="0" indent="0" algn="l" defTabSz="914332" rtl="0" eaLnBrk="1" latinLnBrk="0" hangingPunct="1">
              <a:lnSpc>
                <a:spcPct val="100000"/>
              </a:lnSpc>
              <a:spcBef>
                <a:spcPts val="1000"/>
              </a:spcBef>
              <a:buFont typeface="Arial" panose="020B0604020202020204" pitchFamily="34" charset="0"/>
              <a:buNone/>
              <a:defRPr sz="2400" b="1" i="0" kern="1200">
                <a:solidFill>
                  <a:schemeClr val="tx1"/>
                </a:solidFill>
                <a:latin typeface="DM Sans 14pt" pitchFamily="2" charset="77"/>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32"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800" b="0" i="0" u="none" strike="noStrike" kern="1200" cap="none" spc="0" normalizeH="0" baseline="0" noProof="0" dirty="0">
                <a:ln>
                  <a:noFill/>
                </a:ln>
                <a:solidFill>
                  <a:srgbClr val="1E3264">
                    <a:alpha val="72000"/>
                  </a:srgbClr>
                </a:solidFill>
                <a:effectLst/>
                <a:uLnTx/>
                <a:uFillTx/>
                <a:latin typeface="DM Sans 14pt" pitchFamily="2" charset="77"/>
                <a:ea typeface="+mn-ea"/>
                <a:cs typeface="+mn-cs"/>
              </a:rPr>
              <a:t>*All information is strictly illustrative and solely for educational purposes and expresses the observations and subjective views of Twin Oak. There is no offer of securities being made. All prospective clients should consult their own legal, investment, and tax advisors to determine suitability of the investment.</a:t>
            </a:r>
          </a:p>
        </p:txBody>
      </p:sp>
      <p:sp>
        <p:nvSpPr>
          <p:cNvPr id="4" name="TextBox 3">
            <a:extLst>
              <a:ext uri="{FF2B5EF4-FFF2-40B4-BE49-F238E27FC236}">
                <a16:creationId xmlns:a16="http://schemas.microsoft.com/office/drawing/2014/main" id="{0167A386-BCB9-F772-B83E-FAF816C30442}"/>
              </a:ext>
            </a:extLst>
          </p:cNvPr>
          <p:cNvSpPr txBox="1"/>
          <p:nvPr/>
        </p:nvSpPr>
        <p:spPr>
          <a:xfrm>
            <a:off x="9303786" y="50644"/>
            <a:ext cx="2573140" cy="253916"/>
          </a:xfrm>
          <a:prstGeom prst="rect">
            <a:avLst/>
          </a:prstGeom>
          <a:noFill/>
        </p:spPr>
        <p:txBody>
          <a:bodyPr wrap="none" rtlCol="0">
            <a:spAutoFit/>
          </a:bodyPr>
          <a:lstStyle/>
          <a:p>
            <a:pPr marL="0" marR="0" lvl="0" indent="0" algn="l" defTabSz="914332"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FFFFFF">
                    <a:lumMod val="75000"/>
                    <a:alpha val="71580"/>
                  </a:srgbClr>
                </a:solidFill>
                <a:effectLst/>
                <a:uLnTx/>
                <a:uFillTx/>
                <a:latin typeface="DM Sans 14pt Light" pitchFamily="2" charset="0"/>
                <a:ea typeface="+mn-ea"/>
                <a:cs typeface="+mn-cs"/>
              </a:rPr>
              <a:t>Confidential | For Institutional Use Only</a:t>
            </a:r>
          </a:p>
        </p:txBody>
      </p:sp>
    </p:spTree>
    <p:extLst>
      <p:ext uri="{BB962C8B-B14F-4D97-AF65-F5344CB8AC3E}">
        <p14:creationId xmlns:p14="http://schemas.microsoft.com/office/powerpoint/2010/main" val="37267514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Straight Connector 30">
            <a:extLst>
              <a:ext uri="{FF2B5EF4-FFF2-40B4-BE49-F238E27FC236}">
                <a16:creationId xmlns:a16="http://schemas.microsoft.com/office/drawing/2014/main" id="{DFB0D3F0-76D4-1C7E-54BB-B3CD2CB536D7}"/>
              </a:ext>
            </a:extLst>
          </p:cNvPr>
          <p:cNvCxnSpPr>
            <a:cxnSpLocks/>
          </p:cNvCxnSpPr>
          <p:nvPr/>
        </p:nvCxnSpPr>
        <p:spPr>
          <a:xfrm>
            <a:off x="5933186" y="3433594"/>
            <a:ext cx="4042" cy="1155767"/>
          </a:xfrm>
          <a:prstGeom prst="line">
            <a:avLst/>
          </a:prstGeom>
          <a:ln w="12700">
            <a:solidFill>
              <a:srgbClr val="2747D3"/>
            </a:solidFill>
          </a:ln>
        </p:spPr>
        <p:style>
          <a:lnRef idx="2">
            <a:schemeClr val="accent1"/>
          </a:lnRef>
          <a:fillRef idx="0">
            <a:schemeClr val="accent1"/>
          </a:fillRef>
          <a:effectRef idx="1">
            <a:schemeClr val="accent1"/>
          </a:effectRef>
          <a:fontRef idx="minor">
            <a:schemeClr val="tx1"/>
          </a:fontRef>
        </p:style>
      </p:cxnSp>
      <p:sp>
        <p:nvSpPr>
          <p:cNvPr id="33" name="Oval 32">
            <a:extLst>
              <a:ext uri="{FF2B5EF4-FFF2-40B4-BE49-F238E27FC236}">
                <a16:creationId xmlns:a16="http://schemas.microsoft.com/office/drawing/2014/main" id="{A15DC0AC-8618-4B59-E791-212339766C83}"/>
              </a:ext>
            </a:extLst>
          </p:cNvPr>
          <p:cNvSpPr/>
          <p:nvPr/>
        </p:nvSpPr>
        <p:spPr>
          <a:xfrm>
            <a:off x="5863592" y="3980868"/>
            <a:ext cx="137294" cy="137294"/>
          </a:xfrm>
          <a:prstGeom prst="ellipse">
            <a:avLst/>
          </a:prstGeom>
          <a:solidFill>
            <a:srgbClr val="FFFFFF"/>
          </a:solidFill>
          <a:ln w="127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sz="1100">
              <a:solidFill>
                <a:schemeClr val="bg1"/>
              </a:solidFill>
              <a:latin typeface="DM Sans 14pt Light" pitchFamily="2" charset="77"/>
            </a:endParaRPr>
          </a:p>
        </p:txBody>
      </p:sp>
      <p:sp>
        <p:nvSpPr>
          <p:cNvPr id="35" name="Oval 34">
            <a:extLst>
              <a:ext uri="{FF2B5EF4-FFF2-40B4-BE49-F238E27FC236}">
                <a16:creationId xmlns:a16="http://schemas.microsoft.com/office/drawing/2014/main" id="{8C8126D7-E73C-4742-5129-9F39C54B550E}"/>
              </a:ext>
            </a:extLst>
          </p:cNvPr>
          <p:cNvSpPr/>
          <p:nvPr/>
        </p:nvSpPr>
        <p:spPr>
          <a:xfrm>
            <a:off x="5868581" y="4452067"/>
            <a:ext cx="137294" cy="137294"/>
          </a:xfrm>
          <a:prstGeom prst="ellipse">
            <a:avLst/>
          </a:prstGeom>
          <a:solidFill>
            <a:srgbClr val="FFFFFF"/>
          </a:solidFill>
          <a:ln w="127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sz="1100">
              <a:solidFill>
                <a:schemeClr val="bg1"/>
              </a:solidFill>
              <a:latin typeface="DM Sans 14pt Light" pitchFamily="2" charset="77"/>
            </a:endParaRPr>
          </a:p>
        </p:txBody>
      </p:sp>
      <p:cxnSp>
        <p:nvCxnSpPr>
          <p:cNvPr id="28" name="Straight Connector 27">
            <a:extLst>
              <a:ext uri="{FF2B5EF4-FFF2-40B4-BE49-F238E27FC236}">
                <a16:creationId xmlns:a16="http://schemas.microsoft.com/office/drawing/2014/main" id="{587D0515-556E-5A09-008E-8032876E1CCD}"/>
              </a:ext>
            </a:extLst>
          </p:cNvPr>
          <p:cNvCxnSpPr>
            <a:cxnSpLocks/>
            <a:endCxn id="26" idx="4"/>
          </p:cNvCxnSpPr>
          <p:nvPr/>
        </p:nvCxnSpPr>
        <p:spPr>
          <a:xfrm>
            <a:off x="3381054" y="3195050"/>
            <a:ext cx="4042" cy="696129"/>
          </a:xfrm>
          <a:prstGeom prst="line">
            <a:avLst/>
          </a:prstGeom>
          <a:ln w="12700">
            <a:solidFill>
              <a:srgbClr val="5B79FF"/>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45192294-6489-7DD6-0BC5-B4457B2DB34E}"/>
              </a:ext>
            </a:extLst>
          </p:cNvPr>
          <p:cNvCxnSpPr>
            <a:cxnSpLocks/>
          </p:cNvCxnSpPr>
          <p:nvPr/>
        </p:nvCxnSpPr>
        <p:spPr>
          <a:xfrm>
            <a:off x="682929" y="2071151"/>
            <a:ext cx="10569788" cy="0"/>
          </a:xfrm>
          <a:prstGeom prst="line">
            <a:avLst/>
          </a:prstGeom>
          <a:ln w="12700">
            <a:solidFill>
              <a:srgbClr val="C1CAE2"/>
            </a:solidFill>
          </a:ln>
        </p:spPr>
        <p:style>
          <a:lnRef idx="2">
            <a:schemeClr val="accent1"/>
          </a:lnRef>
          <a:fillRef idx="0">
            <a:schemeClr val="accent1"/>
          </a:fillRef>
          <a:effectRef idx="1">
            <a:schemeClr val="accent1"/>
          </a:effectRef>
          <a:fontRef idx="minor">
            <a:schemeClr val="tx1"/>
          </a:fontRef>
        </p:style>
      </p:cxnSp>
      <p:sp>
        <p:nvSpPr>
          <p:cNvPr id="3" name="Text Placeholder 2">
            <a:extLst>
              <a:ext uri="{FF2B5EF4-FFF2-40B4-BE49-F238E27FC236}">
                <a16:creationId xmlns:a16="http://schemas.microsoft.com/office/drawing/2014/main" id="{DD5DAF36-8B22-3734-96F0-FA087BFC4A95}"/>
              </a:ext>
            </a:extLst>
          </p:cNvPr>
          <p:cNvSpPr>
            <a:spLocks noGrp="1"/>
          </p:cNvSpPr>
          <p:nvPr>
            <p:ph type="body" sz="quarter" idx="10"/>
          </p:nvPr>
        </p:nvSpPr>
        <p:spPr/>
        <p:txBody>
          <a:bodyPr/>
          <a:lstStyle/>
          <a:p>
            <a:r>
              <a:rPr lang="en-GB"/>
              <a:t>OUR SOLUTION: CONVERSIONS</a:t>
            </a:r>
          </a:p>
        </p:txBody>
      </p:sp>
      <p:sp>
        <p:nvSpPr>
          <p:cNvPr id="24" name="Text Placeholder 23">
            <a:extLst>
              <a:ext uri="{FF2B5EF4-FFF2-40B4-BE49-F238E27FC236}">
                <a16:creationId xmlns:a16="http://schemas.microsoft.com/office/drawing/2014/main" id="{F2C18BDE-E371-E1D2-7048-5D2C1483D66A}"/>
              </a:ext>
            </a:extLst>
          </p:cNvPr>
          <p:cNvSpPr>
            <a:spLocks noGrp="1"/>
          </p:cNvSpPr>
          <p:nvPr>
            <p:ph type="body" sz="quarter" idx="11"/>
          </p:nvPr>
        </p:nvSpPr>
        <p:spPr/>
        <p:txBody>
          <a:bodyPr/>
          <a:lstStyle/>
          <a:p>
            <a:r>
              <a:rPr lang="en-GB"/>
              <a:t>Conversion Timeline &amp; Activities. </a:t>
            </a:r>
            <a:r>
              <a:rPr lang="en-GB" sz="2400">
                <a:latin typeface="DM Sans 14pt Medium" pitchFamily="2" charset="77"/>
                <a:ea typeface="Roboto" panose="02000000000000000000" pitchFamily="2" charset="0"/>
              </a:rPr>
              <a:t>Twin Oak works collaboratively throughout and manages this process.</a:t>
            </a:r>
            <a:endParaRPr lang="en-RO" sz="2400"/>
          </a:p>
        </p:txBody>
      </p:sp>
      <p:sp>
        <p:nvSpPr>
          <p:cNvPr id="8" name="TextBox 7">
            <a:extLst>
              <a:ext uri="{FF2B5EF4-FFF2-40B4-BE49-F238E27FC236}">
                <a16:creationId xmlns:a16="http://schemas.microsoft.com/office/drawing/2014/main" id="{69049BCD-7001-55AF-3CB6-1817B0C8B69B}"/>
              </a:ext>
            </a:extLst>
          </p:cNvPr>
          <p:cNvSpPr txBox="1"/>
          <p:nvPr/>
        </p:nvSpPr>
        <p:spPr>
          <a:xfrm>
            <a:off x="762203" y="2403696"/>
            <a:ext cx="4099087" cy="338554"/>
          </a:xfrm>
          <a:prstGeom prst="rect">
            <a:avLst/>
          </a:prstGeom>
          <a:noFill/>
        </p:spPr>
        <p:txBody>
          <a:bodyPr wrap="square" anchor="ctr">
            <a:spAutoFit/>
          </a:bodyPr>
          <a:lstStyle/>
          <a:p>
            <a:r>
              <a:rPr lang="en-US" sz="1600">
                <a:solidFill>
                  <a:schemeClr val="bg1"/>
                </a:solidFill>
                <a:latin typeface="DM Sans 14pt" pitchFamily="2" charset="77"/>
              </a:rPr>
              <a:t>Product Development</a:t>
            </a:r>
          </a:p>
        </p:txBody>
      </p:sp>
      <p:sp>
        <p:nvSpPr>
          <p:cNvPr id="9" name="TextBox 8">
            <a:extLst>
              <a:ext uri="{FF2B5EF4-FFF2-40B4-BE49-F238E27FC236}">
                <a16:creationId xmlns:a16="http://schemas.microsoft.com/office/drawing/2014/main" id="{97EEADB5-0B80-93C2-F495-52717B025530}"/>
              </a:ext>
            </a:extLst>
          </p:cNvPr>
          <p:cNvSpPr txBox="1"/>
          <p:nvPr/>
        </p:nvSpPr>
        <p:spPr>
          <a:xfrm>
            <a:off x="3304933" y="2867519"/>
            <a:ext cx="3394451" cy="338554"/>
          </a:xfrm>
          <a:prstGeom prst="rect">
            <a:avLst/>
          </a:prstGeom>
          <a:noFill/>
        </p:spPr>
        <p:txBody>
          <a:bodyPr wrap="square" anchor="ctr">
            <a:spAutoFit/>
          </a:bodyPr>
          <a:lstStyle/>
          <a:p>
            <a:r>
              <a:rPr lang="en-US" sz="1600">
                <a:solidFill>
                  <a:schemeClr val="bg1"/>
                </a:solidFill>
                <a:latin typeface="DM Sans 14pt" pitchFamily="2" charset="77"/>
              </a:rPr>
              <a:t>Legal Review</a:t>
            </a:r>
          </a:p>
        </p:txBody>
      </p:sp>
      <p:sp>
        <p:nvSpPr>
          <p:cNvPr id="10" name="TextBox 9">
            <a:extLst>
              <a:ext uri="{FF2B5EF4-FFF2-40B4-BE49-F238E27FC236}">
                <a16:creationId xmlns:a16="http://schemas.microsoft.com/office/drawing/2014/main" id="{F979CF03-6AF9-D861-2364-788E199DA3BD}"/>
              </a:ext>
            </a:extLst>
          </p:cNvPr>
          <p:cNvSpPr txBox="1"/>
          <p:nvPr/>
        </p:nvSpPr>
        <p:spPr>
          <a:xfrm>
            <a:off x="5854697" y="3343099"/>
            <a:ext cx="2790879" cy="338554"/>
          </a:xfrm>
          <a:prstGeom prst="rect">
            <a:avLst/>
          </a:prstGeom>
          <a:noFill/>
        </p:spPr>
        <p:txBody>
          <a:bodyPr wrap="square" anchor="ctr">
            <a:spAutoFit/>
          </a:bodyPr>
          <a:lstStyle/>
          <a:p>
            <a:r>
              <a:rPr lang="en-US" sz="1600">
                <a:solidFill>
                  <a:schemeClr val="bg1"/>
                </a:solidFill>
                <a:latin typeface="DM Sans 14pt" pitchFamily="2" charset="77"/>
              </a:rPr>
              <a:t>ETF Registration (75+ days)</a:t>
            </a:r>
          </a:p>
        </p:txBody>
      </p:sp>
      <p:sp>
        <p:nvSpPr>
          <p:cNvPr id="11" name="TextBox 10">
            <a:extLst>
              <a:ext uri="{FF2B5EF4-FFF2-40B4-BE49-F238E27FC236}">
                <a16:creationId xmlns:a16="http://schemas.microsoft.com/office/drawing/2014/main" id="{B4DF4CC2-BC3F-5A58-2097-54EDF6E045E6}"/>
              </a:ext>
            </a:extLst>
          </p:cNvPr>
          <p:cNvSpPr txBox="1"/>
          <p:nvPr/>
        </p:nvSpPr>
        <p:spPr>
          <a:xfrm>
            <a:off x="8404527" y="3823476"/>
            <a:ext cx="1358103" cy="338554"/>
          </a:xfrm>
          <a:prstGeom prst="rect">
            <a:avLst/>
          </a:prstGeom>
          <a:noFill/>
        </p:spPr>
        <p:txBody>
          <a:bodyPr wrap="square" anchor="ctr">
            <a:spAutoFit/>
          </a:bodyPr>
          <a:lstStyle/>
          <a:p>
            <a:r>
              <a:rPr lang="en-US" sz="1600">
                <a:solidFill>
                  <a:schemeClr val="bg1"/>
                </a:solidFill>
                <a:latin typeface="DM Sans 14pt" pitchFamily="2" charset="77"/>
              </a:rPr>
              <a:t>ETF Launch</a:t>
            </a:r>
          </a:p>
        </p:txBody>
      </p:sp>
      <p:sp>
        <p:nvSpPr>
          <p:cNvPr id="2" name="TextBox 1">
            <a:extLst>
              <a:ext uri="{FF2B5EF4-FFF2-40B4-BE49-F238E27FC236}">
                <a16:creationId xmlns:a16="http://schemas.microsoft.com/office/drawing/2014/main" id="{1E77DC14-2BAA-684F-6410-5BE9D96C271B}"/>
              </a:ext>
            </a:extLst>
          </p:cNvPr>
          <p:cNvSpPr txBox="1"/>
          <p:nvPr/>
        </p:nvSpPr>
        <p:spPr>
          <a:xfrm>
            <a:off x="972575" y="2992853"/>
            <a:ext cx="1982578" cy="944233"/>
          </a:xfrm>
          <a:prstGeom prst="rect">
            <a:avLst/>
          </a:prstGeom>
          <a:noFill/>
        </p:spPr>
        <p:txBody>
          <a:bodyPr wrap="square" lIns="0" tIns="0" rIns="0" bIns="0" rtlCol="0">
            <a:spAutoFit/>
          </a:bodyPr>
          <a:lstStyle/>
          <a:p>
            <a:pPr>
              <a:lnSpc>
                <a:spcPct val="130000"/>
              </a:lnSpc>
            </a:pPr>
            <a:r>
              <a:rPr lang="en-GB" sz="1200">
                <a:solidFill>
                  <a:schemeClr val="bg1">
                    <a:lumMod val="50000"/>
                    <a:alpha val="94058"/>
                  </a:schemeClr>
                </a:solidFill>
                <a:latin typeface="DM Sans 14pt Light" pitchFamily="2" charset="77"/>
              </a:rPr>
              <a:t>Define Investment Strategy</a:t>
            </a:r>
          </a:p>
          <a:p>
            <a:pPr>
              <a:lnSpc>
                <a:spcPct val="130000"/>
              </a:lnSpc>
            </a:pPr>
            <a:r>
              <a:rPr lang="en-GB" sz="1200">
                <a:solidFill>
                  <a:schemeClr val="bg1">
                    <a:lumMod val="50000"/>
                    <a:alpha val="94058"/>
                  </a:schemeClr>
                </a:solidFill>
                <a:latin typeface="DM Sans 14pt Light" pitchFamily="2" charset="77"/>
              </a:rPr>
              <a:t>Engage service providers</a:t>
            </a:r>
          </a:p>
          <a:p>
            <a:pPr>
              <a:lnSpc>
                <a:spcPct val="130000"/>
              </a:lnSpc>
            </a:pPr>
            <a:r>
              <a:rPr lang="en-GB" sz="1200">
                <a:solidFill>
                  <a:schemeClr val="bg1">
                    <a:lumMod val="50000"/>
                    <a:alpha val="94058"/>
                  </a:schemeClr>
                </a:solidFill>
                <a:latin typeface="DM Sans 14pt Light" pitchFamily="2" charset="77"/>
              </a:rPr>
              <a:t>Review potential securities for seeding transaction</a:t>
            </a:r>
          </a:p>
        </p:txBody>
      </p:sp>
      <p:sp>
        <p:nvSpPr>
          <p:cNvPr id="7" name="TextBox 6">
            <a:extLst>
              <a:ext uri="{FF2B5EF4-FFF2-40B4-BE49-F238E27FC236}">
                <a16:creationId xmlns:a16="http://schemas.microsoft.com/office/drawing/2014/main" id="{E8E11A34-9C1A-3ABB-C289-DB121F11544E}"/>
              </a:ext>
            </a:extLst>
          </p:cNvPr>
          <p:cNvSpPr txBox="1"/>
          <p:nvPr/>
        </p:nvSpPr>
        <p:spPr>
          <a:xfrm>
            <a:off x="3525514" y="3454786"/>
            <a:ext cx="2059278" cy="1664430"/>
          </a:xfrm>
          <a:prstGeom prst="rect">
            <a:avLst/>
          </a:prstGeom>
          <a:noFill/>
        </p:spPr>
        <p:txBody>
          <a:bodyPr wrap="square" lIns="0" tIns="0" rIns="0" bIns="0" rtlCol="0">
            <a:spAutoFit/>
          </a:bodyPr>
          <a:lstStyle/>
          <a:p>
            <a:pPr>
              <a:lnSpc>
                <a:spcPct val="130000"/>
              </a:lnSpc>
            </a:pPr>
            <a:r>
              <a:rPr lang="en-GB" sz="1200">
                <a:solidFill>
                  <a:schemeClr val="bg1">
                    <a:lumMod val="50000"/>
                    <a:alpha val="94058"/>
                  </a:schemeClr>
                </a:solidFill>
                <a:latin typeface="DM Sans 14pt Light" pitchFamily="2" charset="77"/>
              </a:rPr>
              <a:t>Engage legal &amp; tax advisors</a:t>
            </a:r>
          </a:p>
          <a:p>
            <a:pPr>
              <a:lnSpc>
                <a:spcPct val="130000"/>
              </a:lnSpc>
            </a:pPr>
            <a:r>
              <a:rPr lang="en-GB" sz="1200">
                <a:solidFill>
                  <a:schemeClr val="bg1">
                    <a:lumMod val="50000"/>
                    <a:alpha val="94058"/>
                  </a:schemeClr>
                </a:solidFill>
                <a:latin typeface="DM Sans 14pt Light" pitchFamily="2" charset="77"/>
              </a:rPr>
              <a:t>Receive tax opinion for seeding transaction</a:t>
            </a:r>
          </a:p>
          <a:p>
            <a:pPr>
              <a:lnSpc>
                <a:spcPct val="130000"/>
              </a:lnSpc>
            </a:pPr>
            <a:endParaRPr lang="en-GB" sz="1200">
              <a:solidFill>
                <a:schemeClr val="bg1">
                  <a:lumMod val="50000"/>
                  <a:alpha val="94058"/>
                </a:schemeClr>
              </a:solidFill>
              <a:latin typeface="DM Sans 14pt Light" pitchFamily="2" charset="77"/>
            </a:endParaRPr>
          </a:p>
          <a:p>
            <a:pPr>
              <a:lnSpc>
                <a:spcPct val="130000"/>
              </a:lnSpc>
            </a:pPr>
            <a:endParaRPr lang="en-GB" sz="1200">
              <a:solidFill>
                <a:schemeClr val="bg1">
                  <a:lumMod val="50000"/>
                  <a:alpha val="94058"/>
                </a:schemeClr>
              </a:solidFill>
              <a:latin typeface="DM Sans 14pt Light" pitchFamily="2" charset="77"/>
            </a:endParaRPr>
          </a:p>
          <a:p>
            <a:pPr>
              <a:lnSpc>
                <a:spcPct val="130000"/>
              </a:lnSpc>
            </a:pPr>
            <a:endParaRPr lang="en-GB" sz="1200">
              <a:solidFill>
                <a:schemeClr val="bg1">
                  <a:lumMod val="50000"/>
                  <a:alpha val="94058"/>
                </a:schemeClr>
              </a:solidFill>
              <a:latin typeface="DM Sans 14pt Light" pitchFamily="2" charset="77"/>
            </a:endParaRPr>
          </a:p>
          <a:p>
            <a:pPr>
              <a:lnSpc>
                <a:spcPct val="130000"/>
              </a:lnSpc>
            </a:pPr>
            <a:endParaRPr lang="en-GB" sz="1200">
              <a:solidFill>
                <a:schemeClr val="bg1">
                  <a:lumMod val="50000"/>
                  <a:alpha val="94058"/>
                </a:schemeClr>
              </a:solidFill>
              <a:latin typeface="DM Sans 14pt Light" pitchFamily="2" charset="77"/>
            </a:endParaRPr>
          </a:p>
        </p:txBody>
      </p:sp>
      <p:sp>
        <p:nvSpPr>
          <p:cNvPr id="15" name="TextBox 14">
            <a:extLst>
              <a:ext uri="{FF2B5EF4-FFF2-40B4-BE49-F238E27FC236}">
                <a16:creationId xmlns:a16="http://schemas.microsoft.com/office/drawing/2014/main" id="{99C1855A-BD7B-9CB5-3178-F7B74A2C59CB}"/>
              </a:ext>
            </a:extLst>
          </p:cNvPr>
          <p:cNvSpPr txBox="1"/>
          <p:nvPr/>
        </p:nvSpPr>
        <p:spPr>
          <a:xfrm>
            <a:off x="6080670" y="3922866"/>
            <a:ext cx="2248020" cy="1184299"/>
          </a:xfrm>
          <a:prstGeom prst="rect">
            <a:avLst/>
          </a:prstGeom>
          <a:noFill/>
        </p:spPr>
        <p:txBody>
          <a:bodyPr wrap="square" lIns="0" tIns="0" rIns="0" bIns="0" rtlCol="0">
            <a:spAutoFit/>
          </a:bodyPr>
          <a:lstStyle/>
          <a:p>
            <a:pPr>
              <a:lnSpc>
                <a:spcPct val="130000"/>
              </a:lnSpc>
            </a:pPr>
            <a:r>
              <a:rPr lang="en-GB" sz="1200">
                <a:solidFill>
                  <a:schemeClr val="bg1">
                    <a:lumMod val="50000"/>
                    <a:alpha val="94058"/>
                  </a:schemeClr>
                </a:solidFill>
                <a:latin typeface="DM Sans 14pt Light" pitchFamily="2" charset="77"/>
              </a:rPr>
              <a:t>Draft ETF Prospectus and file with the SEC</a:t>
            </a:r>
          </a:p>
          <a:p>
            <a:pPr>
              <a:lnSpc>
                <a:spcPct val="130000"/>
              </a:lnSpc>
            </a:pPr>
            <a:r>
              <a:rPr lang="en-GB" sz="1200">
                <a:solidFill>
                  <a:schemeClr val="bg1">
                    <a:lumMod val="50000"/>
                    <a:alpha val="94058"/>
                  </a:schemeClr>
                </a:solidFill>
                <a:latin typeface="DM Sans 14pt Light" pitchFamily="2" charset="77"/>
              </a:rPr>
              <a:t>The SEC has a 75-day</a:t>
            </a:r>
            <a:br>
              <a:rPr lang="en-GB" sz="1200">
                <a:solidFill>
                  <a:schemeClr val="bg1">
                    <a:lumMod val="50000"/>
                    <a:alpha val="94058"/>
                  </a:schemeClr>
                </a:solidFill>
                <a:latin typeface="DM Sans 14pt Light" pitchFamily="2" charset="77"/>
              </a:rPr>
            </a:br>
            <a:r>
              <a:rPr lang="en-GB" sz="1200">
                <a:solidFill>
                  <a:schemeClr val="bg1">
                    <a:lumMod val="50000"/>
                    <a:alpha val="94058"/>
                  </a:schemeClr>
                </a:solidFill>
                <a:latin typeface="DM Sans 14pt Light" pitchFamily="2" charset="77"/>
              </a:rPr>
              <a:t>minimum waiting period</a:t>
            </a:r>
          </a:p>
          <a:p>
            <a:pPr>
              <a:lnSpc>
                <a:spcPct val="130000"/>
              </a:lnSpc>
            </a:pPr>
            <a:r>
              <a:rPr lang="en-GB" sz="1200">
                <a:solidFill>
                  <a:schemeClr val="bg1">
                    <a:lumMod val="50000"/>
                    <a:alpha val="94058"/>
                  </a:schemeClr>
                </a:solidFill>
                <a:latin typeface="DM Sans 14pt Light" pitchFamily="2" charset="77"/>
              </a:rPr>
              <a:t>Amend Prospectus as needed</a:t>
            </a:r>
          </a:p>
        </p:txBody>
      </p:sp>
      <p:sp>
        <p:nvSpPr>
          <p:cNvPr id="16" name="TextBox 15">
            <a:extLst>
              <a:ext uri="{FF2B5EF4-FFF2-40B4-BE49-F238E27FC236}">
                <a16:creationId xmlns:a16="http://schemas.microsoft.com/office/drawing/2014/main" id="{6DD7447D-5CCE-618B-39AC-38519E248095}"/>
              </a:ext>
            </a:extLst>
          </p:cNvPr>
          <p:cNvSpPr txBox="1"/>
          <p:nvPr/>
        </p:nvSpPr>
        <p:spPr>
          <a:xfrm>
            <a:off x="8641110" y="4398355"/>
            <a:ext cx="2472995" cy="1664430"/>
          </a:xfrm>
          <a:prstGeom prst="rect">
            <a:avLst/>
          </a:prstGeom>
          <a:noFill/>
        </p:spPr>
        <p:txBody>
          <a:bodyPr wrap="square" lIns="0" tIns="0" rIns="0" bIns="0" rtlCol="0">
            <a:spAutoFit/>
          </a:bodyPr>
          <a:lstStyle/>
          <a:p>
            <a:pPr>
              <a:lnSpc>
                <a:spcPct val="130000"/>
              </a:lnSpc>
            </a:pPr>
            <a:r>
              <a:rPr lang="en-GB" sz="1200">
                <a:solidFill>
                  <a:schemeClr val="bg1">
                    <a:lumMod val="50000"/>
                    <a:alpha val="94000"/>
                  </a:schemeClr>
                </a:solidFill>
                <a:latin typeface="DM Sans 14pt Light" pitchFamily="2" charset="77"/>
              </a:rPr>
              <a:t>After ETF is declared effective by the SEC, the initial in-kind contribution of appreciated securities can occur</a:t>
            </a:r>
          </a:p>
          <a:p>
            <a:pPr>
              <a:lnSpc>
                <a:spcPct val="130000"/>
              </a:lnSpc>
            </a:pPr>
            <a:r>
              <a:rPr lang="en-GB" sz="1200">
                <a:solidFill>
                  <a:schemeClr val="bg1">
                    <a:lumMod val="50000"/>
                    <a:alpha val="94000"/>
                  </a:schemeClr>
                </a:solidFill>
                <a:latin typeface="DM Sans 14pt Light" pitchFamily="2" charset="77"/>
              </a:rPr>
              <a:t>After in-kind transaction has settled, the ETF can be listed on an exchange for trading</a:t>
            </a:r>
          </a:p>
        </p:txBody>
      </p:sp>
      <p:sp>
        <p:nvSpPr>
          <p:cNvPr id="32" name="Rounded Rectangle 31">
            <a:extLst>
              <a:ext uri="{FF2B5EF4-FFF2-40B4-BE49-F238E27FC236}">
                <a16:creationId xmlns:a16="http://schemas.microsoft.com/office/drawing/2014/main" id="{CF48366D-C7D8-79A7-7D2B-0B7FD472359B}"/>
              </a:ext>
            </a:extLst>
          </p:cNvPr>
          <p:cNvSpPr/>
          <p:nvPr/>
        </p:nvSpPr>
        <p:spPr>
          <a:xfrm>
            <a:off x="3878299" y="1812757"/>
            <a:ext cx="4435401" cy="5051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n-US" sz="1200">
                <a:solidFill>
                  <a:srgbClr val="C1CAE2"/>
                </a:solidFill>
                <a:latin typeface="DM Sans 14pt Light" pitchFamily="2" charset="77"/>
              </a:rPr>
              <a:t>Appreciated Securities Converted into ETF (100-180 days)</a:t>
            </a:r>
          </a:p>
        </p:txBody>
      </p:sp>
      <p:grpSp>
        <p:nvGrpSpPr>
          <p:cNvPr id="13" name="Group 12">
            <a:extLst>
              <a:ext uri="{FF2B5EF4-FFF2-40B4-BE49-F238E27FC236}">
                <a16:creationId xmlns:a16="http://schemas.microsoft.com/office/drawing/2014/main" id="{3FCB43B5-09D3-C973-3742-F4E6350D0129}"/>
              </a:ext>
            </a:extLst>
          </p:cNvPr>
          <p:cNvGrpSpPr/>
          <p:nvPr/>
        </p:nvGrpSpPr>
        <p:grpSpPr>
          <a:xfrm>
            <a:off x="1173600" y="6364800"/>
            <a:ext cx="3738645" cy="335436"/>
            <a:chOff x="1667584" y="3759098"/>
            <a:chExt cx="3738645" cy="335436"/>
          </a:xfrm>
        </p:grpSpPr>
        <p:sp>
          <p:nvSpPr>
            <p:cNvPr id="14" name="Rounded Rectangle 13">
              <a:extLst>
                <a:ext uri="{FF2B5EF4-FFF2-40B4-BE49-F238E27FC236}">
                  <a16:creationId xmlns:a16="http://schemas.microsoft.com/office/drawing/2014/main" id="{EB978B49-3FEA-A318-CE0F-CD0301DFDE5E}"/>
                </a:ext>
              </a:extLst>
            </p:cNvPr>
            <p:cNvSpPr/>
            <p:nvPr/>
          </p:nvSpPr>
          <p:spPr>
            <a:xfrm>
              <a:off x="4226676" y="3759098"/>
              <a:ext cx="1179553" cy="335436"/>
            </a:xfrm>
            <a:prstGeom prst="roundRect">
              <a:avLst>
                <a:gd name="adj" fmla="val 50000"/>
              </a:avLst>
            </a:prstGeom>
            <a:solidFill>
              <a:schemeClr val="bg1">
                <a:lumMod val="85000"/>
              </a:schemeClr>
            </a:solidFill>
            <a:ln>
              <a:solidFill>
                <a:schemeClr val="bg1">
                  <a:lumMod val="8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b="1">
                  <a:solidFill>
                    <a:schemeClr val="bg1"/>
                  </a:solidFill>
                  <a:latin typeface="DM Sans 14pt ExtraLight" pitchFamily="2" charset="77"/>
                </a:rPr>
                <a:t>Creativity</a:t>
              </a:r>
              <a:endParaRPr lang="en-RO" sz="900" b="1">
                <a:solidFill>
                  <a:schemeClr val="bg1"/>
                </a:solidFill>
                <a:latin typeface="DM Sans 14pt ExtraLight" pitchFamily="2" charset="77"/>
              </a:endParaRPr>
            </a:p>
          </p:txBody>
        </p:sp>
        <p:sp>
          <p:nvSpPr>
            <p:cNvPr id="18" name="Rounded Rectangle 17">
              <a:extLst>
                <a:ext uri="{FF2B5EF4-FFF2-40B4-BE49-F238E27FC236}">
                  <a16:creationId xmlns:a16="http://schemas.microsoft.com/office/drawing/2014/main" id="{715F18C2-5F3E-1812-AE1A-E8AE78D3E1DB}"/>
                </a:ext>
              </a:extLst>
            </p:cNvPr>
            <p:cNvSpPr/>
            <p:nvPr/>
          </p:nvSpPr>
          <p:spPr>
            <a:xfrm>
              <a:off x="2947131" y="3759098"/>
              <a:ext cx="1179553" cy="335436"/>
            </a:xfrm>
            <a:prstGeom prst="roundRect">
              <a:avLst>
                <a:gd name="adj" fmla="val 50000"/>
              </a:avLst>
            </a:prstGeom>
            <a:noFill/>
            <a:ln>
              <a:solidFill>
                <a:schemeClr val="bg1">
                  <a:lumMod val="8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RO" sz="900">
                  <a:solidFill>
                    <a:schemeClr val="bg1">
                      <a:lumMod val="75000"/>
                    </a:schemeClr>
                  </a:solidFill>
                  <a:latin typeface="DM Sans 14pt ExtraLight" pitchFamily="2" charset="77"/>
                </a:rPr>
                <a:t>Simplicity</a:t>
              </a:r>
            </a:p>
          </p:txBody>
        </p:sp>
        <p:sp>
          <p:nvSpPr>
            <p:cNvPr id="19" name="Rounded Rectangle 18">
              <a:extLst>
                <a:ext uri="{FF2B5EF4-FFF2-40B4-BE49-F238E27FC236}">
                  <a16:creationId xmlns:a16="http://schemas.microsoft.com/office/drawing/2014/main" id="{CDB85134-4B92-AC64-4915-E55BC1F634A7}"/>
                </a:ext>
              </a:extLst>
            </p:cNvPr>
            <p:cNvSpPr/>
            <p:nvPr/>
          </p:nvSpPr>
          <p:spPr>
            <a:xfrm>
              <a:off x="1667584" y="3759098"/>
              <a:ext cx="1179553" cy="335436"/>
            </a:xfrm>
            <a:prstGeom prst="roundRect">
              <a:avLst>
                <a:gd name="adj" fmla="val 50000"/>
              </a:avLst>
            </a:prstGeom>
            <a:noFill/>
            <a:ln>
              <a:solidFill>
                <a:schemeClr val="bg1">
                  <a:lumMod val="8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a:solidFill>
                    <a:schemeClr val="bg1">
                      <a:lumMod val="75000"/>
                    </a:schemeClr>
                  </a:solidFill>
                  <a:latin typeface="DM Sans 14pt ExtraLight" pitchFamily="2" charset="77"/>
                </a:rPr>
                <a:t>Tax-aware</a:t>
              </a:r>
              <a:endParaRPr lang="en-RO" sz="900">
                <a:solidFill>
                  <a:schemeClr val="bg1">
                    <a:lumMod val="75000"/>
                  </a:schemeClr>
                </a:solidFill>
                <a:latin typeface="DM Sans 14pt ExtraLight" pitchFamily="2" charset="77"/>
              </a:endParaRPr>
            </a:p>
          </p:txBody>
        </p:sp>
      </p:grpSp>
      <p:cxnSp>
        <p:nvCxnSpPr>
          <p:cNvPr id="4" name="Straight Connector 3">
            <a:extLst>
              <a:ext uri="{FF2B5EF4-FFF2-40B4-BE49-F238E27FC236}">
                <a16:creationId xmlns:a16="http://schemas.microsoft.com/office/drawing/2014/main" id="{88C9263C-C023-3552-CE2D-C5743E7D9915}"/>
              </a:ext>
            </a:extLst>
          </p:cNvPr>
          <p:cNvCxnSpPr>
            <a:cxnSpLocks/>
            <a:endCxn id="21" idx="4"/>
          </p:cNvCxnSpPr>
          <p:nvPr/>
        </p:nvCxnSpPr>
        <p:spPr>
          <a:xfrm>
            <a:off x="799590" y="2505000"/>
            <a:ext cx="4042" cy="1155767"/>
          </a:xfrm>
          <a:prstGeom prst="line">
            <a:avLst/>
          </a:prstGeom>
          <a:ln w="12700">
            <a:solidFill>
              <a:srgbClr val="C1CAE2"/>
            </a:solidFill>
          </a:ln>
        </p:spPr>
        <p:style>
          <a:lnRef idx="2">
            <a:schemeClr val="accent1"/>
          </a:lnRef>
          <a:fillRef idx="0">
            <a:schemeClr val="accent1"/>
          </a:fillRef>
          <a:effectRef idx="1">
            <a:schemeClr val="accent1"/>
          </a:effectRef>
          <a:fontRef idx="minor">
            <a:schemeClr val="tx1"/>
          </a:fontRef>
        </p:style>
      </p:cxnSp>
      <p:sp>
        <p:nvSpPr>
          <p:cNvPr id="12" name="Oval 11">
            <a:extLst>
              <a:ext uri="{FF2B5EF4-FFF2-40B4-BE49-F238E27FC236}">
                <a16:creationId xmlns:a16="http://schemas.microsoft.com/office/drawing/2014/main" id="{3E7C43D1-F269-CBA4-CE68-88553FD4D35D}"/>
              </a:ext>
            </a:extLst>
          </p:cNvPr>
          <p:cNvSpPr/>
          <p:nvPr/>
        </p:nvSpPr>
        <p:spPr>
          <a:xfrm>
            <a:off x="729996" y="3052274"/>
            <a:ext cx="137294" cy="137294"/>
          </a:xfrm>
          <a:prstGeom prst="ellipse">
            <a:avLst/>
          </a:prstGeom>
          <a:solidFill>
            <a:srgbClr val="FFFFFF"/>
          </a:solidFill>
          <a:ln w="12700">
            <a:solidFill>
              <a:srgbClr val="C1CAE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sz="1100">
              <a:solidFill>
                <a:schemeClr val="bg1"/>
              </a:solidFill>
              <a:latin typeface="DM Sans 14pt Light" pitchFamily="2" charset="77"/>
            </a:endParaRPr>
          </a:p>
        </p:txBody>
      </p:sp>
      <p:sp>
        <p:nvSpPr>
          <p:cNvPr id="20" name="Oval 19">
            <a:extLst>
              <a:ext uri="{FF2B5EF4-FFF2-40B4-BE49-F238E27FC236}">
                <a16:creationId xmlns:a16="http://schemas.microsoft.com/office/drawing/2014/main" id="{8F01E040-C77D-DEF2-750B-B87B718FF4BB}"/>
              </a:ext>
            </a:extLst>
          </p:cNvPr>
          <p:cNvSpPr/>
          <p:nvPr/>
        </p:nvSpPr>
        <p:spPr>
          <a:xfrm>
            <a:off x="729996" y="3289524"/>
            <a:ext cx="137294" cy="137294"/>
          </a:xfrm>
          <a:prstGeom prst="ellipse">
            <a:avLst/>
          </a:prstGeom>
          <a:solidFill>
            <a:srgbClr val="FFFFFF"/>
          </a:solidFill>
          <a:ln w="12700">
            <a:solidFill>
              <a:srgbClr val="C1CAE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sz="1100">
              <a:solidFill>
                <a:schemeClr val="bg1"/>
              </a:solidFill>
              <a:latin typeface="DM Sans 14pt Light" pitchFamily="2" charset="77"/>
            </a:endParaRPr>
          </a:p>
        </p:txBody>
      </p:sp>
      <p:sp>
        <p:nvSpPr>
          <p:cNvPr id="21" name="Oval 20">
            <a:extLst>
              <a:ext uri="{FF2B5EF4-FFF2-40B4-BE49-F238E27FC236}">
                <a16:creationId xmlns:a16="http://schemas.microsoft.com/office/drawing/2014/main" id="{86EFC01D-58F0-D05B-7208-2081595316C0}"/>
              </a:ext>
            </a:extLst>
          </p:cNvPr>
          <p:cNvSpPr/>
          <p:nvPr/>
        </p:nvSpPr>
        <p:spPr>
          <a:xfrm>
            <a:off x="734985" y="3523473"/>
            <a:ext cx="137294" cy="137294"/>
          </a:xfrm>
          <a:prstGeom prst="ellipse">
            <a:avLst/>
          </a:prstGeom>
          <a:solidFill>
            <a:srgbClr val="FFFFFF"/>
          </a:solidFill>
          <a:ln w="12700">
            <a:solidFill>
              <a:srgbClr val="C1CAE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sz="1100">
              <a:solidFill>
                <a:schemeClr val="bg1"/>
              </a:solidFill>
              <a:latin typeface="DM Sans 14pt Light" pitchFamily="2" charset="77"/>
            </a:endParaRPr>
          </a:p>
        </p:txBody>
      </p:sp>
      <p:sp>
        <p:nvSpPr>
          <p:cNvPr id="25" name="Oval 24">
            <a:extLst>
              <a:ext uri="{FF2B5EF4-FFF2-40B4-BE49-F238E27FC236}">
                <a16:creationId xmlns:a16="http://schemas.microsoft.com/office/drawing/2014/main" id="{314287AD-864E-DDD7-3FDD-7DFECA7E83DD}"/>
              </a:ext>
            </a:extLst>
          </p:cNvPr>
          <p:cNvSpPr/>
          <p:nvPr/>
        </p:nvSpPr>
        <p:spPr>
          <a:xfrm>
            <a:off x="3316449" y="3516635"/>
            <a:ext cx="137294" cy="137294"/>
          </a:xfrm>
          <a:prstGeom prst="ellipse">
            <a:avLst/>
          </a:prstGeom>
          <a:solidFill>
            <a:srgbClr val="FFFFFF"/>
          </a:solidFill>
          <a:ln w="12700">
            <a:solidFill>
              <a:srgbClr val="5B79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sz="1100">
              <a:solidFill>
                <a:schemeClr val="bg1"/>
              </a:solidFill>
              <a:latin typeface="DM Sans 14pt Light" pitchFamily="2" charset="77"/>
            </a:endParaRPr>
          </a:p>
        </p:txBody>
      </p:sp>
      <p:sp>
        <p:nvSpPr>
          <p:cNvPr id="26" name="Oval 25">
            <a:extLst>
              <a:ext uri="{FF2B5EF4-FFF2-40B4-BE49-F238E27FC236}">
                <a16:creationId xmlns:a16="http://schemas.microsoft.com/office/drawing/2014/main" id="{4F3E895D-C998-69DA-8087-9A8B390AC92B}"/>
              </a:ext>
            </a:extLst>
          </p:cNvPr>
          <p:cNvSpPr/>
          <p:nvPr/>
        </p:nvSpPr>
        <p:spPr>
          <a:xfrm>
            <a:off x="3316449" y="3753885"/>
            <a:ext cx="137294" cy="137294"/>
          </a:xfrm>
          <a:prstGeom prst="ellipse">
            <a:avLst/>
          </a:prstGeom>
          <a:solidFill>
            <a:srgbClr val="FFFFFF"/>
          </a:solidFill>
          <a:ln w="12700">
            <a:solidFill>
              <a:srgbClr val="5B79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sz="1100">
              <a:solidFill>
                <a:schemeClr val="bg1"/>
              </a:solidFill>
              <a:latin typeface="DM Sans 14pt Light" pitchFamily="2" charset="77"/>
            </a:endParaRPr>
          </a:p>
        </p:txBody>
      </p:sp>
      <p:cxnSp>
        <p:nvCxnSpPr>
          <p:cNvPr id="36" name="Straight Connector 35">
            <a:extLst>
              <a:ext uri="{FF2B5EF4-FFF2-40B4-BE49-F238E27FC236}">
                <a16:creationId xmlns:a16="http://schemas.microsoft.com/office/drawing/2014/main" id="{74D469AB-B555-1D4E-240F-769162BA9857}"/>
              </a:ext>
            </a:extLst>
          </p:cNvPr>
          <p:cNvCxnSpPr>
            <a:cxnSpLocks/>
            <a:endCxn id="38" idx="0"/>
          </p:cNvCxnSpPr>
          <p:nvPr/>
        </p:nvCxnSpPr>
        <p:spPr>
          <a:xfrm>
            <a:off x="8487451" y="4162030"/>
            <a:ext cx="0" cy="1248698"/>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37" name="Oval 36">
            <a:extLst>
              <a:ext uri="{FF2B5EF4-FFF2-40B4-BE49-F238E27FC236}">
                <a16:creationId xmlns:a16="http://schemas.microsoft.com/office/drawing/2014/main" id="{935F29B0-8759-31FF-AEFA-41A3352A4D97}"/>
              </a:ext>
            </a:extLst>
          </p:cNvPr>
          <p:cNvSpPr/>
          <p:nvPr/>
        </p:nvSpPr>
        <p:spPr>
          <a:xfrm>
            <a:off x="8413815" y="4459203"/>
            <a:ext cx="137294" cy="137294"/>
          </a:xfrm>
          <a:prstGeom prst="ellipse">
            <a:avLst/>
          </a:prstGeom>
          <a:solidFill>
            <a:srgbClr val="FFFFFF"/>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sz="1100">
              <a:solidFill>
                <a:schemeClr val="bg1"/>
              </a:solidFill>
              <a:latin typeface="DM Sans 14pt Light" pitchFamily="2" charset="77"/>
            </a:endParaRPr>
          </a:p>
        </p:txBody>
      </p:sp>
      <p:sp>
        <p:nvSpPr>
          <p:cNvPr id="38" name="Oval 37">
            <a:extLst>
              <a:ext uri="{FF2B5EF4-FFF2-40B4-BE49-F238E27FC236}">
                <a16:creationId xmlns:a16="http://schemas.microsoft.com/office/drawing/2014/main" id="{C02DB16F-BEBE-F95E-F365-1D7078231621}"/>
              </a:ext>
            </a:extLst>
          </p:cNvPr>
          <p:cNvSpPr/>
          <p:nvPr/>
        </p:nvSpPr>
        <p:spPr>
          <a:xfrm>
            <a:off x="8418804" y="5410728"/>
            <a:ext cx="137294" cy="137294"/>
          </a:xfrm>
          <a:prstGeom prst="ellipse">
            <a:avLst/>
          </a:prstGeom>
          <a:solidFill>
            <a:srgbClr val="FFFFFF"/>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sz="1100">
              <a:solidFill>
                <a:schemeClr val="bg1"/>
              </a:solidFill>
              <a:latin typeface="DM Sans 14pt Light" pitchFamily="2" charset="77"/>
            </a:endParaRPr>
          </a:p>
        </p:txBody>
      </p:sp>
      <p:sp>
        <p:nvSpPr>
          <p:cNvPr id="22" name="TextBox 21">
            <a:extLst>
              <a:ext uri="{FF2B5EF4-FFF2-40B4-BE49-F238E27FC236}">
                <a16:creationId xmlns:a16="http://schemas.microsoft.com/office/drawing/2014/main" id="{9ACD242B-38D0-E31A-5F7B-07FD7C2F6331}"/>
              </a:ext>
            </a:extLst>
          </p:cNvPr>
          <p:cNvSpPr txBox="1"/>
          <p:nvPr/>
        </p:nvSpPr>
        <p:spPr>
          <a:xfrm>
            <a:off x="9303786" y="50644"/>
            <a:ext cx="2573140" cy="253916"/>
          </a:xfrm>
          <a:prstGeom prst="rect">
            <a:avLst/>
          </a:prstGeom>
          <a:noFill/>
        </p:spPr>
        <p:txBody>
          <a:bodyPr wrap="none" rtlCol="0">
            <a:spAutoFit/>
          </a:bodyPr>
          <a:lstStyle/>
          <a:p>
            <a:pPr algn="l"/>
            <a:r>
              <a:rPr lang="en-US" sz="1050">
                <a:solidFill>
                  <a:schemeClr val="bg1">
                    <a:lumMod val="75000"/>
                    <a:alpha val="71580"/>
                  </a:schemeClr>
                </a:solidFill>
                <a:latin typeface="DM Sans 14pt Light" pitchFamily="2" charset="0"/>
              </a:rPr>
              <a:t>Confidential | For Institutional Use Only</a:t>
            </a:r>
          </a:p>
        </p:txBody>
      </p:sp>
      <p:sp>
        <p:nvSpPr>
          <p:cNvPr id="23" name="Content Placeholder 3">
            <a:extLst>
              <a:ext uri="{FF2B5EF4-FFF2-40B4-BE49-F238E27FC236}">
                <a16:creationId xmlns:a16="http://schemas.microsoft.com/office/drawing/2014/main" id="{213C5992-DD4C-C6EC-B44E-87F75F728F6A}"/>
              </a:ext>
            </a:extLst>
          </p:cNvPr>
          <p:cNvSpPr txBox="1">
            <a:spLocks/>
          </p:cNvSpPr>
          <p:nvPr/>
        </p:nvSpPr>
        <p:spPr>
          <a:xfrm>
            <a:off x="6582228" y="6296990"/>
            <a:ext cx="4841799" cy="471055"/>
          </a:xfrm>
          <a:prstGeom prst="rect">
            <a:avLst/>
          </a:prstGeom>
        </p:spPr>
        <p:txBody>
          <a:bodyPr lIns="0" tIns="0" rIns="0" bIns="0"/>
          <a:lstStyle>
            <a:lvl1pPr marL="0" indent="0" algn="l" defTabSz="914332" rtl="0" eaLnBrk="1" latinLnBrk="0" hangingPunct="1">
              <a:lnSpc>
                <a:spcPct val="100000"/>
              </a:lnSpc>
              <a:spcBef>
                <a:spcPts val="1000"/>
              </a:spcBef>
              <a:buFont typeface="Arial" panose="020B0604020202020204" pitchFamily="34" charset="0"/>
              <a:buNone/>
              <a:defRPr sz="2400" b="1" i="0" kern="1200">
                <a:solidFill>
                  <a:schemeClr val="tx1"/>
                </a:solidFill>
                <a:latin typeface="DM Sans 14pt" pitchFamily="2" charset="77"/>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800" b="0">
                <a:solidFill>
                  <a:schemeClr val="tx1">
                    <a:alpha val="72000"/>
                  </a:schemeClr>
                </a:solidFill>
              </a:rPr>
              <a:t>*Launch timeline information is for illustrative purposes only. Twin Oak does not guarantee the timeline of any ETF launch process.</a:t>
            </a:r>
          </a:p>
        </p:txBody>
      </p:sp>
      <p:sp>
        <p:nvSpPr>
          <p:cNvPr id="5" name="Rounded Rectangle 20">
            <a:extLst>
              <a:ext uri="{FF2B5EF4-FFF2-40B4-BE49-F238E27FC236}">
                <a16:creationId xmlns:a16="http://schemas.microsoft.com/office/drawing/2014/main" id="{FC482EF0-C820-6088-83AE-CA6759F76476}"/>
              </a:ext>
            </a:extLst>
          </p:cNvPr>
          <p:cNvSpPr/>
          <p:nvPr/>
        </p:nvSpPr>
        <p:spPr>
          <a:xfrm>
            <a:off x="5012239" y="6364800"/>
            <a:ext cx="1179553" cy="335436"/>
          </a:xfrm>
          <a:prstGeom prst="roundRect">
            <a:avLst>
              <a:gd name="adj" fmla="val 50000"/>
            </a:avLst>
          </a:prstGeom>
          <a:solidFill>
            <a:schemeClr val="bg1">
              <a:lumMod val="85000"/>
            </a:schemeClr>
          </a:solidFill>
          <a:ln>
            <a:solidFill>
              <a:schemeClr val="bg1">
                <a:lumMod val="8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RO" sz="900" b="1" dirty="0">
                <a:solidFill>
                  <a:schemeClr val="bg1"/>
                </a:solidFill>
                <a:latin typeface="DM Sans 14pt ExtraLight" pitchFamily="2" charset="77"/>
              </a:rPr>
              <a:t>Stewardship</a:t>
            </a:r>
          </a:p>
        </p:txBody>
      </p:sp>
    </p:spTree>
    <p:extLst>
      <p:ext uri="{BB962C8B-B14F-4D97-AF65-F5344CB8AC3E}">
        <p14:creationId xmlns:p14="http://schemas.microsoft.com/office/powerpoint/2010/main" val="27597415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9783A16-E1CD-A342-8A78-E005F0CCF481}"/>
              </a:ext>
            </a:extLst>
          </p:cNvPr>
          <p:cNvSpPr>
            <a:spLocks noGrp="1"/>
          </p:cNvSpPr>
          <p:nvPr>
            <p:ph idx="1"/>
          </p:nvPr>
        </p:nvSpPr>
        <p:spPr>
          <a:xfrm>
            <a:off x="682929" y="1127051"/>
            <a:ext cx="10826141" cy="4429687"/>
          </a:xfrm>
        </p:spPr>
        <p:txBody>
          <a:bodyPr>
            <a:normAutofit fontScale="92500"/>
          </a:bodyPr>
          <a:lstStyle/>
          <a:p>
            <a:r>
              <a:rPr lang="en-US" sz="1100">
                <a:latin typeface="DM Sans 14pt Light" pitchFamily="2" charset="77"/>
              </a:rPr>
              <a:t>The contents of this document are confidential and proprietary, are furnished exclusively for the use of the person to whom it is provided directly by Twin Oak ETF Company, and may not be copied, disclosed, distributed or used in any way by the person to whom it was provided or by any other party without the express prior written permission of Twin Oak ETF Company (herein, “Twin Oak”). Nothing herein constitutes or should be construed as an offering of securities or a recommendation to purchase or sell securities. Such an offering may be made only to qualified offerees, only at the time such an offeree receives a confidential private offering memorandum or disclosure statement (“CPOM”), a subscription agreement, or other offering documents (collectively referred to as “Other Offering Documents”), which will contain important information (including investment objective, policies, risk factors, fees, tax implications and relevant qualifications), and only in those jurisdictions where permitted by law. In the case of any inconsistency between the contents of this document and the contents of Other Offering Documents, the Other Offering Documents shall control. Any reliance on information or disclosures not contained in, or inconsistent with, information in the Other Offering Documents shall be solely at the recipient’s own risk.</a:t>
            </a:r>
          </a:p>
          <a:p>
            <a:r>
              <a:rPr lang="en-US" sz="1100">
                <a:latin typeface="DM Sans 14pt Light" pitchFamily="2" charset="77"/>
              </a:rPr>
              <a:t>The information contained herein is in summary form and is for informational and discussion purposes only. Twin Oak makes no representations or warranties as to the accuracy, timeliness or completeness of the information set forth herein. Information that is currently accurate may become inaccurate at a subsequent date, and Twin Oak does not undertake to update or correct such information.</a:t>
            </a:r>
            <a:br>
              <a:rPr lang="en-US" sz="1100">
                <a:latin typeface="DM Sans 14pt Light" pitchFamily="2" charset="77"/>
              </a:rPr>
            </a:br>
            <a:br>
              <a:rPr lang="en-US" sz="1100">
                <a:latin typeface="DM Sans 14pt Light" pitchFamily="2" charset="77"/>
              </a:rPr>
            </a:br>
            <a:r>
              <a:rPr lang="en-US" sz="1100">
                <a:latin typeface="DM Sans 14pt Light" pitchFamily="2" charset="77"/>
              </a:rPr>
              <a:t>Certain information contained in this document constitutes “forward-looking statements,” which can be identified by the use of forward-looking terminology such as “may,” “will,” “should,” “expect,” “anticipate,” “project,” “estimate,” “intend,” “continue,” or “believe,” or the negatives thereof or other variations thereon or comparable terminology. Any projections, market outlooks or estimates in this document are forward-looking statements and are based upon certain assumptions. These assumptions may prove to be wrong in hindsight. Other events which were not taken into account may occur and certain risks may materialize, which significantly affect the returns or performance of Twin Oak and the clients it advises. Due to such risks and uncertainties, actual events, results or the actual performance of investments by Twin Oak or clients it advises may differ materially from those reflected or contemplated in such forward-looking statements. Nothing contained herein may be relied upon as a guarantee, promise, assurance or a representation as to the future. Certain information included in this document represents the observations and subjective views of Twin Oak. Industry participants may reasonably disagree with these observations and views. Predictions, opinions and other information contained herein are subject to change continually and without notice of any kind. The information contained herein should only be read in conjunction with, and is subject in all respects to, the notes set forth throughout this document in the footers.</a:t>
            </a:r>
            <a:br>
              <a:rPr lang="en-US" sz="1100">
                <a:latin typeface="DM Sans 14pt Light" pitchFamily="2" charset="77"/>
              </a:rPr>
            </a:br>
            <a:br>
              <a:rPr lang="en-US" sz="1100">
                <a:latin typeface="DM Sans 14pt Light" pitchFamily="2" charset="77"/>
              </a:rPr>
            </a:br>
            <a:r>
              <a:rPr lang="en-US" sz="1100">
                <a:latin typeface="DM Sans 14pt Light" pitchFamily="2" charset="77"/>
              </a:rPr>
              <a:t>There is no guarantee that the investment objective of Twin Oak or clients it advises will be achieved. Past performance is not a guarantee of, and is not necessarily indicative of, future results. As with any investment, an investment in a strategy advised by Twin Oak includes a potential for profit as well as the possibility of loss. Nothing herein is intended as tax, legal, or investment advice. Prospective investors are strongly urged to review the Other Offering Documents carefully and consult with their counsel and advisers before investing.</a:t>
            </a:r>
          </a:p>
        </p:txBody>
      </p:sp>
      <p:sp>
        <p:nvSpPr>
          <p:cNvPr id="9" name="Text Placeholder 8">
            <a:extLst>
              <a:ext uri="{FF2B5EF4-FFF2-40B4-BE49-F238E27FC236}">
                <a16:creationId xmlns:a16="http://schemas.microsoft.com/office/drawing/2014/main" id="{E2353441-8647-8042-C086-0BEEB697A63E}"/>
              </a:ext>
            </a:extLst>
          </p:cNvPr>
          <p:cNvSpPr>
            <a:spLocks noGrp="1"/>
          </p:cNvSpPr>
          <p:nvPr>
            <p:ph type="body" sz="quarter" idx="12"/>
          </p:nvPr>
        </p:nvSpPr>
        <p:spPr/>
        <p:txBody>
          <a:bodyPr/>
          <a:lstStyle/>
          <a:p>
            <a:r>
              <a:rPr lang="en-RO"/>
              <a:t>Disclaimer</a:t>
            </a:r>
          </a:p>
        </p:txBody>
      </p:sp>
      <p:sp>
        <p:nvSpPr>
          <p:cNvPr id="2" name="TextBox 1">
            <a:extLst>
              <a:ext uri="{FF2B5EF4-FFF2-40B4-BE49-F238E27FC236}">
                <a16:creationId xmlns:a16="http://schemas.microsoft.com/office/drawing/2014/main" id="{FA9B3142-29A9-CAE3-D406-405877D3E553}"/>
              </a:ext>
            </a:extLst>
          </p:cNvPr>
          <p:cNvSpPr txBox="1"/>
          <p:nvPr/>
        </p:nvSpPr>
        <p:spPr>
          <a:xfrm>
            <a:off x="9303786" y="50644"/>
            <a:ext cx="2573140" cy="253916"/>
          </a:xfrm>
          <a:prstGeom prst="rect">
            <a:avLst/>
          </a:prstGeom>
          <a:noFill/>
        </p:spPr>
        <p:txBody>
          <a:bodyPr wrap="none" rtlCol="0">
            <a:spAutoFit/>
          </a:bodyPr>
          <a:lstStyle/>
          <a:p>
            <a:pPr algn="l"/>
            <a:r>
              <a:rPr lang="en-US" sz="1050">
                <a:solidFill>
                  <a:schemeClr val="bg1">
                    <a:lumMod val="75000"/>
                    <a:alpha val="71580"/>
                  </a:schemeClr>
                </a:solidFill>
                <a:latin typeface="DM Sans 14pt Light" pitchFamily="2" charset="0"/>
              </a:rPr>
              <a:t>Confidential | For Institutional Use Only</a:t>
            </a:r>
          </a:p>
        </p:txBody>
      </p:sp>
    </p:spTree>
    <p:extLst>
      <p:ext uri="{BB962C8B-B14F-4D97-AF65-F5344CB8AC3E}">
        <p14:creationId xmlns:p14="http://schemas.microsoft.com/office/powerpoint/2010/main" val="11625697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Placeholder 27">
            <a:extLst>
              <a:ext uri="{FF2B5EF4-FFF2-40B4-BE49-F238E27FC236}">
                <a16:creationId xmlns:a16="http://schemas.microsoft.com/office/drawing/2014/main" id="{F875B3DB-74A8-842B-2E43-C0AC5AB3A8DD}"/>
              </a:ext>
            </a:extLst>
          </p:cNvPr>
          <p:cNvSpPr>
            <a:spLocks noGrp="1"/>
          </p:cNvSpPr>
          <p:nvPr>
            <p:ph type="body" sz="quarter" idx="10"/>
          </p:nvPr>
        </p:nvSpPr>
        <p:spPr>
          <a:xfrm>
            <a:off x="682928" y="497223"/>
            <a:ext cx="4803471" cy="158559"/>
          </a:xfrm>
        </p:spPr>
        <p:txBody>
          <a:bodyPr/>
          <a:lstStyle/>
          <a:p>
            <a:r>
              <a:rPr lang="en-RO" dirty="0"/>
              <a:t>OUR SOLUTION</a:t>
            </a:r>
            <a:r>
              <a:rPr lang="en-US" dirty="0"/>
              <a:t>: CUSTOMIZABLE FOR POST LAUNCH EFFICIENCY</a:t>
            </a:r>
            <a:endParaRPr lang="en-RO" dirty="0"/>
          </a:p>
        </p:txBody>
      </p:sp>
      <p:sp>
        <p:nvSpPr>
          <p:cNvPr id="13" name="Text Placeholder 12">
            <a:extLst>
              <a:ext uri="{FF2B5EF4-FFF2-40B4-BE49-F238E27FC236}">
                <a16:creationId xmlns:a16="http://schemas.microsoft.com/office/drawing/2014/main" id="{45ED86AD-0347-0C3C-BF6C-6208D2C8A093}"/>
              </a:ext>
            </a:extLst>
          </p:cNvPr>
          <p:cNvSpPr>
            <a:spLocks noGrp="1"/>
          </p:cNvSpPr>
          <p:nvPr>
            <p:ph type="body" sz="quarter" idx="11"/>
          </p:nvPr>
        </p:nvSpPr>
        <p:spPr>
          <a:xfrm>
            <a:off x="682930" y="812800"/>
            <a:ext cx="4677964" cy="2616200"/>
          </a:xfrm>
        </p:spPr>
        <p:txBody>
          <a:bodyPr/>
          <a:lstStyle/>
          <a:p>
            <a:r>
              <a:rPr lang="en-GB" dirty="0"/>
              <a:t>ETF Investors maintain control of their individual shares in the ETF which can be voted through the proxy voting process and bought, sold, or margined.*</a:t>
            </a:r>
          </a:p>
          <a:p>
            <a:endParaRPr lang="en-GB" dirty="0"/>
          </a:p>
          <a:p>
            <a:r>
              <a:rPr lang="en-GB" dirty="0"/>
              <a:t>After launch, Twin Oak maintains day-to-day management as the Advisor of the ETF.</a:t>
            </a:r>
          </a:p>
          <a:p>
            <a:endParaRPr lang="en-GB" dirty="0"/>
          </a:p>
        </p:txBody>
      </p:sp>
      <p:sp>
        <p:nvSpPr>
          <p:cNvPr id="6" name="Rounded Rectangle 5">
            <a:extLst>
              <a:ext uri="{FF2B5EF4-FFF2-40B4-BE49-F238E27FC236}">
                <a16:creationId xmlns:a16="http://schemas.microsoft.com/office/drawing/2014/main" id="{2C3A2B23-9BA0-CB95-21F9-CA213CFAAB90}"/>
              </a:ext>
            </a:extLst>
          </p:cNvPr>
          <p:cNvSpPr/>
          <p:nvPr/>
        </p:nvSpPr>
        <p:spPr>
          <a:xfrm>
            <a:off x="7702013" y="989158"/>
            <a:ext cx="2615336" cy="518806"/>
          </a:xfrm>
          <a:prstGeom prst="roundRect">
            <a:avLst>
              <a:gd name="adj" fmla="val 50000"/>
            </a:avLst>
          </a:prstGeom>
          <a:solidFill>
            <a:schemeClr val="tx1"/>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n-US" sz="1600">
                <a:solidFill>
                  <a:schemeClr val="bg1"/>
                </a:solidFill>
                <a:latin typeface="DM Sans 14pt Medium" pitchFamily="2" charset="77"/>
              </a:rPr>
              <a:t>Post-launch</a:t>
            </a:r>
          </a:p>
        </p:txBody>
      </p:sp>
      <p:cxnSp>
        <p:nvCxnSpPr>
          <p:cNvPr id="7" name="Straight Arrow Connector 6">
            <a:extLst>
              <a:ext uri="{FF2B5EF4-FFF2-40B4-BE49-F238E27FC236}">
                <a16:creationId xmlns:a16="http://schemas.microsoft.com/office/drawing/2014/main" id="{1DB41A3E-9D05-98AC-9DB6-BF00F35F9F88}"/>
              </a:ext>
            </a:extLst>
          </p:cNvPr>
          <p:cNvCxnSpPr>
            <a:cxnSpLocks/>
          </p:cNvCxnSpPr>
          <p:nvPr/>
        </p:nvCxnSpPr>
        <p:spPr>
          <a:xfrm flipH="1">
            <a:off x="7113802" y="4124032"/>
            <a:ext cx="1895000" cy="694635"/>
          </a:xfrm>
          <a:prstGeom prst="straightConnector1">
            <a:avLst/>
          </a:prstGeom>
          <a:ln w="12700">
            <a:solidFill>
              <a:schemeClr val="bg1">
                <a:lumMod val="50000"/>
                <a:alpha val="50000"/>
              </a:schemeClr>
            </a:solidFill>
            <a:tailEnd type="oval"/>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7FB31640-964A-A3B8-4FAE-98401BB26BB5}"/>
              </a:ext>
            </a:extLst>
          </p:cNvPr>
          <p:cNvCxnSpPr>
            <a:cxnSpLocks/>
          </p:cNvCxnSpPr>
          <p:nvPr/>
        </p:nvCxnSpPr>
        <p:spPr>
          <a:xfrm flipH="1">
            <a:off x="9009679" y="4124032"/>
            <a:ext cx="4" cy="694635"/>
          </a:xfrm>
          <a:prstGeom prst="straightConnector1">
            <a:avLst/>
          </a:prstGeom>
          <a:ln w="12700">
            <a:solidFill>
              <a:schemeClr val="bg1">
                <a:lumMod val="50000"/>
                <a:alpha val="50000"/>
              </a:schemeClr>
            </a:solidFill>
            <a:tailEnd type="oval"/>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63F112CB-C18C-5D2A-B626-57A464FF2690}"/>
              </a:ext>
            </a:extLst>
          </p:cNvPr>
          <p:cNvCxnSpPr>
            <a:cxnSpLocks/>
          </p:cNvCxnSpPr>
          <p:nvPr/>
        </p:nvCxnSpPr>
        <p:spPr>
          <a:xfrm>
            <a:off x="9008802" y="4124032"/>
            <a:ext cx="1892555" cy="664554"/>
          </a:xfrm>
          <a:prstGeom prst="straightConnector1">
            <a:avLst/>
          </a:prstGeom>
          <a:ln w="12700">
            <a:solidFill>
              <a:schemeClr val="bg1">
                <a:lumMod val="50000"/>
                <a:alpha val="50000"/>
              </a:schemeClr>
            </a:solidFill>
            <a:tailEnd type="oval"/>
          </a:ln>
        </p:spPr>
        <p:style>
          <a:lnRef idx="2">
            <a:schemeClr val="accent1"/>
          </a:lnRef>
          <a:fillRef idx="0">
            <a:schemeClr val="accent1"/>
          </a:fillRef>
          <a:effectRef idx="1">
            <a:schemeClr val="accent1"/>
          </a:effectRef>
          <a:fontRef idx="minor">
            <a:schemeClr val="tx1"/>
          </a:fontRef>
        </p:style>
      </p:cxnSp>
      <p:sp>
        <p:nvSpPr>
          <p:cNvPr id="10" name="Rounded Rectangle 9">
            <a:extLst>
              <a:ext uri="{FF2B5EF4-FFF2-40B4-BE49-F238E27FC236}">
                <a16:creationId xmlns:a16="http://schemas.microsoft.com/office/drawing/2014/main" id="{77FAF6BF-61A1-9495-3925-AAEC9BC0CFA7}"/>
              </a:ext>
            </a:extLst>
          </p:cNvPr>
          <p:cNvSpPr/>
          <p:nvPr/>
        </p:nvSpPr>
        <p:spPr>
          <a:xfrm>
            <a:off x="6704271" y="2479446"/>
            <a:ext cx="1289155" cy="407983"/>
          </a:xfrm>
          <a:prstGeom prst="roundRect">
            <a:avLst>
              <a:gd name="adj" fmla="val 50000"/>
            </a:avLst>
          </a:prstGeom>
          <a:solidFill>
            <a:schemeClr val="tx1"/>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n-US" sz="1100">
                <a:solidFill>
                  <a:schemeClr val="bg1"/>
                </a:solidFill>
                <a:latin typeface="DM Sans 14pt Medium" pitchFamily="2" charset="77"/>
              </a:rPr>
              <a:t>Investors</a:t>
            </a:r>
          </a:p>
        </p:txBody>
      </p:sp>
      <p:sp>
        <p:nvSpPr>
          <p:cNvPr id="11" name="Rounded Rectangle 10">
            <a:extLst>
              <a:ext uri="{FF2B5EF4-FFF2-40B4-BE49-F238E27FC236}">
                <a16:creationId xmlns:a16="http://schemas.microsoft.com/office/drawing/2014/main" id="{AABE3894-F99C-6FB5-190D-1B58A796FC58}"/>
              </a:ext>
            </a:extLst>
          </p:cNvPr>
          <p:cNvSpPr/>
          <p:nvPr/>
        </p:nvSpPr>
        <p:spPr>
          <a:xfrm>
            <a:off x="10011336" y="2479446"/>
            <a:ext cx="1289155" cy="407983"/>
          </a:xfrm>
          <a:prstGeom prst="roundRect">
            <a:avLst>
              <a:gd name="adj" fmla="val 50000"/>
            </a:avLst>
          </a:prstGeom>
          <a:solidFill>
            <a:schemeClr val="tx1"/>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n-US" sz="1100">
                <a:solidFill>
                  <a:schemeClr val="bg1"/>
                </a:solidFill>
                <a:latin typeface="DM Sans 14pt Medium" pitchFamily="2" charset="77"/>
              </a:rPr>
              <a:t>ETF Shares</a:t>
            </a:r>
          </a:p>
        </p:txBody>
      </p:sp>
      <p:cxnSp>
        <p:nvCxnSpPr>
          <p:cNvPr id="12" name="Straight Arrow Connector 11">
            <a:extLst>
              <a:ext uri="{FF2B5EF4-FFF2-40B4-BE49-F238E27FC236}">
                <a16:creationId xmlns:a16="http://schemas.microsoft.com/office/drawing/2014/main" id="{2C3DF5AC-7044-F20E-384F-2122992C575B}"/>
              </a:ext>
            </a:extLst>
          </p:cNvPr>
          <p:cNvCxnSpPr>
            <a:cxnSpLocks/>
          </p:cNvCxnSpPr>
          <p:nvPr/>
        </p:nvCxnSpPr>
        <p:spPr>
          <a:xfrm flipH="1">
            <a:off x="8214613" y="2692014"/>
            <a:ext cx="1590136" cy="0"/>
          </a:xfrm>
          <a:prstGeom prst="straightConnector1">
            <a:avLst/>
          </a:prstGeom>
          <a:ln w="12700">
            <a:solidFill>
              <a:schemeClr val="bg1">
                <a:lumMod val="50000"/>
                <a:alpha val="50000"/>
              </a:schemeClr>
            </a:solidFill>
            <a:headEnd type="oval"/>
            <a:tailEnd type="oval"/>
          </a:ln>
        </p:spPr>
        <p:style>
          <a:lnRef idx="2">
            <a:schemeClr val="accent1"/>
          </a:lnRef>
          <a:fillRef idx="0">
            <a:schemeClr val="accent1"/>
          </a:fillRef>
          <a:effectRef idx="1">
            <a:schemeClr val="accent1"/>
          </a:effectRef>
          <a:fontRef idx="minor">
            <a:schemeClr val="tx1"/>
          </a:fontRef>
        </p:style>
      </p:cxnSp>
      <p:sp>
        <p:nvSpPr>
          <p:cNvPr id="14" name="Rounded Rectangle 13">
            <a:extLst>
              <a:ext uri="{FF2B5EF4-FFF2-40B4-BE49-F238E27FC236}">
                <a16:creationId xmlns:a16="http://schemas.microsoft.com/office/drawing/2014/main" id="{8F6039FB-F6C6-5EF9-141A-B5D4B3C4757E}"/>
              </a:ext>
            </a:extLst>
          </p:cNvPr>
          <p:cNvSpPr/>
          <p:nvPr/>
        </p:nvSpPr>
        <p:spPr>
          <a:xfrm>
            <a:off x="6311014" y="5008823"/>
            <a:ext cx="1605577" cy="594399"/>
          </a:xfrm>
          <a:prstGeom prst="roundRect">
            <a:avLst>
              <a:gd name="adj" fmla="val 50000"/>
            </a:avLst>
          </a:prstGeom>
          <a:solidFill>
            <a:schemeClr val="tx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n-US" sz="1100">
                <a:solidFill>
                  <a:schemeClr val="bg1"/>
                </a:solidFill>
                <a:latin typeface="DM Sans 14pt Medium" pitchFamily="2" charset="77"/>
              </a:rPr>
              <a:t>ETF Operations</a:t>
            </a:r>
          </a:p>
        </p:txBody>
      </p:sp>
      <p:sp>
        <p:nvSpPr>
          <p:cNvPr id="15" name="Rounded Rectangle 14">
            <a:extLst>
              <a:ext uri="{FF2B5EF4-FFF2-40B4-BE49-F238E27FC236}">
                <a16:creationId xmlns:a16="http://schemas.microsoft.com/office/drawing/2014/main" id="{1BB33BF7-840E-726A-8CF5-8651E25FADE4}"/>
              </a:ext>
            </a:extLst>
          </p:cNvPr>
          <p:cNvSpPr/>
          <p:nvPr/>
        </p:nvSpPr>
        <p:spPr>
          <a:xfrm>
            <a:off x="8208010" y="5005200"/>
            <a:ext cx="1609807" cy="594399"/>
          </a:xfrm>
          <a:prstGeom prst="roundRect">
            <a:avLst>
              <a:gd name="adj" fmla="val 50000"/>
            </a:avLst>
          </a:prstGeom>
          <a:solidFill>
            <a:schemeClr val="tx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n-US" sz="1100">
                <a:solidFill>
                  <a:schemeClr val="bg1"/>
                </a:solidFill>
                <a:latin typeface="DM Sans 14pt Medium" pitchFamily="2" charset="77"/>
              </a:rPr>
              <a:t>Security</a:t>
            </a:r>
            <a:br>
              <a:rPr lang="en-US" sz="1100">
                <a:solidFill>
                  <a:schemeClr val="bg1"/>
                </a:solidFill>
                <a:latin typeface="DM Sans 14pt Medium" pitchFamily="2" charset="77"/>
              </a:rPr>
            </a:br>
            <a:r>
              <a:rPr lang="en-US" sz="1100">
                <a:solidFill>
                  <a:schemeClr val="bg1"/>
                </a:solidFill>
                <a:latin typeface="DM Sans 14pt Medium" pitchFamily="2" charset="77"/>
              </a:rPr>
              <a:t>Selection</a:t>
            </a:r>
          </a:p>
        </p:txBody>
      </p:sp>
      <p:sp>
        <p:nvSpPr>
          <p:cNvPr id="16" name="Rounded Rectangle 15">
            <a:extLst>
              <a:ext uri="{FF2B5EF4-FFF2-40B4-BE49-F238E27FC236}">
                <a16:creationId xmlns:a16="http://schemas.microsoft.com/office/drawing/2014/main" id="{4421AD4B-18B0-CEB8-2E9B-A26F74CDB831}"/>
              </a:ext>
            </a:extLst>
          </p:cNvPr>
          <p:cNvSpPr/>
          <p:nvPr/>
        </p:nvSpPr>
        <p:spPr>
          <a:xfrm>
            <a:off x="10109236" y="5005200"/>
            <a:ext cx="1587033" cy="594399"/>
          </a:xfrm>
          <a:prstGeom prst="roundRect">
            <a:avLst>
              <a:gd name="adj" fmla="val 50000"/>
            </a:avLst>
          </a:prstGeom>
          <a:solidFill>
            <a:schemeClr val="tx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n-US" sz="1100">
                <a:solidFill>
                  <a:schemeClr val="bg1"/>
                </a:solidFill>
                <a:latin typeface="DM Sans 14pt Medium" pitchFamily="2" charset="77"/>
              </a:rPr>
              <a:t>Trade Management</a:t>
            </a:r>
          </a:p>
        </p:txBody>
      </p:sp>
      <p:sp>
        <p:nvSpPr>
          <p:cNvPr id="17" name="TextBox 16">
            <a:extLst>
              <a:ext uri="{FF2B5EF4-FFF2-40B4-BE49-F238E27FC236}">
                <a16:creationId xmlns:a16="http://schemas.microsoft.com/office/drawing/2014/main" id="{EAC83040-B6C0-9198-27CE-06BCF06FC088}"/>
              </a:ext>
            </a:extLst>
          </p:cNvPr>
          <p:cNvSpPr txBox="1"/>
          <p:nvPr/>
        </p:nvSpPr>
        <p:spPr>
          <a:xfrm>
            <a:off x="8365104" y="2136846"/>
            <a:ext cx="1289155" cy="338554"/>
          </a:xfrm>
          <a:prstGeom prst="rect">
            <a:avLst/>
          </a:prstGeom>
          <a:noFill/>
        </p:spPr>
        <p:txBody>
          <a:bodyPr wrap="square" lIns="0" tIns="0" rIns="0" bIns="0" rtlCol="0">
            <a:spAutoFit/>
          </a:bodyPr>
          <a:lstStyle/>
          <a:p>
            <a:pPr algn="ctr"/>
            <a:r>
              <a:rPr lang="en-US" sz="1100">
                <a:solidFill>
                  <a:schemeClr val="bg1">
                    <a:lumMod val="50000"/>
                    <a:alpha val="94000"/>
                  </a:schemeClr>
                </a:solidFill>
                <a:latin typeface="DM Sans 14pt" pitchFamily="2" charset="77"/>
              </a:rPr>
              <a:t>Buy/Sell via Brokerage Account</a:t>
            </a:r>
          </a:p>
        </p:txBody>
      </p:sp>
      <p:pic>
        <p:nvPicPr>
          <p:cNvPr id="32" name="Picture 31" descr="A white tree on a blue background&#10;&#10;Description automatically generated">
            <a:extLst>
              <a:ext uri="{FF2B5EF4-FFF2-40B4-BE49-F238E27FC236}">
                <a16:creationId xmlns:a16="http://schemas.microsoft.com/office/drawing/2014/main" id="{83CE3A75-894A-C938-1BE8-2D9E18574C88}"/>
              </a:ext>
            </a:extLst>
          </p:cNvPr>
          <p:cNvPicPr>
            <a:picLocks noChangeAspect="1"/>
          </p:cNvPicPr>
          <p:nvPr/>
        </p:nvPicPr>
        <p:blipFill>
          <a:blip r:embed="rId3"/>
          <a:stretch>
            <a:fillRect/>
          </a:stretch>
        </p:blipFill>
        <p:spPr>
          <a:xfrm>
            <a:off x="8667668" y="3286545"/>
            <a:ext cx="684027" cy="684027"/>
          </a:xfrm>
          <a:prstGeom prst="ellipse">
            <a:avLst/>
          </a:prstGeom>
        </p:spPr>
      </p:pic>
      <p:grpSp>
        <p:nvGrpSpPr>
          <p:cNvPr id="3" name="Group 2">
            <a:extLst>
              <a:ext uri="{FF2B5EF4-FFF2-40B4-BE49-F238E27FC236}">
                <a16:creationId xmlns:a16="http://schemas.microsoft.com/office/drawing/2014/main" id="{A718DCBA-670C-6809-34A5-160AF7FC6A91}"/>
              </a:ext>
            </a:extLst>
          </p:cNvPr>
          <p:cNvGrpSpPr/>
          <p:nvPr/>
        </p:nvGrpSpPr>
        <p:grpSpPr>
          <a:xfrm>
            <a:off x="1173600" y="6364800"/>
            <a:ext cx="5018192" cy="335436"/>
            <a:chOff x="1673372" y="5151839"/>
            <a:chExt cx="5018192" cy="335436"/>
          </a:xfrm>
        </p:grpSpPr>
        <p:sp>
          <p:nvSpPr>
            <p:cNvPr id="20" name="Rounded Rectangle 19">
              <a:extLst>
                <a:ext uri="{FF2B5EF4-FFF2-40B4-BE49-F238E27FC236}">
                  <a16:creationId xmlns:a16="http://schemas.microsoft.com/office/drawing/2014/main" id="{FF034FE8-135F-9A74-52A0-473B0BF2A0DF}"/>
                </a:ext>
              </a:extLst>
            </p:cNvPr>
            <p:cNvSpPr/>
            <p:nvPr/>
          </p:nvSpPr>
          <p:spPr>
            <a:xfrm>
              <a:off x="5512011" y="5151839"/>
              <a:ext cx="1179553" cy="335436"/>
            </a:xfrm>
            <a:prstGeom prst="roundRect">
              <a:avLst>
                <a:gd name="adj" fmla="val 50000"/>
              </a:avLst>
            </a:prstGeom>
            <a:solidFill>
              <a:schemeClr val="bg1">
                <a:lumMod val="85000"/>
              </a:schemeClr>
            </a:solidFill>
            <a:ln>
              <a:solidFill>
                <a:schemeClr val="bg1">
                  <a:lumMod val="8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RO" sz="900" b="1">
                  <a:solidFill>
                    <a:schemeClr val="bg1"/>
                  </a:solidFill>
                  <a:latin typeface="DM Sans 14pt ExtraLight" pitchFamily="2" charset="77"/>
                </a:rPr>
                <a:t>Stewardship</a:t>
              </a:r>
            </a:p>
          </p:txBody>
        </p:sp>
        <p:sp>
          <p:nvSpPr>
            <p:cNvPr id="22" name="Rounded Rectangle 21">
              <a:extLst>
                <a:ext uri="{FF2B5EF4-FFF2-40B4-BE49-F238E27FC236}">
                  <a16:creationId xmlns:a16="http://schemas.microsoft.com/office/drawing/2014/main" id="{32307C8B-8412-A583-3049-34CC5665EC5A}"/>
                </a:ext>
              </a:extLst>
            </p:cNvPr>
            <p:cNvSpPr/>
            <p:nvPr/>
          </p:nvSpPr>
          <p:spPr>
            <a:xfrm>
              <a:off x="1673372" y="5151839"/>
              <a:ext cx="1179553" cy="335436"/>
            </a:xfrm>
            <a:prstGeom prst="roundRect">
              <a:avLst>
                <a:gd name="adj" fmla="val 50000"/>
              </a:avLst>
            </a:prstGeom>
            <a:noFill/>
            <a:ln>
              <a:solidFill>
                <a:schemeClr val="bg1">
                  <a:lumMod val="8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a:solidFill>
                    <a:schemeClr val="bg1">
                      <a:lumMod val="75000"/>
                    </a:schemeClr>
                  </a:solidFill>
                  <a:latin typeface="DM Sans 14pt ExtraLight" pitchFamily="2" charset="77"/>
                </a:rPr>
                <a:t>Tax-aware</a:t>
              </a:r>
              <a:endParaRPr lang="en-RO" sz="900">
                <a:solidFill>
                  <a:schemeClr val="bg1">
                    <a:lumMod val="75000"/>
                  </a:schemeClr>
                </a:solidFill>
                <a:latin typeface="DM Sans 14pt ExtraLight" pitchFamily="2" charset="77"/>
              </a:endParaRPr>
            </a:p>
          </p:txBody>
        </p:sp>
      </p:grpSp>
      <p:sp>
        <p:nvSpPr>
          <p:cNvPr id="4" name="TextBox 3">
            <a:extLst>
              <a:ext uri="{FF2B5EF4-FFF2-40B4-BE49-F238E27FC236}">
                <a16:creationId xmlns:a16="http://schemas.microsoft.com/office/drawing/2014/main" id="{9E85CAF4-7489-847A-AC0F-978A5B1FB830}"/>
              </a:ext>
            </a:extLst>
          </p:cNvPr>
          <p:cNvSpPr txBox="1"/>
          <p:nvPr/>
        </p:nvSpPr>
        <p:spPr>
          <a:xfrm>
            <a:off x="9303786" y="50644"/>
            <a:ext cx="2573140" cy="253916"/>
          </a:xfrm>
          <a:prstGeom prst="rect">
            <a:avLst/>
          </a:prstGeom>
          <a:noFill/>
        </p:spPr>
        <p:txBody>
          <a:bodyPr wrap="none" rtlCol="0">
            <a:spAutoFit/>
          </a:bodyPr>
          <a:lstStyle/>
          <a:p>
            <a:pPr algn="l"/>
            <a:r>
              <a:rPr lang="en-US" sz="1050">
                <a:solidFill>
                  <a:schemeClr val="bg1">
                    <a:lumMod val="75000"/>
                    <a:alpha val="71580"/>
                  </a:schemeClr>
                </a:solidFill>
                <a:latin typeface="DM Sans 14pt Light" pitchFamily="2" charset="0"/>
              </a:rPr>
              <a:t>Confidential | For Institutional Use Only</a:t>
            </a:r>
          </a:p>
        </p:txBody>
      </p:sp>
      <p:sp>
        <p:nvSpPr>
          <p:cNvPr id="2" name="Content Placeholder 3">
            <a:extLst>
              <a:ext uri="{FF2B5EF4-FFF2-40B4-BE49-F238E27FC236}">
                <a16:creationId xmlns:a16="http://schemas.microsoft.com/office/drawing/2014/main" id="{787FA026-E763-8330-719B-F59DC213C7CE}"/>
              </a:ext>
            </a:extLst>
          </p:cNvPr>
          <p:cNvSpPr txBox="1">
            <a:spLocks/>
          </p:cNvSpPr>
          <p:nvPr/>
        </p:nvSpPr>
        <p:spPr>
          <a:xfrm>
            <a:off x="6582228" y="6296990"/>
            <a:ext cx="4841799" cy="471055"/>
          </a:xfrm>
          <a:prstGeom prst="rect">
            <a:avLst/>
          </a:prstGeom>
        </p:spPr>
        <p:txBody>
          <a:bodyPr lIns="0" tIns="0" rIns="0" bIns="0"/>
          <a:lstStyle>
            <a:lvl1pPr marL="0" indent="0" algn="l" defTabSz="914332" rtl="0" eaLnBrk="1" latinLnBrk="0" hangingPunct="1">
              <a:lnSpc>
                <a:spcPct val="100000"/>
              </a:lnSpc>
              <a:spcBef>
                <a:spcPts val="1000"/>
              </a:spcBef>
              <a:buFont typeface="Arial" panose="020B0604020202020204" pitchFamily="34" charset="0"/>
              <a:buNone/>
              <a:defRPr sz="2400" b="1" i="0" kern="1200">
                <a:solidFill>
                  <a:schemeClr val="tx1"/>
                </a:solidFill>
                <a:latin typeface="DM Sans 14pt" pitchFamily="2" charset="77"/>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800" b="0" dirty="0">
                <a:solidFill>
                  <a:schemeClr val="tx1">
                    <a:alpha val="72000"/>
                  </a:schemeClr>
                </a:solidFill>
              </a:rPr>
              <a:t>*Whether or not a security can be margined is subject to the terms and agreements established with a client’s brokerage service. Twin Oak does not guarantee an ETF share’s ability to be margined.</a:t>
            </a:r>
          </a:p>
        </p:txBody>
      </p:sp>
      <p:sp>
        <p:nvSpPr>
          <p:cNvPr id="5" name="Rounded Rectangle 7">
            <a:extLst>
              <a:ext uri="{FF2B5EF4-FFF2-40B4-BE49-F238E27FC236}">
                <a16:creationId xmlns:a16="http://schemas.microsoft.com/office/drawing/2014/main" id="{E6B881B4-07B5-09BD-C69F-E6B5B5AF1DC8}"/>
              </a:ext>
            </a:extLst>
          </p:cNvPr>
          <p:cNvSpPr/>
          <p:nvPr/>
        </p:nvSpPr>
        <p:spPr>
          <a:xfrm>
            <a:off x="2453147" y="6364800"/>
            <a:ext cx="1179553" cy="335436"/>
          </a:xfrm>
          <a:prstGeom prst="roundRect">
            <a:avLst>
              <a:gd name="adj" fmla="val 50000"/>
            </a:avLst>
          </a:prstGeom>
          <a:solidFill>
            <a:schemeClr val="bg1">
              <a:lumMod val="85000"/>
            </a:schemeClr>
          </a:solidFill>
          <a:ln>
            <a:solidFill>
              <a:schemeClr val="bg1">
                <a:lumMod val="8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RO" sz="900" b="1">
                <a:solidFill>
                  <a:schemeClr val="bg1"/>
                </a:solidFill>
                <a:latin typeface="DM Sans 14pt ExtraLight" pitchFamily="2" charset="77"/>
              </a:rPr>
              <a:t>Simplicity</a:t>
            </a:r>
          </a:p>
        </p:txBody>
      </p:sp>
      <p:sp>
        <p:nvSpPr>
          <p:cNvPr id="18" name="Rounded Rectangle 20">
            <a:extLst>
              <a:ext uri="{FF2B5EF4-FFF2-40B4-BE49-F238E27FC236}">
                <a16:creationId xmlns:a16="http://schemas.microsoft.com/office/drawing/2014/main" id="{167027A6-3F54-A49B-BB43-2CEC60D0C2D9}"/>
              </a:ext>
            </a:extLst>
          </p:cNvPr>
          <p:cNvSpPr/>
          <p:nvPr/>
        </p:nvSpPr>
        <p:spPr>
          <a:xfrm>
            <a:off x="3732692" y="6364800"/>
            <a:ext cx="1179553" cy="335436"/>
          </a:xfrm>
          <a:prstGeom prst="roundRect">
            <a:avLst>
              <a:gd name="adj" fmla="val 50000"/>
            </a:avLst>
          </a:prstGeom>
          <a:noFill/>
          <a:ln>
            <a:solidFill>
              <a:schemeClr val="bg1">
                <a:lumMod val="8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bg1">
                    <a:lumMod val="75000"/>
                  </a:schemeClr>
                </a:solidFill>
                <a:latin typeface="DM Sans 14pt ExtraLight" pitchFamily="2" charset="77"/>
              </a:rPr>
              <a:t>Creativity</a:t>
            </a:r>
            <a:endParaRPr lang="en-RO" sz="900" dirty="0">
              <a:solidFill>
                <a:schemeClr val="bg1">
                  <a:lumMod val="75000"/>
                </a:schemeClr>
              </a:solidFill>
              <a:latin typeface="DM Sans 14pt ExtraLight" pitchFamily="2" charset="77"/>
            </a:endParaRPr>
          </a:p>
        </p:txBody>
      </p:sp>
    </p:spTree>
    <p:extLst>
      <p:ext uri="{BB962C8B-B14F-4D97-AF65-F5344CB8AC3E}">
        <p14:creationId xmlns:p14="http://schemas.microsoft.com/office/powerpoint/2010/main" val="42283904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D5DAF36-8B22-3734-96F0-FA087BFC4A95}"/>
              </a:ext>
            </a:extLst>
          </p:cNvPr>
          <p:cNvSpPr>
            <a:spLocks noGrp="1"/>
          </p:cNvSpPr>
          <p:nvPr>
            <p:ph type="body" sz="quarter" idx="10"/>
          </p:nvPr>
        </p:nvSpPr>
        <p:spPr/>
        <p:txBody>
          <a:bodyPr/>
          <a:lstStyle/>
          <a:p>
            <a:r>
              <a:rPr lang="en-RO" dirty="0"/>
              <a:t>OUR SOLUTION: </a:t>
            </a:r>
            <a:r>
              <a:rPr lang="en-US" dirty="0"/>
              <a:t>ILLUSTRATIVE STRATEGIES</a:t>
            </a:r>
            <a:endParaRPr lang="en-RO" dirty="0"/>
          </a:p>
        </p:txBody>
      </p:sp>
      <p:sp>
        <p:nvSpPr>
          <p:cNvPr id="2" name="Content Placeholder 1">
            <a:extLst>
              <a:ext uri="{FF2B5EF4-FFF2-40B4-BE49-F238E27FC236}">
                <a16:creationId xmlns:a16="http://schemas.microsoft.com/office/drawing/2014/main" id="{1BE0635A-2E67-72FB-271A-DF2093C2B9BB}"/>
              </a:ext>
            </a:extLst>
          </p:cNvPr>
          <p:cNvSpPr>
            <a:spLocks noGrp="1"/>
          </p:cNvSpPr>
          <p:nvPr>
            <p:ph type="body" sz="quarter" idx="11"/>
          </p:nvPr>
        </p:nvSpPr>
        <p:spPr>
          <a:xfrm>
            <a:off x="682930" y="812800"/>
            <a:ext cx="8832546" cy="1213708"/>
          </a:xfrm>
        </p:spPr>
        <p:txBody>
          <a:bodyPr/>
          <a:lstStyle/>
          <a:p>
            <a:r>
              <a:rPr lang="en-GB" dirty="0"/>
              <a:t>We seek to provide institutional grade and tax efficient ETF strategies in low cost offerings.</a:t>
            </a:r>
          </a:p>
        </p:txBody>
      </p:sp>
      <p:sp>
        <p:nvSpPr>
          <p:cNvPr id="15" name="Rounded Rectangle 14">
            <a:extLst>
              <a:ext uri="{FF2B5EF4-FFF2-40B4-BE49-F238E27FC236}">
                <a16:creationId xmlns:a16="http://schemas.microsoft.com/office/drawing/2014/main" id="{0A323B9B-8B8F-5FCA-5300-FC0C48C08CEB}"/>
              </a:ext>
            </a:extLst>
          </p:cNvPr>
          <p:cNvSpPr/>
          <p:nvPr/>
        </p:nvSpPr>
        <p:spPr>
          <a:xfrm rot="16200000">
            <a:off x="-45290" y="3634234"/>
            <a:ext cx="2596408" cy="484133"/>
          </a:xfrm>
          <a:prstGeom prst="roundRect">
            <a:avLst>
              <a:gd name="adj" fmla="val 5000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bg1"/>
                </a:solidFill>
                <a:latin typeface="DM Sans 14pt Medium" pitchFamily="2" charset="77"/>
              </a:rPr>
              <a:t>FIXED INCOME ALTERNATIVES</a:t>
            </a:r>
          </a:p>
        </p:txBody>
      </p:sp>
      <p:sp>
        <p:nvSpPr>
          <p:cNvPr id="16" name="Rounded Rectangle 15">
            <a:extLst>
              <a:ext uri="{FF2B5EF4-FFF2-40B4-BE49-F238E27FC236}">
                <a16:creationId xmlns:a16="http://schemas.microsoft.com/office/drawing/2014/main" id="{F77F30C5-7A28-E6D9-C8CB-086B17BCE9C1}"/>
              </a:ext>
            </a:extLst>
          </p:cNvPr>
          <p:cNvSpPr/>
          <p:nvPr/>
        </p:nvSpPr>
        <p:spPr>
          <a:xfrm rot="16200000">
            <a:off x="5612873" y="3631902"/>
            <a:ext cx="2601069" cy="484133"/>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2"/>
                </a:solidFill>
                <a:latin typeface="DM Sans 14pt Medium" pitchFamily="2" charset="77"/>
              </a:rPr>
              <a:t>OPPORTUNISTIC EXPOSURES</a:t>
            </a:r>
          </a:p>
        </p:txBody>
      </p:sp>
      <p:grpSp>
        <p:nvGrpSpPr>
          <p:cNvPr id="17" name="Group 16">
            <a:extLst>
              <a:ext uri="{FF2B5EF4-FFF2-40B4-BE49-F238E27FC236}">
                <a16:creationId xmlns:a16="http://schemas.microsoft.com/office/drawing/2014/main" id="{4C36FCA9-DAF1-0EB9-B7A0-917A277D5182}"/>
              </a:ext>
            </a:extLst>
          </p:cNvPr>
          <p:cNvGrpSpPr/>
          <p:nvPr/>
        </p:nvGrpSpPr>
        <p:grpSpPr>
          <a:xfrm>
            <a:off x="1844852" y="2573433"/>
            <a:ext cx="4076784" cy="471710"/>
            <a:chOff x="2505444" y="2084812"/>
            <a:chExt cx="4076784" cy="471710"/>
          </a:xfrm>
        </p:grpSpPr>
        <p:sp>
          <p:nvSpPr>
            <p:cNvPr id="20" name="TextBox 19">
              <a:extLst>
                <a:ext uri="{FF2B5EF4-FFF2-40B4-BE49-F238E27FC236}">
                  <a16:creationId xmlns:a16="http://schemas.microsoft.com/office/drawing/2014/main" id="{83C5BC15-9A2F-789D-883B-092CF1A96386}"/>
                </a:ext>
              </a:extLst>
            </p:cNvPr>
            <p:cNvSpPr txBox="1"/>
            <p:nvPr/>
          </p:nvSpPr>
          <p:spPr>
            <a:xfrm>
              <a:off x="2505444" y="2084812"/>
              <a:ext cx="3087768" cy="246221"/>
            </a:xfrm>
            <a:prstGeom prst="rect">
              <a:avLst/>
            </a:prstGeom>
            <a:noFill/>
          </p:spPr>
          <p:txBody>
            <a:bodyPr wrap="none" lIns="0" tIns="0" rIns="0" bIns="0" rtlCol="0">
              <a:spAutoFit/>
            </a:bodyPr>
            <a:lstStyle/>
            <a:p>
              <a:pPr algn="l"/>
              <a:r>
                <a:rPr lang="en-GB" sz="1600">
                  <a:latin typeface="DM Sans 14pt Medium" pitchFamily="2" charset="77"/>
                </a:rPr>
                <a:t>Short Duration Absolute Return</a:t>
              </a:r>
            </a:p>
          </p:txBody>
        </p:sp>
        <p:sp>
          <p:nvSpPr>
            <p:cNvPr id="23" name="TextBox 22">
              <a:extLst>
                <a:ext uri="{FF2B5EF4-FFF2-40B4-BE49-F238E27FC236}">
                  <a16:creationId xmlns:a16="http://schemas.microsoft.com/office/drawing/2014/main" id="{A3A8FAD9-01E3-834B-4973-6D63AF5F760A}"/>
                </a:ext>
              </a:extLst>
            </p:cNvPr>
            <p:cNvSpPr txBox="1"/>
            <p:nvPr/>
          </p:nvSpPr>
          <p:spPr>
            <a:xfrm>
              <a:off x="2505444" y="2351145"/>
              <a:ext cx="4076784" cy="205377"/>
            </a:xfrm>
            <a:prstGeom prst="rect">
              <a:avLst/>
            </a:prstGeom>
            <a:noFill/>
          </p:spPr>
          <p:txBody>
            <a:bodyPr wrap="square" lIns="0" tIns="0" rIns="0" bIns="0" rtlCol="0">
              <a:spAutoFit/>
            </a:bodyPr>
            <a:lstStyle/>
            <a:p>
              <a:pPr>
                <a:lnSpc>
                  <a:spcPct val="130000"/>
                </a:lnSpc>
              </a:pPr>
              <a:r>
                <a:rPr lang="en-GB" sz="1100">
                  <a:solidFill>
                    <a:schemeClr val="bg1">
                      <a:lumMod val="50000"/>
                      <a:alpha val="94000"/>
                    </a:schemeClr>
                  </a:solidFill>
                  <a:latin typeface="DM Sans 14pt Light" pitchFamily="2" charset="77"/>
                </a:rPr>
                <a:t>Target duration less than one year</a:t>
              </a:r>
            </a:p>
          </p:txBody>
        </p:sp>
      </p:grpSp>
      <p:grpSp>
        <p:nvGrpSpPr>
          <p:cNvPr id="26" name="Group 25">
            <a:extLst>
              <a:ext uri="{FF2B5EF4-FFF2-40B4-BE49-F238E27FC236}">
                <a16:creationId xmlns:a16="http://schemas.microsoft.com/office/drawing/2014/main" id="{6682C061-C4BC-49BF-4BE6-317CFB4BD27C}"/>
              </a:ext>
            </a:extLst>
          </p:cNvPr>
          <p:cNvGrpSpPr/>
          <p:nvPr/>
        </p:nvGrpSpPr>
        <p:grpSpPr>
          <a:xfrm>
            <a:off x="1844852" y="3249656"/>
            <a:ext cx="4076784" cy="523220"/>
            <a:chOff x="2505444" y="2903429"/>
            <a:chExt cx="4076784" cy="523220"/>
          </a:xfrm>
        </p:grpSpPr>
        <p:sp>
          <p:nvSpPr>
            <p:cNvPr id="29" name="TextBox 28">
              <a:extLst>
                <a:ext uri="{FF2B5EF4-FFF2-40B4-BE49-F238E27FC236}">
                  <a16:creationId xmlns:a16="http://schemas.microsoft.com/office/drawing/2014/main" id="{596C9BD3-510A-3556-EC8C-FE4655C42683}"/>
                </a:ext>
              </a:extLst>
            </p:cNvPr>
            <p:cNvSpPr txBox="1"/>
            <p:nvPr/>
          </p:nvSpPr>
          <p:spPr>
            <a:xfrm>
              <a:off x="2505444" y="2903429"/>
              <a:ext cx="3480120" cy="523220"/>
            </a:xfrm>
            <a:prstGeom prst="rect">
              <a:avLst/>
            </a:prstGeom>
            <a:noFill/>
          </p:spPr>
          <p:txBody>
            <a:bodyPr wrap="none" lIns="0" tIns="0" rIns="0" bIns="0" rtlCol="0">
              <a:spAutoFit/>
            </a:bodyPr>
            <a:lstStyle/>
            <a:p>
              <a:r>
                <a:rPr lang="en-GB" sz="1600">
                  <a:latin typeface="DM Sans 14pt Medium" pitchFamily="2" charset="77"/>
                </a:rPr>
                <a:t>Intermediate Duration Fixed Income</a:t>
              </a:r>
            </a:p>
            <a:p>
              <a:endParaRPr lang="en-RO">
                <a:latin typeface="DM Sans 14pt Medium" pitchFamily="2" charset="77"/>
              </a:endParaRPr>
            </a:p>
          </p:txBody>
        </p:sp>
        <p:sp>
          <p:nvSpPr>
            <p:cNvPr id="32" name="TextBox 31">
              <a:extLst>
                <a:ext uri="{FF2B5EF4-FFF2-40B4-BE49-F238E27FC236}">
                  <a16:creationId xmlns:a16="http://schemas.microsoft.com/office/drawing/2014/main" id="{1D8470DF-9930-7D93-C51C-6422709C56BE}"/>
                </a:ext>
              </a:extLst>
            </p:cNvPr>
            <p:cNvSpPr txBox="1"/>
            <p:nvPr/>
          </p:nvSpPr>
          <p:spPr>
            <a:xfrm>
              <a:off x="2505444" y="3169762"/>
              <a:ext cx="4076784" cy="205377"/>
            </a:xfrm>
            <a:prstGeom prst="rect">
              <a:avLst/>
            </a:prstGeom>
            <a:noFill/>
          </p:spPr>
          <p:txBody>
            <a:bodyPr wrap="square" lIns="0" tIns="0" rIns="0" bIns="0" rtlCol="0">
              <a:spAutoFit/>
            </a:bodyPr>
            <a:lstStyle/>
            <a:p>
              <a:pPr>
                <a:lnSpc>
                  <a:spcPct val="130000"/>
                </a:lnSpc>
              </a:pPr>
              <a:r>
                <a:rPr lang="en-GB" sz="1100">
                  <a:solidFill>
                    <a:schemeClr val="bg1">
                      <a:lumMod val="50000"/>
                      <a:alpha val="94000"/>
                    </a:schemeClr>
                  </a:solidFill>
                  <a:latin typeface="DM Sans 14pt Light" pitchFamily="2" charset="77"/>
                </a:rPr>
                <a:t>Target duration between five and ten years</a:t>
              </a:r>
            </a:p>
          </p:txBody>
        </p:sp>
      </p:grpSp>
      <p:grpSp>
        <p:nvGrpSpPr>
          <p:cNvPr id="35" name="Group 34">
            <a:extLst>
              <a:ext uri="{FF2B5EF4-FFF2-40B4-BE49-F238E27FC236}">
                <a16:creationId xmlns:a16="http://schemas.microsoft.com/office/drawing/2014/main" id="{0E92A941-B8AA-F945-7713-C083C0FB30CB}"/>
              </a:ext>
            </a:extLst>
          </p:cNvPr>
          <p:cNvGrpSpPr/>
          <p:nvPr/>
        </p:nvGrpSpPr>
        <p:grpSpPr>
          <a:xfrm>
            <a:off x="1844852" y="3977389"/>
            <a:ext cx="4076784" cy="523220"/>
            <a:chOff x="2505444" y="3722046"/>
            <a:chExt cx="4076784" cy="523220"/>
          </a:xfrm>
        </p:grpSpPr>
        <p:sp>
          <p:nvSpPr>
            <p:cNvPr id="38" name="TextBox 37">
              <a:extLst>
                <a:ext uri="{FF2B5EF4-FFF2-40B4-BE49-F238E27FC236}">
                  <a16:creationId xmlns:a16="http://schemas.microsoft.com/office/drawing/2014/main" id="{228A3452-A0F9-6F2F-68D9-BE729BA81F64}"/>
                </a:ext>
              </a:extLst>
            </p:cNvPr>
            <p:cNvSpPr txBox="1"/>
            <p:nvPr/>
          </p:nvSpPr>
          <p:spPr>
            <a:xfrm>
              <a:off x="2505444" y="3722046"/>
              <a:ext cx="2699457" cy="523220"/>
            </a:xfrm>
            <a:prstGeom prst="rect">
              <a:avLst/>
            </a:prstGeom>
            <a:noFill/>
          </p:spPr>
          <p:txBody>
            <a:bodyPr wrap="none" lIns="0" tIns="0" rIns="0" bIns="0" rtlCol="0">
              <a:spAutoFit/>
            </a:bodyPr>
            <a:lstStyle/>
            <a:p>
              <a:r>
                <a:rPr lang="en-GB" sz="1600">
                  <a:latin typeface="DM Sans 14pt Medium" pitchFamily="2" charset="77"/>
                </a:rPr>
                <a:t>Long Duration Fixed Income</a:t>
              </a:r>
            </a:p>
            <a:p>
              <a:endParaRPr lang="en-RO">
                <a:latin typeface="DM Sans 14pt Medium" pitchFamily="2" charset="77"/>
              </a:endParaRPr>
            </a:p>
          </p:txBody>
        </p:sp>
        <p:sp>
          <p:nvSpPr>
            <p:cNvPr id="39" name="TextBox 38">
              <a:extLst>
                <a:ext uri="{FF2B5EF4-FFF2-40B4-BE49-F238E27FC236}">
                  <a16:creationId xmlns:a16="http://schemas.microsoft.com/office/drawing/2014/main" id="{BFB51C46-C6A1-A952-45E0-D24F1B0A2E6C}"/>
                </a:ext>
              </a:extLst>
            </p:cNvPr>
            <p:cNvSpPr txBox="1"/>
            <p:nvPr/>
          </p:nvSpPr>
          <p:spPr>
            <a:xfrm>
              <a:off x="2505444" y="3988379"/>
              <a:ext cx="4076784" cy="205377"/>
            </a:xfrm>
            <a:prstGeom prst="rect">
              <a:avLst/>
            </a:prstGeom>
            <a:noFill/>
          </p:spPr>
          <p:txBody>
            <a:bodyPr wrap="square" lIns="0" tIns="0" rIns="0" bIns="0" rtlCol="0">
              <a:spAutoFit/>
            </a:bodyPr>
            <a:lstStyle/>
            <a:p>
              <a:pPr>
                <a:lnSpc>
                  <a:spcPct val="130000"/>
                </a:lnSpc>
              </a:pPr>
              <a:r>
                <a:rPr lang="en-GB" sz="1100">
                  <a:solidFill>
                    <a:schemeClr val="bg1">
                      <a:lumMod val="50000"/>
                      <a:alpha val="94000"/>
                    </a:schemeClr>
                  </a:solidFill>
                  <a:latin typeface="DM Sans 14pt Light" pitchFamily="2" charset="77"/>
                </a:rPr>
                <a:t>Target duration over ten years</a:t>
              </a:r>
            </a:p>
          </p:txBody>
        </p:sp>
      </p:grpSp>
      <p:grpSp>
        <p:nvGrpSpPr>
          <p:cNvPr id="40" name="Group 39">
            <a:extLst>
              <a:ext uri="{FF2B5EF4-FFF2-40B4-BE49-F238E27FC236}">
                <a16:creationId xmlns:a16="http://schemas.microsoft.com/office/drawing/2014/main" id="{C7E80809-2463-B820-B4A2-3634AF2AC39B}"/>
              </a:ext>
            </a:extLst>
          </p:cNvPr>
          <p:cNvGrpSpPr/>
          <p:nvPr/>
        </p:nvGrpSpPr>
        <p:grpSpPr>
          <a:xfrm>
            <a:off x="7500926" y="5416034"/>
            <a:ext cx="4076784" cy="471710"/>
            <a:chOff x="7621249" y="5372081"/>
            <a:chExt cx="4076784" cy="471710"/>
          </a:xfrm>
        </p:grpSpPr>
        <p:sp>
          <p:nvSpPr>
            <p:cNvPr id="41" name="TextBox 40">
              <a:extLst>
                <a:ext uri="{FF2B5EF4-FFF2-40B4-BE49-F238E27FC236}">
                  <a16:creationId xmlns:a16="http://schemas.microsoft.com/office/drawing/2014/main" id="{D44EB505-5960-8A0E-26C5-66937D26463F}"/>
                </a:ext>
              </a:extLst>
            </p:cNvPr>
            <p:cNvSpPr txBox="1"/>
            <p:nvPr/>
          </p:nvSpPr>
          <p:spPr>
            <a:xfrm>
              <a:off x="7621249" y="5372081"/>
              <a:ext cx="775853" cy="246221"/>
            </a:xfrm>
            <a:prstGeom prst="rect">
              <a:avLst/>
            </a:prstGeom>
            <a:noFill/>
          </p:spPr>
          <p:txBody>
            <a:bodyPr wrap="none" lIns="0" tIns="0" rIns="0" bIns="0" rtlCol="0">
              <a:spAutoFit/>
            </a:bodyPr>
            <a:lstStyle/>
            <a:p>
              <a:r>
                <a:rPr lang="en-GB" sz="1600">
                  <a:solidFill>
                    <a:schemeClr val="bg1"/>
                  </a:solidFill>
                  <a:latin typeface="DM Sans 14pt Medium" pitchFamily="2" charset="77"/>
                </a:rPr>
                <a:t>Equities</a:t>
              </a:r>
            </a:p>
          </p:txBody>
        </p:sp>
        <p:sp>
          <p:nvSpPr>
            <p:cNvPr id="44" name="TextBox 43">
              <a:extLst>
                <a:ext uri="{FF2B5EF4-FFF2-40B4-BE49-F238E27FC236}">
                  <a16:creationId xmlns:a16="http://schemas.microsoft.com/office/drawing/2014/main" id="{93AE6948-B21B-162F-DC97-146455BD608A}"/>
                </a:ext>
              </a:extLst>
            </p:cNvPr>
            <p:cNvSpPr txBox="1"/>
            <p:nvPr/>
          </p:nvSpPr>
          <p:spPr>
            <a:xfrm>
              <a:off x="7621249" y="5638414"/>
              <a:ext cx="4076784" cy="205377"/>
            </a:xfrm>
            <a:prstGeom prst="rect">
              <a:avLst/>
            </a:prstGeom>
            <a:noFill/>
          </p:spPr>
          <p:txBody>
            <a:bodyPr wrap="square" lIns="0" tIns="0" rIns="0" bIns="0" rtlCol="0">
              <a:spAutoFit/>
            </a:bodyPr>
            <a:lstStyle/>
            <a:p>
              <a:pPr>
                <a:lnSpc>
                  <a:spcPct val="130000"/>
                </a:lnSpc>
              </a:pPr>
              <a:r>
                <a:rPr lang="en-GB" sz="1100">
                  <a:solidFill>
                    <a:schemeClr val="bg1">
                      <a:alpha val="80000"/>
                    </a:schemeClr>
                  </a:solidFill>
                  <a:latin typeface="DM Sans 14pt Light" pitchFamily="2" charset="77"/>
                </a:rPr>
                <a:t>Concentrated stock portfolios</a:t>
              </a:r>
            </a:p>
          </p:txBody>
        </p:sp>
      </p:grpSp>
      <p:grpSp>
        <p:nvGrpSpPr>
          <p:cNvPr id="45" name="Group 44">
            <a:extLst>
              <a:ext uri="{FF2B5EF4-FFF2-40B4-BE49-F238E27FC236}">
                <a16:creationId xmlns:a16="http://schemas.microsoft.com/office/drawing/2014/main" id="{119118F0-661F-419C-6528-49C11EF712CD}"/>
              </a:ext>
            </a:extLst>
          </p:cNvPr>
          <p:cNvGrpSpPr/>
          <p:nvPr/>
        </p:nvGrpSpPr>
        <p:grpSpPr>
          <a:xfrm>
            <a:off x="1844852" y="4705121"/>
            <a:ext cx="4076784" cy="471710"/>
            <a:chOff x="2505444" y="4540663"/>
            <a:chExt cx="4076784" cy="471710"/>
          </a:xfrm>
        </p:grpSpPr>
        <p:sp>
          <p:nvSpPr>
            <p:cNvPr id="46" name="TextBox 45">
              <a:extLst>
                <a:ext uri="{FF2B5EF4-FFF2-40B4-BE49-F238E27FC236}">
                  <a16:creationId xmlns:a16="http://schemas.microsoft.com/office/drawing/2014/main" id="{CAFEF0D5-18E9-A87E-900F-3154EA245BBA}"/>
                </a:ext>
              </a:extLst>
            </p:cNvPr>
            <p:cNvSpPr txBox="1"/>
            <p:nvPr/>
          </p:nvSpPr>
          <p:spPr>
            <a:xfrm>
              <a:off x="2505444" y="4540663"/>
              <a:ext cx="2704266" cy="246221"/>
            </a:xfrm>
            <a:prstGeom prst="rect">
              <a:avLst/>
            </a:prstGeom>
            <a:noFill/>
          </p:spPr>
          <p:txBody>
            <a:bodyPr wrap="none" lIns="0" tIns="0" rIns="0" bIns="0" rtlCol="0">
              <a:spAutoFit/>
            </a:bodyPr>
            <a:lstStyle/>
            <a:p>
              <a:pPr algn="l"/>
              <a:r>
                <a:rPr lang="en-GB" sz="1600">
                  <a:latin typeface="DM Sans 14pt Medium" pitchFamily="2" charset="77"/>
                </a:rPr>
                <a:t>Multi Strategy Fixed Income</a:t>
              </a:r>
            </a:p>
          </p:txBody>
        </p:sp>
        <p:sp>
          <p:nvSpPr>
            <p:cNvPr id="47" name="TextBox 46">
              <a:extLst>
                <a:ext uri="{FF2B5EF4-FFF2-40B4-BE49-F238E27FC236}">
                  <a16:creationId xmlns:a16="http://schemas.microsoft.com/office/drawing/2014/main" id="{5F36F292-99F8-976E-4908-7E8973CABCB2}"/>
                </a:ext>
              </a:extLst>
            </p:cNvPr>
            <p:cNvSpPr txBox="1"/>
            <p:nvPr/>
          </p:nvSpPr>
          <p:spPr>
            <a:xfrm>
              <a:off x="2505444" y="4806996"/>
              <a:ext cx="4076784" cy="205377"/>
            </a:xfrm>
            <a:prstGeom prst="rect">
              <a:avLst/>
            </a:prstGeom>
            <a:noFill/>
          </p:spPr>
          <p:txBody>
            <a:bodyPr wrap="square" lIns="0" tIns="0" rIns="0" bIns="0" rtlCol="0">
              <a:spAutoFit/>
            </a:bodyPr>
            <a:lstStyle/>
            <a:p>
              <a:pPr>
                <a:lnSpc>
                  <a:spcPct val="130000"/>
                </a:lnSpc>
              </a:pPr>
              <a:r>
                <a:rPr lang="en-GB" sz="1100">
                  <a:solidFill>
                    <a:schemeClr val="bg1">
                      <a:lumMod val="50000"/>
                      <a:alpha val="94000"/>
                    </a:schemeClr>
                  </a:solidFill>
                  <a:latin typeface="DM Sans 14pt Light" pitchFamily="2" charset="77"/>
                </a:rPr>
                <a:t>Derivative enhanced fixed-income</a:t>
              </a:r>
            </a:p>
          </p:txBody>
        </p:sp>
      </p:grpSp>
      <p:grpSp>
        <p:nvGrpSpPr>
          <p:cNvPr id="48" name="Group 47">
            <a:extLst>
              <a:ext uri="{FF2B5EF4-FFF2-40B4-BE49-F238E27FC236}">
                <a16:creationId xmlns:a16="http://schemas.microsoft.com/office/drawing/2014/main" id="{4F0EF060-B728-612A-A0DF-C1EC9DCB3A0C}"/>
              </a:ext>
            </a:extLst>
          </p:cNvPr>
          <p:cNvGrpSpPr/>
          <p:nvPr/>
        </p:nvGrpSpPr>
        <p:grpSpPr>
          <a:xfrm>
            <a:off x="7500926" y="2563067"/>
            <a:ext cx="4076784" cy="471710"/>
            <a:chOff x="7621249" y="2084812"/>
            <a:chExt cx="4076784" cy="471710"/>
          </a:xfrm>
        </p:grpSpPr>
        <p:sp>
          <p:nvSpPr>
            <p:cNvPr id="49" name="TextBox 48">
              <a:extLst>
                <a:ext uri="{FF2B5EF4-FFF2-40B4-BE49-F238E27FC236}">
                  <a16:creationId xmlns:a16="http://schemas.microsoft.com/office/drawing/2014/main" id="{6FED528D-8DB9-1875-2848-BC556996FFCC}"/>
                </a:ext>
              </a:extLst>
            </p:cNvPr>
            <p:cNvSpPr txBox="1"/>
            <p:nvPr/>
          </p:nvSpPr>
          <p:spPr>
            <a:xfrm>
              <a:off x="7621249" y="2084812"/>
              <a:ext cx="2413931" cy="246221"/>
            </a:xfrm>
            <a:prstGeom prst="rect">
              <a:avLst/>
            </a:prstGeom>
            <a:noFill/>
          </p:spPr>
          <p:txBody>
            <a:bodyPr wrap="none" lIns="0" tIns="0" rIns="0" bIns="0" rtlCol="0">
              <a:spAutoFit/>
            </a:bodyPr>
            <a:lstStyle/>
            <a:p>
              <a:pPr algn="l"/>
              <a:r>
                <a:rPr lang="en-GB" sz="1600">
                  <a:solidFill>
                    <a:schemeClr val="bg1"/>
                  </a:solidFill>
                  <a:latin typeface="DM Sans 14pt Medium" pitchFamily="2" charset="77"/>
                </a:rPr>
                <a:t>Tail Risk Hedged Market Beta</a:t>
              </a:r>
            </a:p>
          </p:txBody>
        </p:sp>
        <p:sp>
          <p:nvSpPr>
            <p:cNvPr id="50" name="TextBox 49">
              <a:extLst>
                <a:ext uri="{FF2B5EF4-FFF2-40B4-BE49-F238E27FC236}">
                  <a16:creationId xmlns:a16="http://schemas.microsoft.com/office/drawing/2014/main" id="{77EA59C8-0BA3-E582-297E-5B13A81AF337}"/>
                </a:ext>
              </a:extLst>
            </p:cNvPr>
            <p:cNvSpPr txBox="1"/>
            <p:nvPr/>
          </p:nvSpPr>
          <p:spPr>
            <a:xfrm>
              <a:off x="7621249" y="2351145"/>
              <a:ext cx="4076784" cy="205377"/>
            </a:xfrm>
            <a:prstGeom prst="rect">
              <a:avLst/>
            </a:prstGeom>
            <a:noFill/>
          </p:spPr>
          <p:txBody>
            <a:bodyPr wrap="square" lIns="0" tIns="0" rIns="0" bIns="0" rtlCol="0">
              <a:spAutoFit/>
            </a:bodyPr>
            <a:lstStyle/>
            <a:p>
              <a:pPr>
                <a:lnSpc>
                  <a:spcPct val="130000"/>
                </a:lnSpc>
              </a:pPr>
              <a:r>
                <a:rPr lang="en-GB" sz="1100">
                  <a:solidFill>
                    <a:schemeClr val="bg1">
                      <a:alpha val="80000"/>
                    </a:schemeClr>
                  </a:solidFill>
                  <a:latin typeface="DM Sans 14pt Light" pitchFamily="2" charset="77"/>
                </a:rPr>
                <a:t>Broad based market exposure with drawdown mitigation</a:t>
              </a:r>
            </a:p>
          </p:txBody>
        </p:sp>
      </p:grpSp>
      <p:grpSp>
        <p:nvGrpSpPr>
          <p:cNvPr id="51" name="Group 50">
            <a:extLst>
              <a:ext uri="{FF2B5EF4-FFF2-40B4-BE49-F238E27FC236}">
                <a16:creationId xmlns:a16="http://schemas.microsoft.com/office/drawing/2014/main" id="{08BB94F7-0F0A-BE33-68EB-FC38054DB396}"/>
              </a:ext>
            </a:extLst>
          </p:cNvPr>
          <p:cNvGrpSpPr/>
          <p:nvPr/>
        </p:nvGrpSpPr>
        <p:grpSpPr>
          <a:xfrm>
            <a:off x="7500926" y="3276309"/>
            <a:ext cx="4076784" cy="471710"/>
            <a:chOff x="7621249" y="2906629"/>
            <a:chExt cx="4076784" cy="471710"/>
          </a:xfrm>
        </p:grpSpPr>
        <p:sp>
          <p:nvSpPr>
            <p:cNvPr id="52" name="TextBox 51">
              <a:extLst>
                <a:ext uri="{FF2B5EF4-FFF2-40B4-BE49-F238E27FC236}">
                  <a16:creationId xmlns:a16="http://schemas.microsoft.com/office/drawing/2014/main" id="{D6C84697-C861-1411-75B5-4E53E9B16324}"/>
                </a:ext>
              </a:extLst>
            </p:cNvPr>
            <p:cNvSpPr txBox="1"/>
            <p:nvPr/>
          </p:nvSpPr>
          <p:spPr>
            <a:xfrm>
              <a:off x="7621249" y="2906629"/>
              <a:ext cx="1425070" cy="246221"/>
            </a:xfrm>
            <a:prstGeom prst="rect">
              <a:avLst/>
            </a:prstGeom>
            <a:noFill/>
          </p:spPr>
          <p:txBody>
            <a:bodyPr wrap="none" lIns="0" tIns="0" rIns="0" bIns="0" rtlCol="0">
              <a:spAutoFit/>
            </a:bodyPr>
            <a:lstStyle/>
            <a:p>
              <a:pPr algn="l"/>
              <a:r>
                <a:rPr lang="en-GB" sz="1600">
                  <a:solidFill>
                    <a:schemeClr val="bg1"/>
                  </a:solidFill>
                  <a:latin typeface="DM Sans 14pt Medium" pitchFamily="2" charset="77"/>
                </a:rPr>
                <a:t>Balanced Fund</a:t>
              </a:r>
            </a:p>
          </p:txBody>
        </p:sp>
        <p:sp>
          <p:nvSpPr>
            <p:cNvPr id="53" name="TextBox 52">
              <a:extLst>
                <a:ext uri="{FF2B5EF4-FFF2-40B4-BE49-F238E27FC236}">
                  <a16:creationId xmlns:a16="http://schemas.microsoft.com/office/drawing/2014/main" id="{A934F637-0512-9A4E-9444-8EF6A8420B90}"/>
                </a:ext>
              </a:extLst>
            </p:cNvPr>
            <p:cNvSpPr txBox="1"/>
            <p:nvPr/>
          </p:nvSpPr>
          <p:spPr>
            <a:xfrm>
              <a:off x="7621249" y="3172962"/>
              <a:ext cx="4076784" cy="205377"/>
            </a:xfrm>
            <a:prstGeom prst="rect">
              <a:avLst/>
            </a:prstGeom>
            <a:noFill/>
          </p:spPr>
          <p:txBody>
            <a:bodyPr wrap="square" lIns="0" tIns="0" rIns="0" bIns="0" rtlCol="0">
              <a:spAutoFit/>
            </a:bodyPr>
            <a:lstStyle/>
            <a:p>
              <a:pPr>
                <a:lnSpc>
                  <a:spcPct val="130000"/>
                </a:lnSpc>
              </a:pPr>
              <a:r>
                <a:rPr lang="en-GB" sz="1100">
                  <a:solidFill>
                    <a:schemeClr val="bg1">
                      <a:alpha val="80000"/>
                    </a:schemeClr>
                  </a:solidFill>
                  <a:latin typeface="DM Sans 14pt Light" pitchFamily="2" charset="77"/>
                </a:rPr>
                <a:t>Dynamically allocating between equity and fixed income</a:t>
              </a:r>
            </a:p>
          </p:txBody>
        </p:sp>
      </p:grpSp>
      <p:grpSp>
        <p:nvGrpSpPr>
          <p:cNvPr id="54" name="Group 53">
            <a:extLst>
              <a:ext uri="{FF2B5EF4-FFF2-40B4-BE49-F238E27FC236}">
                <a16:creationId xmlns:a16="http://schemas.microsoft.com/office/drawing/2014/main" id="{9CD04579-9F01-9248-BD76-F16E9494569F}"/>
              </a:ext>
            </a:extLst>
          </p:cNvPr>
          <p:cNvGrpSpPr/>
          <p:nvPr/>
        </p:nvGrpSpPr>
        <p:grpSpPr>
          <a:xfrm>
            <a:off x="7500926" y="3989551"/>
            <a:ext cx="4076784" cy="471710"/>
            <a:chOff x="7621249" y="3728446"/>
            <a:chExt cx="4076784" cy="471710"/>
          </a:xfrm>
        </p:grpSpPr>
        <p:sp>
          <p:nvSpPr>
            <p:cNvPr id="55" name="TextBox 54">
              <a:extLst>
                <a:ext uri="{FF2B5EF4-FFF2-40B4-BE49-F238E27FC236}">
                  <a16:creationId xmlns:a16="http://schemas.microsoft.com/office/drawing/2014/main" id="{A003B767-E2B3-EC01-BB00-B0DF051A98E8}"/>
                </a:ext>
              </a:extLst>
            </p:cNvPr>
            <p:cNvSpPr txBox="1"/>
            <p:nvPr/>
          </p:nvSpPr>
          <p:spPr>
            <a:xfrm>
              <a:off x="7621249" y="3728446"/>
              <a:ext cx="2127185" cy="246221"/>
            </a:xfrm>
            <a:prstGeom prst="rect">
              <a:avLst/>
            </a:prstGeom>
            <a:noFill/>
          </p:spPr>
          <p:txBody>
            <a:bodyPr wrap="none" lIns="0" tIns="0" rIns="0" bIns="0" rtlCol="0">
              <a:spAutoFit/>
            </a:bodyPr>
            <a:lstStyle/>
            <a:p>
              <a:r>
                <a:rPr lang="en-GB" sz="1600">
                  <a:solidFill>
                    <a:schemeClr val="bg1"/>
                  </a:solidFill>
                  <a:latin typeface="DM Sans 14pt Medium" pitchFamily="2" charset="77"/>
                </a:rPr>
                <a:t>Environmental Impact</a:t>
              </a:r>
            </a:p>
          </p:txBody>
        </p:sp>
        <p:sp>
          <p:nvSpPr>
            <p:cNvPr id="56" name="TextBox 55">
              <a:extLst>
                <a:ext uri="{FF2B5EF4-FFF2-40B4-BE49-F238E27FC236}">
                  <a16:creationId xmlns:a16="http://schemas.microsoft.com/office/drawing/2014/main" id="{9F682FE9-6F1D-9118-0C9D-C35535311EF4}"/>
                </a:ext>
              </a:extLst>
            </p:cNvPr>
            <p:cNvSpPr txBox="1"/>
            <p:nvPr/>
          </p:nvSpPr>
          <p:spPr>
            <a:xfrm>
              <a:off x="7621249" y="3994779"/>
              <a:ext cx="4076784" cy="205377"/>
            </a:xfrm>
            <a:prstGeom prst="rect">
              <a:avLst/>
            </a:prstGeom>
            <a:noFill/>
          </p:spPr>
          <p:txBody>
            <a:bodyPr wrap="square" lIns="0" tIns="0" rIns="0" bIns="0" rtlCol="0">
              <a:spAutoFit/>
            </a:bodyPr>
            <a:lstStyle/>
            <a:p>
              <a:pPr>
                <a:lnSpc>
                  <a:spcPct val="130000"/>
                </a:lnSpc>
              </a:pPr>
              <a:r>
                <a:rPr lang="en-GB" sz="1100">
                  <a:solidFill>
                    <a:schemeClr val="bg1">
                      <a:alpha val="80000"/>
                    </a:schemeClr>
                  </a:solidFill>
                  <a:latin typeface="DM Sans 14pt Light" pitchFamily="2" charset="77"/>
                </a:rPr>
                <a:t>Liquid access to climate-related investments</a:t>
              </a:r>
            </a:p>
          </p:txBody>
        </p:sp>
      </p:grpSp>
      <p:grpSp>
        <p:nvGrpSpPr>
          <p:cNvPr id="57" name="Group 56">
            <a:extLst>
              <a:ext uri="{FF2B5EF4-FFF2-40B4-BE49-F238E27FC236}">
                <a16:creationId xmlns:a16="http://schemas.microsoft.com/office/drawing/2014/main" id="{44AB8A5C-EFDC-04C2-27EB-4B720012AABE}"/>
              </a:ext>
            </a:extLst>
          </p:cNvPr>
          <p:cNvGrpSpPr/>
          <p:nvPr/>
        </p:nvGrpSpPr>
        <p:grpSpPr>
          <a:xfrm>
            <a:off x="7500926" y="4702793"/>
            <a:ext cx="4076784" cy="471710"/>
            <a:chOff x="7621249" y="4550263"/>
            <a:chExt cx="4076784" cy="471710"/>
          </a:xfrm>
        </p:grpSpPr>
        <p:sp>
          <p:nvSpPr>
            <p:cNvPr id="58" name="TextBox 57">
              <a:extLst>
                <a:ext uri="{FF2B5EF4-FFF2-40B4-BE49-F238E27FC236}">
                  <a16:creationId xmlns:a16="http://schemas.microsoft.com/office/drawing/2014/main" id="{5C1CA127-E27D-F6E0-ED16-B9D716857016}"/>
                </a:ext>
              </a:extLst>
            </p:cNvPr>
            <p:cNvSpPr txBox="1"/>
            <p:nvPr/>
          </p:nvSpPr>
          <p:spPr>
            <a:xfrm>
              <a:off x="7621249" y="4550263"/>
              <a:ext cx="1306448" cy="246221"/>
            </a:xfrm>
            <a:prstGeom prst="rect">
              <a:avLst/>
            </a:prstGeom>
            <a:noFill/>
          </p:spPr>
          <p:txBody>
            <a:bodyPr wrap="none" lIns="0" tIns="0" rIns="0" bIns="0" rtlCol="0">
              <a:spAutoFit/>
            </a:bodyPr>
            <a:lstStyle/>
            <a:p>
              <a:pPr algn="l"/>
              <a:r>
                <a:rPr lang="en-GB" sz="1600">
                  <a:solidFill>
                    <a:schemeClr val="bg1"/>
                  </a:solidFill>
                  <a:latin typeface="DM Sans 14pt Medium" pitchFamily="2" charset="77"/>
                </a:rPr>
                <a:t>Commodities</a:t>
              </a:r>
            </a:p>
          </p:txBody>
        </p:sp>
        <p:sp>
          <p:nvSpPr>
            <p:cNvPr id="59" name="TextBox 58">
              <a:extLst>
                <a:ext uri="{FF2B5EF4-FFF2-40B4-BE49-F238E27FC236}">
                  <a16:creationId xmlns:a16="http://schemas.microsoft.com/office/drawing/2014/main" id="{FD096EDA-65DE-7C02-67FE-246151B1890F}"/>
                </a:ext>
              </a:extLst>
            </p:cNvPr>
            <p:cNvSpPr txBox="1"/>
            <p:nvPr/>
          </p:nvSpPr>
          <p:spPr>
            <a:xfrm>
              <a:off x="7621249" y="4816596"/>
              <a:ext cx="4076784" cy="205377"/>
            </a:xfrm>
            <a:prstGeom prst="rect">
              <a:avLst/>
            </a:prstGeom>
            <a:noFill/>
          </p:spPr>
          <p:txBody>
            <a:bodyPr wrap="square" lIns="0" tIns="0" rIns="0" bIns="0" rtlCol="0">
              <a:spAutoFit/>
            </a:bodyPr>
            <a:lstStyle/>
            <a:p>
              <a:pPr>
                <a:lnSpc>
                  <a:spcPct val="130000"/>
                </a:lnSpc>
              </a:pPr>
              <a:r>
                <a:rPr lang="en-GB" sz="1100">
                  <a:solidFill>
                    <a:schemeClr val="bg1">
                      <a:alpha val="80000"/>
                    </a:schemeClr>
                  </a:solidFill>
                  <a:latin typeface="DM Sans 14pt Light" pitchFamily="2" charset="77"/>
                </a:rPr>
                <a:t>Innovative exposure to commodities</a:t>
              </a:r>
            </a:p>
          </p:txBody>
        </p:sp>
      </p:grpSp>
      <p:grpSp>
        <p:nvGrpSpPr>
          <p:cNvPr id="4" name="Group 3">
            <a:extLst>
              <a:ext uri="{FF2B5EF4-FFF2-40B4-BE49-F238E27FC236}">
                <a16:creationId xmlns:a16="http://schemas.microsoft.com/office/drawing/2014/main" id="{DF9F97BE-4F83-C5C3-DE79-771193678909}"/>
              </a:ext>
            </a:extLst>
          </p:cNvPr>
          <p:cNvGrpSpPr/>
          <p:nvPr/>
        </p:nvGrpSpPr>
        <p:grpSpPr>
          <a:xfrm>
            <a:off x="1844852" y="5299104"/>
            <a:ext cx="4076784" cy="471710"/>
            <a:chOff x="2505444" y="4540663"/>
            <a:chExt cx="4076784" cy="471710"/>
          </a:xfrm>
        </p:grpSpPr>
        <p:sp>
          <p:nvSpPr>
            <p:cNvPr id="5" name="TextBox 4">
              <a:extLst>
                <a:ext uri="{FF2B5EF4-FFF2-40B4-BE49-F238E27FC236}">
                  <a16:creationId xmlns:a16="http://schemas.microsoft.com/office/drawing/2014/main" id="{3C828B09-8FCB-47A9-CD21-DE8AD22E48D3}"/>
                </a:ext>
              </a:extLst>
            </p:cNvPr>
            <p:cNvSpPr txBox="1"/>
            <p:nvPr/>
          </p:nvSpPr>
          <p:spPr>
            <a:xfrm>
              <a:off x="2505444" y="4540663"/>
              <a:ext cx="1240724" cy="246221"/>
            </a:xfrm>
            <a:prstGeom prst="rect">
              <a:avLst/>
            </a:prstGeom>
            <a:noFill/>
          </p:spPr>
          <p:txBody>
            <a:bodyPr wrap="none" lIns="0" tIns="0" rIns="0" bIns="0" rtlCol="0">
              <a:spAutoFit/>
            </a:bodyPr>
            <a:lstStyle/>
            <a:p>
              <a:pPr algn="l"/>
              <a:r>
                <a:rPr lang="en-GB" sz="1600">
                  <a:latin typeface="DM Sans 14pt Medium" pitchFamily="2" charset="77"/>
                </a:rPr>
                <a:t>Treasury Curve</a:t>
              </a:r>
            </a:p>
          </p:txBody>
        </p:sp>
        <p:sp>
          <p:nvSpPr>
            <p:cNvPr id="6" name="TextBox 5">
              <a:extLst>
                <a:ext uri="{FF2B5EF4-FFF2-40B4-BE49-F238E27FC236}">
                  <a16:creationId xmlns:a16="http://schemas.microsoft.com/office/drawing/2014/main" id="{071FC9AA-77B0-59B3-1CD6-0AD382A4559A}"/>
                </a:ext>
              </a:extLst>
            </p:cNvPr>
            <p:cNvSpPr txBox="1"/>
            <p:nvPr/>
          </p:nvSpPr>
          <p:spPr>
            <a:xfrm>
              <a:off x="2505444" y="4806996"/>
              <a:ext cx="4076784" cy="205377"/>
            </a:xfrm>
            <a:prstGeom prst="rect">
              <a:avLst/>
            </a:prstGeom>
            <a:noFill/>
          </p:spPr>
          <p:txBody>
            <a:bodyPr wrap="square" lIns="0" tIns="0" rIns="0" bIns="0" rtlCol="0">
              <a:spAutoFit/>
            </a:bodyPr>
            <a:lstStyle/>
            <a:p>
              <a:pPr>
                <a:lnSpc>
                  <a:spcPct val="130000"/>
                </a:lnSpc>
              </a:pPr>
              <a:r>
                <a:rPr lang="en-GB" sz="1100">
                  <a:solidFill>
                    <a:schemeClr val="bg1">
                      <a:lumMod val="50000"/>
                      <a:alpha val="94000"/>
                    </a:schemeClr>
                  </a:solidFill>
                  <a:latin typeface="DM Sans 14pt Light" pitchFamily="2" charset="77"/>
                </a:rPr>
                <a:t>Capture persistent dislocations along the treasury curve</a:t>
              </a:r>
            </a:p>
          </p:txBody>
        </p:sp>
      </p:grpSp>
      <p:grpSp>
        <p:nvGrpSpPr>
          <p:cNvPr id="8" name="Group 7">
            <a:extLst>
              <a:ext uri="{FF2B5EF4-FFF2-40B4-BE49-F238E27FC236}">
                <a16:creationId xmlns:a16="http://schemas.microsoft.com/office/drawing/2014/main" id="{AB53C869-9764-2DF1-23B7-911DD0EA76C2}"/>
              </a:ext>
            </a:extLst>
          </p:cNvPr>
          <p:cNvGrpSpPr/>
          <p:nvPr/>
        </p:nvGrpSpPr>
        <p:grpSpPr>
          <a:xfrm>
            <a:off x="1173600" y="6364800"/>
            <a:ext cx="5018192" cy="335436"/>
            <a:chOff x="1667584" y="3759098"/>
            <a:chExt cx="5018192" cy="335436"/>
          </a:xfrm>
        </p:grpSpPr>
        <p:sp>
          <p:nvSpPr>
            <p:cNvPr id="9" name="Rounded Rectangle 8">
              <a:extLst>
                <a:ext uri="{FF2B5EF4-FFF2-40B4-BE49-F238E27FC236}">
                  <a16:creationId xmlns:a16="http://schemas.microsoft.com/office/drawing/2014/main" id="{058D4636-0EFB-3096-D45E-EE1FE3AA8CE8}"/>
                </a:ext>
              </a:extLst>
            </p:cNvPr>
            <p:cNvSpPr/>
            <p:nvPr/>
          </p:nvSpPr>
          <p:spPr>
            <a:xfrm>
              <a:off x="4226676" y="3759098"/>
              <a:ext cx="1179553" cy="335436"/>
            </a:xfrm>
            <a:prstGeom prst="roundRect">
              <a:avLst>
                <a:gd name="adj" fmla="val 50000"/>
              </a:avLst>
            </a:prstGeom>
            <a:solidFill>
              <a:schemeClr val="bg1">
                <a:lumMod val="85000"/>
              </a:schemeClr>
            </a:solidFill>
            <a:ln>
              <a:solidFill>
                <a:schemeClr val="bg1">
                  <a:lumMod val="8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b="1">
                  <a:solidFill>
                    <a:schemeClr val="bg1"/>
                  </a:solidFill>
                  <a:latin typeface="DM Sans 14pt ExtraLight" pitchFamily="2" charset="77"/>
                </a:rPr>
                <a:t>Creativity</a:t>
              </a:r>
              <a:endParaRPr lang="en-RO" sz="900" b="1">
                <a:solidFill>
                  <a:schemeClr val="bg1"/>
                </a:solidFill>
                <a:latin typeface="DM Sans 14pt ExtraLight" pitchFamily="2" charset="77"/>
              </a:endParaRPr>
            </a:p>
          </p:txBody>
        </p:sp>
        <p:sp>
          <p:nvSpPr>
            <p:cNvPr id="10" name="Rounded Rectangle 9">
              <a:extLst>
                <a:ext uri="{FF2B5EF4-FFF2-40B4-BE49-F238E27FC236}">
                  <a16:creationId xmlns:a16="http://schemas.microsoft.com/office/drawing/2014/main" id="{7B46879A-EB27-B970-CACA-8C1FF038402A}"/>
                </a:ext>
              </a:extLst>
            </p:cNvPr>
            <p:cNvSpPr/>
            <p:nvPr/>
          </p:nvSpPr>
          <p:spPr>
            <a:xfrm>
              <a:off x="5506223" y="3759098"/>
              <a:ext cx="1179553" cy="335436"/>
            </a:xfrm>
            <a:prstGeom prst="roundRect">
              <a:avLst>
                <a:gd name="adj" fmla="val 50000"/>
              </a:avLst>
            </a:prstGeom>
            <a:noFill/>
            <a:ln>
              <a:solidFill>
                <a:schemeClr val="bg1">
                  <a:lumMod val="8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RO" sz="900">
                  <a:solidFill>
                    <a:schemeClr val="bg1">
                      <a:lumMod val="75000"/>
                    </a:schemeClr>
                  </a:solidFill>
                  <a:latin typeface="DM Sans 14pt ExtraLight" pitchFamily="2" charset="77"/>
                </a:rPr>
                <a:t>Stewardship</a:t>
              </a:r>
            </a:p>
          </p:txBody>
        </p:sp>
        <p:sp>
          <p:nvSpPr>
            <p:cNvPr id="11" name="Rounded Rectangle 10">
              <a:extLst>
                <a:ext uri="{FF2B5EF4-FFF2-40B4-BE49-F238E27FC236}">
                  <a16:creationId xmlns:a16="http://schemas.microsoft.com/office/drawing/2014/main" id="{25B03F1B-BCAF-9E5B-74C6-C4C571EBF509}"/>
                </a:ext>
              </a:extLst>
            </p:cNvPr>
            <p:cNvSpPr/>
            <p:nvPr/>
          </p:nvSpPr>
          <p:spPr>
            <a:xfrm>
              <a:off x="2947131" y="3759098"/>
              <a:ext cx="1179553" cy="335436"/>
            </a:xfrm>
            <a:prstGeom prst="roundRect">
              <a:avLst>
                <a:gd name="adj" fmla="val 50000"/>
              </a:avLst>
            </a:prstGeom>
            <a:noFill/>
            <a:ln>
              <a:solidFill>
                <a:schemeClr val="bg1">
                  <a:lumMod val="8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RO" sz="900">
                  <a:solidFill>
                    <a:schemeClr val="bg1">
                      <a:lumMod val="75000"/>
                    </a:schemeClr>
                  </a:solidFill>
                  <a:latin typeface="DM Sans 14pt ExtraLight" pitchFamily="2" charset="77"/>
                </a:rPr>
                <a:t>Simplicity</a:t>
              </a:r>
            </a:p>
          </p:txBody>
        </p:sp>
        <p:sp>
          <p:nvSpPr>
            <p:cNvPr id="13" name="Rounded Rectangle 12">
              <a:extLst>
                <a:ext uri="{FF2B5EF4-FFF2-40B4-BE49-F238E27FC236}">
                  <a16:creationId xmlns:a16="http://schemas.microsoft.com/office/drawing/2014/main" id="{2BC0D387-521F-F4D5-3966-B2BFF40C73C7}"/>
                </a:ext>
              </a:extLst>
            </p:cNvPr>
            <p:cNvSpPr/>
            <p:nvPr/>
          </p:nvSpPr>
          <p:spPr>
            <a:xfrm>
              <a:off x="1667584" y="3759098"/>
              <a:ext cx="1179553" cy="335436"/>
            </a:xfrm>
            <a:prstGeom prst="roundRect">
              <a:avLst>
                <a:gd name="adj" fmla="val 50000"/>
              </a:avLst>
            </a:prstGeom>
            <a:noFill/>
            <a:ln>
              <a:solidFill>
                <a:schemeClr val="bg1">
                  <a:lumMod val="8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a:solidFill>
                    <a:schemeClr val="bg1">
                      <a:lumMod val="75000"/>
                    </a:schemeClr>
                  </a:solidFill>
                  <a:latin typeface="DM Sans 14pt ExtraLight" pitchFamily="2" charset="77"/>
                </a:rPr>
                <a:t>Tax-aware</a:t>
              </a:r>
              <a:endParaRPr lang="en-RO" sz="900">
                <a:solidFill>
                  <a:schemeClr val="bg1">
                    <a:lumMod val="75000"/>
                  </a:schemeClr>
                </a:solidFill>
                <a:latin typeface="DM Sans 14pt ExtraLight" pitchFamily="2" charset="77"/>
              </a:endParaRPr>
            </a:p>
          </p:txBody>
        </p:sp>
      </p:grpSp>
      <p:sp>
        <p:nvSpPr>
          <p:cNvPr id="12" name="TextBox 11">
            <a:extLst>
              <a:ext uri="{FF2B5EF4-FFF2-40B4-BE49-F238E27FC236}">
                <a16:creationId xmlns:a16="http://schemas.microsoft.com/office/drawing/2014/main" id="{0DA4036E-A775-A77C-DD95-4A78302E2728}"/>
              </a:ext>
            </a:extLst>
          </p:cNvPr>
          <p:cNvSpPr txBox="1"/>
          <p:nvPr/>
        </p:nvSpPr>
        <p:spPr>
          <a:xfrm>
            <a:off x="9303786" y="50644"/>
            <a:ext cx="2573140" cy="253916"/>
          </a:xfrm>
          <a:prstGeom prst="rect">
            <a:avLst/>
          </a:prstGeom>
          <a:noFill/>
        </p:spPr>
        <p:txBody>
          <a:bodyPr wrap="none" rtlCol="0">
            <a:spAutoFit/>
          </a:bodyPr>
          <a:lstStyle/>
          <a:p>
            <a:pPr algn="l"/>
            <a:r>
              <a:rPr lang="en-US" sz="1050">
                <a:solidFill>
                  <a:schemeClr val="bg1">
                    <a:lumMod val="75000"/>
                    <a:alpha val="71580"/>
                  </a:schemeClr>
                </a:solidFill>
                <a:latin typeface="DM Sans 14pt Light" pitchFamily="2" charset="0"/>
              </a:rPr>
              <a:t>Confidential | For Institutional Use Only</a:t>
            </a:r>
          </a:p>
        </p:txBody>
      </p:sp>
    </p:spTree>
    <p:extLst>
      <p:ext uri="{BB962C8B-B14F-4D97-AF65-F5344CB8AC3E}">
        <p14:creationId xmlns:p14="http://schemas.microsoft.com/office/powerpoint/2010/main" val="3821349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EFEC8B88-9724-33A6-3D2A-B4EBBC3A056F}"/>
              </a:ext>
            </a:extLst>
          </p:cNvPr>
          <p:cNvSpPr>
            <a:spLocks noGrp="1"/>
          </p:cNvSpPr>
          <p:nvPr>
            <p:ph type="subTitle" idx="1"/>
          </p:nvPr>
        </p:nvSpPr>
        <p:spPr/>
        <p:txBody>
          <a:bodyPr/>
          <a:lstStyle/>
          <a:p>
            <a:r>
              <a:rPr lang="en-RO"/>
              <a:t>Twin Oak</a:t>
            </a:r>
          </a:p>
          <a:p>
            <a:r>
              <a:rPr lang="en-RO"/>
              <a:t>Advantage</a:t>
            </a:r>
          </a:p>
        </p:txBody>
      </p:sp>
    </p:spTree>
    <p:extLst>
      <p:ext uri="{BB962C8B-B14F-4D97-AF65-F5344CB8AC3E}">
        <p14:creationId xmlns:p14="http://schemas.microsoft.com/office/powerpoint/2010/main" val="33685192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E76F87A-7B78-8CC6-57D8-D6F57C4AA285}"/>
              </a:ext>
            </a:extLst>
          </p:cNvPr>
          <p:cNvSpPr>
            <a:spLocks noGrp="1"/>
          </p:cNvSpPr>
          <p:nvPr>
            <p:ph type="body" sz="quarter" idx="10"/>
          </p:nvPr>
        </p:nvSpPr>
        <p:spPr/>
        <p:txBody>
          <a:bodyPr/>
          <a:lstStyle/>
          <a:p>
            <a:r>
              <a:rPr lang="en-GB"/>
              <a:t>TWIN OAK ADVANTAGE – STRUCTURAL</a:t>
            </a:r>
          </a:p>
          <a:p>
            <a:endParaRPr lang="en-GB"/>
          </a:p>
        </p:txBody>
      </p:sp>
      <p:sp>
        <p:nvSpPr>
          <p:cNvPr id="2" name="Content Placeholder 1">
            <a:extLst>
              <a:ext uri="{FF2B5EF4-FFF2-40B4-BE49-F238E27FC236}">
                <a16:creationId xmlns:a16="http://schemas.microsoft.com/office/drawing/2014/main" id="{1797AC4D-B67B-84CF-D777-98DE694E24DC}"/>
              </a:ext>
            </a:extLst>
          </p:cNvPr>
          <p:cNvSpPr>
            <a:spLocks noGrp="1"/>
          </p:cNvSpPr>
          <p:nvPr>
            <p:ph type="body" sz="quarter" idx="11"/>
          </p:nvPr>
        </p:nvSpPr>
        <p:spPr/>
        <p:txBody>
          <a:bodyPr/>
          <a:lstStyle/>
          <a:p>
            <a:r>
              <a:rPr lang="en-GB"/>
              <a:t>Our ETFs seek to combine the best of all major investment structures.</a:t>
            </a:r>
          </a:p>
        </p:txBody>
      </p:sp>
      <p:pic>
        <p:nvPicPr>
          <p:cNvPr id="12" name="Picture 11">
            <a:extLst>
              <a:ext uri="{FF2B5EF4-FFF2-40B4-BE49-F238E27FC236}">
                <a16:creationId xmlns:a16="http://schemas.microsoft.com/office/drawing/2014/main" id="{694E7733-93B7-F3CA-2029-25A84A80B25F}"/>
              </a:ext>
            </a:extLst>
          </p:cNvPr>
          <p:cNvPicPr>
            <a:picLocks noChangeAspect="1"/>
          </p:cNvPicPr>
          <p:nvPr/>
        </p:nvPicPr>
        <p:blipFill>
          <a:blip r:embed="rId3"/>
          <a:srcRect/>
          <a:stretch/>
        </p:blipFill>
        <p:spPr>
          <a:xfrm>
            <a:off x="4185285" y="1793852"/>
            <a:ext cx="856644" cy="841970"/>
          </a:xfrm>
          <a:prstGeom prst="ellipse">
            <a:avLst/>
          </a:prstGeom>
          <a:ln w="25400">
            <a:solidFill>
              <a:schemeClr val="tx2"/>
            </a:solidFill>
          </a:ln>
        </p:spPr>
      </p:pic>
      <p:sp>
        <p:nvSpPr>
          <p:cNvPr id="20" name="Freeform 19">
            <a:extLst>
              <a:ext uri="{FF2B5EF4-FFF2-40B4-BE49-F238E27FC236}">
                <a16:creationId xmlns:a16="http://schemas.microsoft.com/office/drawing/2014/main" id="{C6C386D7-104D-0CFB-3A78-5861797E3562}"/>
              </a:ext>
            </a:extLst>
          </p:cNvPr>
          <p:cNvSpPr/>
          <p:nvPr/>
        </p:nvSpPr>
        <p:spPr>
          <a:xfrm>
            <a:off x="4543407" y="3386727"/>
            <a:ext cx="140400" cy="140400"/>
          </a:xfrm>
          <a:custGeom>
            <a:avLst/>
            <a:gdLst>
              <a:gd name="connsiteX0" fmla="*/ 247860 w 247860"/>
              <a:gd name="connsiteY0" fmla="*/ 123930 h 247860"/>
              <a:gd name="connsiteX1" fmla="*/ 123930 w 247860"/>
              <a:gd name="connsiteY1" fmla="*/ 247860 h 247860"/>
              <a:gd name="connsiteX2" fmla="*/ 0 w 247860"/>
              <a:gd name="connsiteY2" fmla="*/ 123930 h 247860"/>
              <a:gd name="connsiteX3" fmla="*/ 123930 w 247860"/>
              <a:gd name="connsiteY3" fmla="*/ 0 h 247860"/>
              <a:gd name="connsiteX4" fmla="*/ 247860 w 247860"/>
              <a:gd name="connsiteY4" fmla="*/ 123930 h 247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860" h="247860">
                <a:moveTo>
                  <a:pt x="247860" y="123930"/>
                </a:moveTo>
                <a:cubicBezTo>
                  <a:pt x="247860" y="192375"/>
                  <a:pt x="192375" y="247860"/>
                  <a:pt x="123930" y="247860"/>
                </a:cubicBezTo>
                <a:cubicBezTo>
                  <a:pt x="55485" y="247860"/>
                  <a:pt x="0" y="192375"/>
                  <a:pt x="0" y="123930"/>
                </a:cubicBezTo>
                <a:cubicBezTo>
                  <a:pt x="0" y="55485"/>
                  <a:pt x="55485" y="0"/>
                  <a:pt x="123930" y="0"/>
                </a:cubicBezTo>
                <a:cubicBezTo>
                  <a:pt x="192375" y="0"/>
                  <a:pt x="247860" y="55485"/>
                  <a:pt x="247860" y="123930"/>
                </a:cubicBezTo>
                <a:close/>
              </a:path>
            </a:pathLst>
          </a:custGeom>
          <a:solidFill>
            <a:schemeClr val="accent6"/>
          </a:solidFill>
          <a:ln w="24245" cap="flat">
            <a:solidFill>
              <a:schemeClr val="bg1"/>
            </a:solidFill>
            <a:prstDash val="solid"/>
            <a:miter/>
          </a:ln>
        </p:spPr>
        <p:txBody>
          <a:bodyPr rtlCol="0" anchor="ctr"/>
          <a:lstStyle/>
          <a:p>
            <a:endParaRPr lang="en-RO"/>
          </a:p>
        </p:txBody>
      </p:sp>
      <p:sp>
        <p:nvSpPr>
          <p:cNvPr id="28" name="Freeform 27">
            <a:extLst>
              <a:ext uri="{FF2B5EF4-FFF2-40B4-BE49-F238E27FC236}">
                <a16:creationId xmlns:a16="http://schemas.microsoft.com/office/drawing/2014/main" id="{41715824-FC2F-6364-4FDA-8D052887DA81}"/>
              </a:ext>
            </a:extLst>
          </p:cNvPr>
          <p:cNvSpPr/>
          <p:nvPr/>
        </p:nvSpPr>
        <p:spPr>
          <a:xfrm>
            <a:off x="4543407" y="4345774"/>
            <a:ext cx="140400" cy="140400"/>
          </a:xfrm>
          <a:custGeom>
            <a:avLst/>
            <a:gdLst>
              <a:gd name="connsiteX0" fmla="*/ 247860 w 247860"/>
              <a:gd name="connsiteY0" fmla="*/ 123930 h 247860"/>
              <a:gd name="connsiteX1" fmla="*/ 123930 w 247860"/>
              <a:gd name="connsiteY1" fmla="*/ 247860 h 247860"/>
              <a:gd name="connsiteX2" fmla="*/ 0 w 247860"/>
              <a:gd name="connsiteY2" fmla="*/ 123930 h 247860"/>
              <a:gd name="connsiteX3" fmla="*/ 123930 w 247860"/>
              <a:gd name="connsiteY3" fmla="*/ 0 h 247860"/>
              <a:gd name="connsiteX4" fmla="*/ 247860 w 247860"/>
              <a:gd name="connsiteY4" fmla="*/ 123930 h 247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860" h="247860">
                <a:moveTo>
                  <a:pt x="247860" y="123930"/>
                </a:moveTo>
                <a:cubicBezTo>
                  <a:pt x="247860" y="192375"/>
                  <a:pt x="192375" y="247860"/>
                  <a:pt x="123930" y="247860"/>
                </a:cubicBezTo>
                <a:cubicBezTo>
                  <a:pt x="55485" y="247860"/>
                  <a:pt x="0" y="192375"/>
                  <a:pt x="0" y="123930"/>
                </a:cubicBezTo>
                <a:cubicBezTo>
                  <a:pt x="0" y="55485"/>
                  <a:pt x="55485" y="0"/>
                  <a:pt x="123930" y="0"/>
                </a:cubicBezTo>
                <a:cubicBezTo>
                  <a:pt x="192375" y="0"/>
                  <a:pt x="247860" y="55485"/>
                  <a:pt x="247860" y="123930"/>
                </a:cubicBezTo>
                <a:close/>
              </a:path>
            </a:pathLst>
          </a:custGeom>
          <a:solidFill>
            <a:srgbClr val="1DD43D"/>
          </a:solidFill>
          <a:ln w="24245" cap="flat">
            <a:solidFill>
              <a:schemeClr val="bg1"/>
            </a:solidFill>
            <a:prstDash val="solid"/>
            <a:miter/>
          </a:ln>
        </p:spPr>
        <p:txBody>
          <a:bodyPr rtlCol="0" anchor="ctr"/>
          <a:lstStyle/>
          <a:p>
            <a:endParaRPr lang="en-RO"/>
          </a:p>
        </p:txBody>
      </p:sp>
      <p:sp>
        <p:nvSpPr>
          <p:cNvPr id="34" name="Freeform 33">
            <a:extLst>
              <a:ext uri="{FF2B5EF4-FFF2-40B4-BE49-F238E27FC236}">
                <a16:creationId xmlns:a16="http://schemas.microsoft.com/office/drawing/2014/main" id="{71E2393F-2C37-0DD4-4274-10D8BF6CE1C9}"/>
              </a:ext>
            </a:extLst>
          </p:cNvPr>
          <p:cNvSpPr/>
          <p:nvPr/>
        </p:nvSpPr>
        <p:spPr>
          <a:xfrm>
            <a:off x="4543407" y="4819871"/>
            <a:ext cx="140400" cy="140400"/>
          </a:xfrm>
          <a:custGeom>
            <a:avLst/>
            <a:gdLst>
              <a:gd name="connsiteX0" fmla="*/ 247860 w 247860"/>
              <a:gd name="connsiteY0" fmla="*/ 123930 h 247860"/>
              <a:gd name="connsiteX1" fmla="*/ 123930 w 247860"/>
              <a:gd name="connsiteY1" fmla="*/ 247860 h 247860"/>
              <a:gd name="connsiteX2" fmla="*/ 0 w 247860"/>
              <a:gd name="connsiteY2" fmla="*/ 123930 h 247860"/>
              <a:gd name="connsiteX3" fmla="*/ 123930 w 247860"/>
              <a:gd name="connsiteY3" fmla="*/ 0 h 247860"/>
              <a:gd name="connsiteX4" fmla="*/ 247860 w 247860"/>
              <a:gd name="connsiteY4" fmla="*/ 123930 h 247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860" h="247860">
                <a:moveTo>
                  <a:pt x="247860" y="123930"/>
                </a:moveTo>
                <a:cubicBezTo>
                  <a:pt x="247860" y="192375"/>
                  <a:pt x="192375" y="247860"/>
                  <a:pt x="123930" y="247860"/>
                </a:cubicBezTo>
                <a:cubicBezTo>
                  <a:pt x="55485" y="247860"/>
                  <a:pt x="0" y="192375"/>
                  <a:pt x="0" y="123930"/>
                </a:cubicBezTo>
                <a:cubicBezTo>
                  <a:pt x="0" y="55485"/>
                  <a:pt x="55485" y="0"/>
                  <a:pt x="123930" y="0"/>
                </a:cubicBezTo>
                <a:cubicBezTo>
                  <a:pt x="192375" y="0"/>
                  <a:pt x="247860" y="55485"/>
                  <a:pt x="247860" y="123930"/>
                </a:cubicBezTo>
                <a:close/>
              </a:path>
            </a:pathLst>
          </a:custGeom>
          <a:solidFill>
            <a:schemeClr val="accent6"/>
          </a:solidFill>
          <a:ln w="24245" cap="flat">
            <a:solidFill>
              <a:schemeClr val="bg1"/>
            </a:solidFill>
            <a:prstDash val="solid"/>
            <a:miter/>
          </a:ln>
        </p:spPr>
        <p:txBody>
          <a:bodyPr rtlCol="0" anchor="ctr"/>
          <a:lstStyle/>
          <a:p>
            <a:endParaRPr lang="en-RO"/>
          </a:p>
        </p:txBody>
      </p:sp>
      <p:sp>
        <p:nvSpPr>
          <p:cNvPr id="37" name="TextBox 36">
            <a:extLst>
              <a:ext uri="{FF2B5EF4-FFF2-40B4-BE49-F238E27FC236}">
                <a16:creationId xmlns:a16="http://schemas.microsoft.com/office/drawing/2014/main" id="{CD5EEAC8-A3D6-9C31-F989-B496AEC5A210}"/>
              </a:ext>
            </a:extLst>
          </p:cNvPr>
          <p:cNvSpPr txBox="1"/>
          <p:nvPr/>
        </p:nvSpPr>
        <p:spPr>
          <a:xfrm>
            <a:off x="5833308" y="2174157"/>
            <a:ext cx="1021113" cy="461665"/>
          </a:xfrm>
          <a:prstGeom prst="rect">
            <a:avLst/>
          </a:prstGeom>
          <a:noFill/>
        </p:spPr>
        <p:txBody>
          <a:bodyPr wrap="none" lIns="0" tIns="0" rIns="0" bIns="0" rtlCol="0" anchor="ctr">
            <a:spAutoFit/>
          </a:bodyPr>
          <a:lstStyle/>
          <a:p>
            <a:pPr algn="ctr"/>
            <a:r>
              <a:rPr lang="en-GB" sz="1500" b="1">
                <a:latin typeface="DM Sans 14pt" pitchFamily="2" charset="77"/>
              </a:rPr>
              <a:t>Traditional</a:t>
            </a:r>
            <a:br>
              <a:rPr lang="en-GB" sz="1500" b="1">
                <a:latin typeface="DM Sans 14pt" pitchFamily="2" charset="77"/>
              </a:rPr>
            </a:br>
            <a:r>
              <a:rPr lang="en-GB" sz="1500" b="1">
                <a:latin typeface="DM Sans 14pt" pitchFamily="2" charset="77"/>
              </a:rPr>
              <a:t>ETFs</a:t>
            </a:r>
            <a:endParaRPr lang="en-RO" sz="1500" b="1">
              <a:latin typeface="DM Sans 14pt" pitchFamily="2" charset="77"/>
            </a:endParaRPr>
          </a:p>
        </p:txBody>
      </p:sp>
      <p:sp>
        <p:nvSpPr>
          <p:cNvPr id="38" name="TextBox 37">
            <a:extLst>
              <a:ext uri="{FF2B5EF4-FFF2-40B4-BE49-F238E27FC236}">
                <a16:creationId xmlns:a16="http://schemas.microsoft.com/office/drawing/2014/main" id="{C58F2066-3952-8675-68C5-F206C409F72E}"/>
              </a:ext>
            </a:extLst>
          </p:cNvPr>
          <p:cNvSpPr txBox="1"/>
          <p:nvPr/>
        </p:nvSpPr>
        <p:spPr>
          <a:xfrm>
            <a:off x="7319376" y="2195442"/>
            <a:ext cx="1166986" cy="461665"/>
          </a:xfrm>
          <a:prstGeom prst="rect">
            <a:avLst/>
          </a:prstGeom>
          <a:noFill/>
        </p:spPr>
        <p:txBody>
          <a:bodyPr wrap="square" lIns="0" tIns="0" rIns="0" bIns="0" rtlCol="0" anchor="ctr">
            <a:spAutoFit/>
          </a:bodyPr>
          <a:lstStyle/>
          <a:p>
            <a:pPr algn="ctr"/>
            <a:r>
              <a:rPr lang="en-GB" sz="1500" b="1">
                <a:latin typeface="DM Sans 14pt" pitchFamily="2" charset="77"/>
              </a:rPr>
              <a:t>Mutual</a:t>
            </a:r>
            <a:br>
              <a:rPr lang="en-GB" sz="1500" b="1">
                <a:latin typeface="DM Sans 14pt" pitchFamily="2" charset="77"/>
              </a:rPr>
            </a:br>
            <a:r>
              <a:rPr lang="en-GB" sz="1500" b="1">
                <a:latin typeface="DM Sans 14pt" pitchFamily="2" charset="77"/>
              </a:rPr>
              <a:t>Funds</a:t>
            </a:r>
            <a:endParaRPr lang="en-RO" sz="1500" b="1">
              <a:latin typeface="DM Sans 14pt" pitchFamily="2" charset="77"/>
            </a:endParaRPr>
          </a:p>
        </p:txBody>
      </p:sp>
      <p:sp>
        <p:nvSpPr>
          <p:cNvPr id="39" name="TextBox 38">
            <a:extLst>
              <a:ext uri="{FF2B5EF4-FFF2-40B4-BE49-F238E27FC236}">
                <a16:creationId xmlns:a16="http://schemas.microsoft.com/office/drawing/2014/main" id="{79BD3426-FD88-9272-876F-587CEF25AE3B}"/>
              </a:ext>
            </a:extLst>
          </p:cNvPr>
          <p:cNvSpPr txBox="1"/>
          <p:nvPr/>
        </p:nvSpPr>
        <p:spPr>
          <a:xfrm>
            <a:off x="8876562" y="2174157"/>
            <a:ext cx="1166986" cy="461665"/>
          </a:xfrm>
          <a:prstGeom prst="rect">
            <a:avLst/>
          </a:prstGeom>
          <a:noFill/>
        </p:spPr>
        <p:txBody>
          <a:bodyPr wrap="square" lIns="0" tIns="0" rIns="0" bIns="0" rtlCol="0" anchor="ctr">
            <a:spAutoFit/>
          </a:bodyPr>
          <a:lstStyle/>
          <a:p>
            <a:pPr algn="ctr"/>
            <a:r>
              <a:rPr lang="en-GB" sz="1500" b="1">
                <a:latin typeface="DM Sans 14pt" pitchFamily="2" charset="77"/>
              </a:rPr>
              <a:t>Hedge</a:t>
            </a:r>
            <a:br>
              <a:rPr lang="en-GB" sz="1500" b="1">
                <a:latin typeface="DM Sans 14pt" pitchFamily="2" charset="77"/>
              </a:rPr>
            </a:br>
            <a:r>
              <a:rPr lang="en-GB" sz="1500" b="1">
                <a:latin typeface="DM Sans 14pt" pitchFamily="2" charset="77"/>
              </a:rPr>
              <a:t>Funds</a:t>
            </a:r>
            <a:endParaRPr lang="en-RO" sz="1500" b="1">
              <a:latin typeface="DM Sans 14pt" pitchFamily="2" charset="77"/>
            </a:endParaRPr>
          </a:p>
        </p:txBody>
      </p:sp>
      <p:sp>
        <p:nvSpPr>
          <p:cNvPr id="40" name="TextBox 39">
            <a:extLst>
              <a:ext uri="{FF2B5EF4-FFF2-40B4-BE49-F238E27FC236}">
                <a16:creationId xmlns:a16="http://schemas.microsoft.com/office/drawing/2014/main" id="{224768AB-92CE-E424-20BA-A6A8DBB58BB7}"/>
              </a:ext>
            </a:extLst>
          </p:cNvPr>
          <p:cNvSpPr txBox="1"/>
          <p:nvPr/>
        </p:nvSpPr>
        <p:spPr>
          <a:xfrm>
            <a:off x="1519840" y="2927401"/>
            <a:ext cx="1715213" cy="215444"/>
          </a:xfrm>
          <a:prstGeom prst="rect">
            <a:avLst/>
          </a:prstGeom>
          <a:noFill/>
        </p:spPr>
        <p:txBody>
          <a:bodyPr wrap="none" lIns="0" tIns="0" rIns="0" bIns="0" rtlCol="0">
            <a:spAutoFit/>
          </a:bodyPr>
          <a:lstStyle/>
          <a:p>
            <a:r>
              <a:rPr lang="en-GB" sz="1400">
                <a:solidFill>
                  <a:schemeClr val="tx2"/>
                </a:solidFill>
                <a:latin typeface="DM Sans 14pt Medium" pitchFamily="2" charset="77"/>
              </a:rPr>
              <a:t>Alpha Opportunities</a:t>
            </a:r>
            <a:endParaRPr lang="en-RO" sz="1400">
              <a:solidFill>
                <a:schemeClr val="tx2"/>
              </a:solidFill>
              <a:latin typeface="DM Sans 14pt Medium" pitchFamily="2" charset="77"/>
            </a:endParaRPr>
          </a:p>
        </p:txBody>
      </p:sp>
      <p:sp>
        <p:nvSpPr>
          <p:cNvPr id="41" name="TextBox 40">
            <a:extLst>
              <a:ext uri="{FF2B5EF4-FFF2-40B4-BE49-F238E27FC236}">
                <a16:creationId xmlns:a16="http://schemas.microsoft.com/office/drawing/2014/main" id="{6B496724-05B4-D808-7B4E-799943D24F0D}"/>
              </a:ext>
            </a:extLst>
          </p:cNvPr>
          <p:cNvSpPr txBox="1"/>
          <p:nvPr/>
        </p:nvSpPr>
        <p:spPr>
          <a:xfrm>
            <a:off x="1519840" y="3404066"/>
            <a:ext cx="1950855" cy="215444"/>
          </a:xfrm>
          <a:prstGeom prst="rect">
            <a:avLst/>
          </a:prstGeom>
          <a:noFill/>
        </p:spPr>
        <p:txBody>
          <a:bodyPr wrap="none" lIns="0" tIns="0" rIns="0" bIns="0" rtlCol="0">
            <a:spAutoFit/>
          </a:bodyPr>
          <a:lstStyle/>
          <a:p>
            <a:r>
              <a:rPr lang="en-GB" sz="1400">
                <a:solidFill>
                  <a:schemeClr val="tx2"/>
                </a:solidFill>
                <a:latin typeface="DM Sans 14pt Medium" pitchFamily="2" charset="77"/>
              </a:rPr>
              <a:t>Unique Beta Exposures</a:t>
            </a:r>
            <a:endParaRPr lang="en-RO" sz="1400">
              <a:solidFill>
                <a:schemeClr val="tx2"/>
              </a:solidFill>
              <a:latin typeface="DM Sans 14pt Medium" pitchFamily="2" charset="77"/>
            </a:endParaRPr>
          </a:p>
        </p:txBody>
      </p:sp>
      <p:sp>
        <p:nvSpPr>
          <p:cNvPr id="42" name="TextBox 41">
            <a:extLst>
              <a:ext uri="{FF2B5EF4-FFF2-40B4-BE49-F238E27FC236}">
                <a16:creationId xmlns:a16="http://schemas.microsoft.com/office/drawing/2014/main" id="{6AB2435C-03CC-41EA-1434-9722E5506B94}"/>
              </a:ext>
            </a:extLst>
          </p:cNvPr>
          <p:cNvSpPr txBox="1"/>
          <p:nvPr/>
        </p:nvSpPr>
        <p:spPr>
          <a:xfrm>
            <a:off x="1519840" y="3880731"/>
            <a:ext cx="1460336" cy="215444"/>
          </a:xfrm>
          <a:prstGeom prst="rect">
            <a:avLst/>
          </a:prstGeom>
          <a:noFill/>
        </p:spPr>
        <p:txBody>
          <a:bodyPr wrap="none" lIns="0" tIns="0" rIns="0" bIns="0" rtlCol="0">
            <a:spAutoFit/>
          </a:bodyPr>
          <a:lstStyle/>
          <a:p>
            <a:r>
              <a:rPr lang="en-GB" sz="1400">
                <a:solidFill>
                  <a:schemeClr val="tx2"/>
                </a:solidFill>
                <a:latin typeface="DM Sans 14pt Medium" pitchFamily="2" charset="77"/>
              </a:rPr>
              <a:t>Number of Funds</a:t>
            </a:r>
            <a:endParaRPr lang="en-RO" sz="1400">
              <a:solidFill>
                <a:schemeClr val="tx2"/>
              </a:solidFill>
              <a:latin typeface="DM Sans 14pt Medium" pitchFamily="2" charset="77"/>
            </a:endParaRPr>
          </a:p>
        </p:txBody>
      </p:sp>
      <p:sp>
        <p:nvSpPr>
          <p:cNvPr id="52" name="TextBox 51">
            <a:extLst>
              <a:ext uri="{FF2B5EF4-FFF2-40B4-BE49-F238E27FC236}">
                <a16:creationId xmlns:a16="http://schemas.microsoft.com/office/drawing/2014/main" id="{97C95ED0-D7C5-179D-7352-F6368C44316F}"/>
              </a:ext>
            </a:extLst>
          </p:cNvPr>
          <p:cNvSpPr txBox="1"/>
          <p:nvPr/>
        </p:nvSpPr>
        <p:spPr>
          <a:xfrm>
            <a:off x="1519840" y="4834062"/>
            <a:ext cx="790281" cy="215444"/>
          </a:xfrm>
          <a:prstGeom prst="rect">
            <a:avLst/>
          </a:prstGeom>
          <a:noFill/>
        </p:spPr>
        <p:txBody>
          <a:bodyPr wrap="none" lIns="0" tIns="0" rIns="0" bIns="0" rtlCol="0">
            <a:spAutoFit/>
          </a:bodyPr>
          <a:lstStyle/>
          <a:p>
            <a:r>
              <a:rPr lang="en-GB" sz="1400">
                <a:solidFill>
                  <a:schemeClr val="tx2"/>
                </a:solidFill>
                <a:latin typeface="DM Sans 14pt Medium" pitchFamily="2" charset="77"/>
              </a:rPr>
              <a:t>Low Cost</a:t>
            </a:r>
            <a:endParaRPr lang="en-RO" sz="1400">
              <a:solidFill>
                <a:schemeClr val="tx2"/>
              </a:solidFill>
              <a:latin typeface="DM Sans 14pt Medium" pitchFamily="2" charset="77"/>
            </a:endParaRPr>
          </a:p>
        </p:txBody>
      </p:sp>
      <p:sp>
        <p:nvSpPr>
          <p:cNvPr id="53" name="TextBox 52">
            <a:extLst>
              <a:ext uri="{FF2B5EF4-FFF2-40B4-BE49-F238E27FC236}">
                <a16:creationId xmlns:a16="http://schemas.microsoft.com/office/drawing/2014/main" id="{52F49E3E-6A9A-430B-F1F4-97EBA07C5194}"/>
              </a:ext>
            </a:extLst>
          </p:cNvPr>
          <p:cNvSpPr txBox="1"/>
          <p:nvPr/>
        </p:nvSpPr>
        <p:spPr>
          <a:xfrm>
            <a:off x="1519840" y="4357396"/>
            <a:ext cx="1045158" cy="215444"/>
          </a:xfrm>
          <a:prstGeom prst="rect">
            <a:avLst/>
          </a:prstGeom>
          <a:noFill/>
        </p:spPr>
        <p:txBody>
          <a:bodyPr wrap="none" lIns="0" tIns="0" rIns="0" bIns="0" rtlCol="0">
            <a:spAutoFit/>
          </a:bodyPr>
          <a:lstStyle/>
          <a:p>
            <a:r>
              <a:rPr lang="en-GB" sz="1400">
                <a:solidFill>
                  <a:schemeClr val="tx2"/>
                </a:solidFill>
                <a:latin typeface="DM Sans 14pt Medium" pitchFamily="2" charset="77"/>
              </a:rPr>
              <a:t>Tax Efficient</a:t>
            </a:r>
            <a:endParaRPr lang="en-RO" sz="1400">
              <a:solidFill>
                <a:schemeClr val="tx2"/>
              </a:solidFill>
              <a:latin typeface="DM Sans 14pt Medium" pitchFamily="2" charset="77"/>
            </a:endParaRPr>
          </a:p>
        </p:txBody>
      </p:sp>
      <p:sp>
        <p:nvSpPr>
          <p:cNvPr id="71" name="Freeform 70">
            <a:extLst>
              <a:ext uri="{FF2B5EF4-FFF2-40B4-BE49-F238E27FC236}">
                <a16:creationId xmlns:a16="http://schemas.microsoft.com/office/drawing/2014/main" id="{54AE38F4-E055-C6A1-58F7-4FF71FEF28F6}"/>
              </a:ext>
            </a:extLst>
          </p:cNvPr>
          <p:cNvSpPr/>
          <p:nvPr/>
        </p:nvSpPr>
        <p:spPr>
          <a:xfrm>
            <a:off x="6273664" y="3386727"/>
            <a:ext cx="140400" cy="140400"/>
          </a:xfrm>
          <a:custGeom>
            <a:avLst/>
            <a:gdLst>
              <a:gd name="connsiteX0" fmla="*/ 247860 w 247860"/>
              <a:gd name="connsiteY0" fmla="*/ 123930 h 247860"/>
              <a:gd name="connsiteX1" fmla="*/ 123930 w 247860"/>
              <a:gd name="connsiteY1" fmla="*/ 247860 h 247860"/>
              <a:gd name="connsiteX2" fmla="*/ 0 w 247860"/>
              <a:gd name="connsiteY2" fmla="*/ 123930 h 247860"/>
              <a:gd name="connsiteX3" fmla="*/ 123930 w 247860"/>
              <a:gd name="connsiteY3" fmla="*/ 0 h 247860"/>
              <a:gd name="connsiteX4" fmla="*/ 247860 w 247860"/>
              <a:gd name="connsiteY4" fmla="*/ 123930 h 247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860" h="247860">
                <a:moveTo>
                  <a:pt x="247860" y="123930"/>
                </a:moveTo>
                <a:cubicBezTo>
                  <a:pt x="247860" y="192375"/>
                  <a:pt x="192375" y="247860"/>
                  <a:pt x="123930" y="247860"/>
                </a:cubicBezTo>
                <a:cubicBezTo>
                  <a:pt x="55485" y="247860"/>
                  <a:pt x="0" y="192375"/>
                  <a:pt x="0" y="123930"/>
                </a:cubicBezTo>
                <a:cubicBezTo>
                  <a:pt x="0" y="55485"/>
                  <a:pt x="55485" y="0"/>
                  <a:pt x="123930" y="0"/>
                </a:cubicBezTo>
                <a:cubicBezTo>
                  <a:pt x="192375" y="0"/>
                  <a:pt x="247860" y="55485"/>
                  <a:pt x="247860" y="123930"/>
                </a:cubicBezTo>
                <a:close/>
              </a:path>
            </a:pathLst>
          </a:custGeom>
          <a:solidFill>
            <a:schemeClr val="accent6"/>
          </a:solidFill>
          <a:ln w="24245" cap="flat">
            <a:noFill/>
            <a:prstDash val="solid"/>
            <a:miter/>
          </a:ln>
        </p:spPr>
        <p:txBody>
          <a:bodyPr rtlCol="0" anchor="ctr"/>
          <a:lstStyle/>
          <a:p>
            <a:endParaRPr lang="en-RO"/>
          </a:p>
        </p:txBody>
      </p:sp>
      <p:sp>
        <p:nvSpPr>
          <p:cNvPr id="75" name="Freeform 74">
            <a:extLst>
              <a:ext uri="{FF2B5EF4-FFF2-40B4-BE49-F238E27FC236}">
                <a16:creationId xmlns:a16="http://schemas.microsoft.com/office/drawing/2014/main" id="{DEF7AD66-337A-9B1D-241D-73DC1537A7C0}"/>
              </a:ext>
            </a:extLst>
          </p:cNvPr>
          <p:cNvSpPr/>
          <p:nvPr/>
        </p:nvSpPr>
        <p:spPr>
          <a:xfrm>
            <a:off x="6273664" y="4345774"/>
            <a:ext cx="140400" cy="140400"/>
          </a:xfrm>
          <a:custGeom>
            <a:avLst/>
            <a:gdLst>
              <a:gd name="connsiteX0" fmla="*/ 247860 w 247860"/>
              <a:gd name="connsiteY0" fmla="*/ 123930 h 247860"/>
              <a:gd name="connsiteX1" fmla="*/ 123930 w 247860"/>
              <a:gd name="connsiteY1" fmla="*/ 247860 h 247860"/>
              <a:gd name="connsiteX2" fmla="*/ 0 w 247860"/>
              <a:gd name="connsiteY2" fmla="*/ 123930 h 247860"/>
              <a:gd name="connsiteX3" fmla="*/ 123930 w 247860"/>
              <a:gd name="connsiteY3" fmla="*/ 0 h 247860"/>
              <a:gd name="connsiteX4" fmla="*/ 247860 w 247860"/>
              <a:gd name="connsiteY4" fmla="*/ 123930 h 247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860" h="247860">
                <a:moveTo>
                  <a:pt x="247860" y="123930"/>
                </a:moveTo>
                <a:cubicBezTo>
                  <a:pt x="247860" y="192375"/>
                  <a:pt x="192375" y="247860"/>
                  <a:pt x="123930" y="247860"/>
                </a:cubicBezTo>
                <a:cubicBezTo>
                  <a:pt x="55485" y="247860"/>
                  <a:pt x="0" y="192375"/>
                  <a:pt x="0" y="123930"/>
                </a:cubicBezTo>
                <a:cubicBezTo>
                  <a:pt x="0" y="55485"/>
                  <a:pt x="55485" y="0"/>
                  <a:pt x="123930" y="0"/>
                </a:cubicBezTo>
                <a:cubicBezTo>
                  <a:pt x="192375" y="0"/>
                  <a:pt x="247860" y="55485"/>
                  <a:pt x="247860" y="123930"/>
                </a:cubicBezTo>
                <a:close/>
              </a:path>
            </a:pathLst>
          </a:custGeom>
          <a:solidFill>
            <a:srgbClr val="FFC000"/>
          </a:solidFill>
          <a:ln w="24245" cap="flat">
            <a:noFill/>
            <a:prstDash val="solid"/>
            <a:miter/>
          </a:ln>
        </p:spPr>
        <p:txBody>
          <a:bodyPr rtlCol="0" anchor="ctr"/>
          <a:lstStyle/>
          <a:p>
            <a:endParaRPr lang="en-RO"/>
          </a:p>
        </p:txBody>
      </p:sp>
      <p:sp>
        <p:nvSpPr>
          <p:cNvPr id="76" name="Freeform 75">
            <a:extLst>
              <a:ext uri="{FF2B5EF4-FFF2-40B4-BE49-F238E27FC236}">
                <a16:creationId xmlns:a16="http://schemas.microsoft.com/office/drawing/2014/main" id="{0B992DBB-8CDD-AD72-8D2A-1704195E85C5}"/>
              </a:ext>
            </a:extLst>
          </p:cNvPr>
          <p:cNvSpPr/>
          <p:nvPr/>
        </p:nvSpPr>
        <p:spPr>
          <a:xfrm>
            <a:off x="6273664" y="4819871"/>
            <a:ext cx="140400" cy="140400"/>
          </a:xfrm>
          <a:custGeom>
            <a:avLst/>
            <a:gdLst>
              <a:gd name="connsiteX0" fmla="*/ 247860 w 247860"/>
              <a:gd name="connsiteY0" fmla="*/ 123930 h 247860"/>
              <a:gd name="connsiteX1" fmla="*/ 123930 w 247860"/>
              <a:gd name="connsiteY1" fmla="*/ 247860 h 247860"/>
              <a:gd name="connsiteX2" fmla="*/ 0 w 247860"/>
              <a:gd name="connsiteY2" fmla="*/ 123930 h 247860"/>
              <a:gd name="connsiteX3" fmla="*/ 123930 w 247860"/>
              <a:gd name="connsiteY3" fmla="*/ 0 h 247860"/>
              <a:gd name="connsiteX4" fmla="*/ 247860 w 247860"/>
              <a:gd name="connsiteY4" fmla="*/ 123930 h 247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860" h="247860">
                <a:moveTo>
                  <a:pt x="247860" y="123930"/>
                </a:moveTo>
                <a:cubicBezTo>
                  <a:pt x="247860" y="192375"/>
                  <a:pt x="192375" y="247860"/>
                  <a:pt x="123930" y="247860"/>
                </a:cubicBezTo>
                <a:cubicBezTo>
                  <a:pt x="55485" y="247860"/>
                  <a:pt x="0" y="192375"/>
                  <a:pt x="0" y="123930"/>
                </a:cubicBezTo>
                <a:cubicBezTo>
                  <a:pt x="0" y="55485"/>
                  <a:pt x="55485" y="0"/>
                  <a:pt x="123930" y="0"/>
                </a:cubicBezTo>
                <a:cubicBezTo>
                  <a:pt x="192375" y="0"/>
                  <a:pt x="247860" y="55485"/>
                  <a:pt x="247860" y="123930"/>
                </a:cubicBezTo>
                <a:close/>
              </a:path>
            </a:pathLst>
          </a:custGeom>
          <a:solidFill>
            <a:schemeClr val="accent6"/>
          </a:solidFill>
          <a:ln w="24245" cap="flat">
            <a:noFill/>
            <a:prstDash val="solid"/>
            <a:miter/>
          </a:ln>
        </p:spPr>
        <p:txBody>
          <a:bodyPr rtlCol="0" anchor="ctr"/>
          <a:lstStyle/>
          <a:p>
            <a:endParaRPr lang="en-RO"/>
          </a:p>
        </p:txBody>
      </p:sp>
      <p:sp>
        <p:nvSpPr>
          <p:cNvPr id="77" name="Freeform 76">
            <a:extLst>
              <a:ext uri="{FF2B5EF4-FFF2-40B4-BE49-F238E27FC236}">
                <a16:creationId xmlns:a16="http://schemas.microsoft.com/office/drawing/2014/main" id="{E684EDF7-D8E4-7729-DAAC-84EED948985F}"/>
              </a:ext>
            </a:extLst>
          </p:cNvPr>
          <p:cNvSpPr/>
          <p:nvPr/>
        </p:nvSpPr>
        <p:spPr>
          <a:xfrm>
            <a:off x="7832669" y="3408012"/>
            <a:ext cx="140400" cy="140400"/>
          </a:xfrm>
          <a:custGeom>
            <a:avLst/>
            <a:gdLst>
              <a:gd name="connsiteX0" fmla="*/ 247860 w 247860"/>
              <a:gd name="connsiteY0" fmla="*/ 123930 h 247860"/>
              <a:gd name="connsiteX1" fmla="*/ 123930 w 247860"/>
              <a:gd name="connsiteY1" fmla="*/ 247860 h 247860"/>
              <a:gd name="connsiteX2" fmla="*/ 0 w 247860"/>
              <a:gd name="connsiteY2" fmla="*/ 123930 h 247860"/>
              <a:gd name="connsiteX3" fmla="*/ 123930 w 247860"/>
              <a:gd name="connsiteY3" fmla="*/ 0 h 247860"/>
              <a:gd name="connsiteX4" fmla="*/ 247860 w 247860"/>
              <a:gd name="connsiteY4" fmla="*/ 123930 h 247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860" h="247860">
                <a:moveTo>
                  <a:pt x="247860" y="123930"/>
                </a:moveTo>
                <a:cubicBezTo>
                  <a:pt x="247860" y="192375"/>
                  <a:pt x="192375" y="247860"/>
                  <a:pt x="123930" y="247860"/>
                </a:cubicBezTo>
                <a:cubicBezTo>
                  <a:pt x="55485" y="247860"/>
                  <a:pt x="0" y="192375"/>
                  <a:pt x="0" y="123930"/>
                </a:cubicBezTo>
                <a:cubicBezTo>
                  <a:pt x="0" y="55485"/>
                  <a:pt x="55485" y="0"/>
                  <a:pt x="123930" y="0"/>
                </a:cubicBezTo>
                <a:cubicBezTo>
                  <a:pt x="192375" y="0"/>
                  <a:pt x="247860" y="55485"/>
                  <a:pt x="247860" y="123930"/>
                </a:cubicBezTo>
                <a:close/>
              </a:path>
            </a:pathLst>
          </a:custGeom>
          <a:solidFill>
            <a:srgbClr val="FFC000"/>
          </a:solidFill>
          <a:ln w="24245" cap="flat">
            <a:noFill/>
            <a:prstDash val="solid"/>
            <a:miter/>
          </a:ln>
        </p:spPr>
        <p:txBody>
          <a:bodyPr rtlCol="0" anchor="ctr"/>
          <a:lstStyle/>
          <a:p>
            <a:endParaRPr lang="en-RO"/>
          </a:p>
        </p:txBody>
      </p:sp>
      <p:sp>
        <p:nvSpPr>
          <p:cNvPr id="79" name="Freeform 78">
            <a:extLst>
              <a:ext uri="{FF2B5EF4-FFF2-40B4-BE49-F238E27FC236}">
                <a16:creationId xmlns:a16="http://schemas.microsoft.com/office/drawing/2014/main" id="{7BCA0427-5C78-88E3-BCCE-D017CAC82A13}"/>
              </a:ext>
            </a:extLst>
          </p:cNvPr>
          <p:cNvSpPr/>
          <p:nvPr/>
        </p:nvSpPr>
        <p:spPr>
          <a:xfrm>
            <a:off x="7832669" y="4367059"/>
            <a:ext cx="140400" cy="140400"/>
          </a:xfrm>
          <a:custGeom>
            <a:avLst/>
            <a:gdLst>
              <a:gd name="connsiteX0" fmla="*/ 247860 w 247860"/>
              <a:gd name="connsiteY0" fmla="*/ 123930 h 247860"/>
              <a:gd name="connsiteX1" fmla="*/ 123930 w 247860"/>
              <a:gd name="connsiteY1" fmla="*/ 247860 h 247860"/>
              <a:gd name="connsiteX2" fmla="*/ 0 w 247860"/>
              <a:gd name="connsiteY2" fmla="*/ 123930 h 247860"/>
              <a:gd name="connsiteX3" fmla="*/ 123930 w 247860"/>
              <a:gd name="connsiteY3" fmla="*/ 0 h 247860"/>
              <a:gd name="connsiteX4" fmla="*/ 247860 w 247860"/>
              <a:gd name="connsiteY4" fmla="*/ 123930 h 247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860" h="247860">
                <a:moveTo>
                  <a:pt x="247860" y="123930"/>
                </a:moveTo>
                <a:cubicBezTo>
                  <a:pt x="247860" y="192375"/>
                  <a:pt x="192375" y="247860"/>
                  <a:pt x="123930" y="247860"/>
                </a:cubicBezTo>
                <a:cubicBezTo>
                  <a:pt x="55485" y="247860"/>
                  <a:pt x="0" y="192375"/>
                  <a:pt x="0" y="123930"/>
                </a:cubicBezTo>
                <a:cubicBezTo>
                  <a:pt x="0" y="55485"/>
                  <a:pt x="55485" y="0"/>
                  <a:pt x="123930" y="0"/>
                </a:cubicBezTo>
                <a:cubicBezTo>
                  <a:pt x="192375" y="0"/>
                  <a:pt x="247860" y="55485"/>
                  <a:pt x="247860" y="123930"/>
                </a:cubicBezTo>
                <a:close/>
              </a:path>
            </a:pathLst>
          </a:custGeom>
          <a:solidFill>
            <a:schemeClr val="accent1"/>
          </a:solidFill>
          <a:ln w="24245" cap="flat">
            <a:noFill/>
            <a:prstDash val="solid"/>
            <a:miter/>
          </a:ln>
        </p:spPr>
        <p:txBody>
          <a:bodyPr rtlCol="0" anchor="ctr"/>
          <a:lstStyle/>
          <a:p>
            <a:endParaRPr lang="en-RO"/>
          </a:p>
        </p:txBody>
      </p:sp>
      <p:sp>
        <p:nvSpPr>
          <p:cNvPr id="80" name="Freeform 79">
            <a:extLst>
              <a:ext uri="{FF2B5EF4-FFF2-40B4-BE49-F238E27FC236}">
                <a16:creationId xmlns:a16="http://schemas.microsoft.com/office/drawing/2014/main" id="{51BBE0CF-C614-82EB-42C4-A821DE7F4D8D}"/>
              </a:ext>
            </a:extLst>
          </p:cNvPr>
          <p:cNvSpPr/>
          <p:nvPr/>
        </p:nvSpPr>
        <p:spPr>
          <a:xfrm>
            <a:off x="7832669" y="4841156"/>
            <a:ext cx="140400" cy="140400"/>
          </a:xfrm>
          <a:custGeom>
            <a:avLst/>
            <a:gdLst>
              <a:gd name="connsiteX0" fmla="*/ 247860 w 247860"/>
              <a:gd name="connsiteY0" fmla="*/ 123930 h 247860"/>
              <a:gd name="connsiteX1" fmla="*/ 123930 w 247860"/>
              <a:gd name="connsiteY1" fmla="*/ 247860 h 247860"/>
              <a:gd name="connsiteX2" fmla="*/ 0 w 247860"/>
              <a:gd name="connsiteY2" fmla="*/ 123930 h 247860"/>
              <a:gd name="connsiteX3" fmla="*/ 123930 w 247860"/>
              <a:gd name="connsiteY3" fmla="*/ 0 h 247860"/>
              <a:gd name="connsiteX4" fmla="*/ 247860 w 247860"/>
              <a:gd name="connsiteY4" fmla="*/ 123930 h 247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860" h="247860">
                <a:moveTo>
                  <a:pt x="247860" y="123930"/>
                </a:moveTo>
                <a:cubicBezTo>
                  <a:pt x="247860" y="192375"/>
                  <a:pt x="192375" y="247860"/>
                  <a:pt x="123930" y="247860"/>
                </a:cubicBezTo>
                <a:cubicBezTo>
                  <a:pt x="55485" y="247860"/>
                  <a:pt x="0" y="192375"/>
                  <a:pt x="0" y="123930"/>
                </a:cubicBezTo>
                <a:cubicBezTo>
                  <a:pt x="0" y="55485"/>
                  <a:pt x="55485" y="0"/>
                  <a:pt x="123930" y="0"/>
                </a:cubicBezTo>
                <a:cubicBezTo>
                  <a:pt x="192375" y="0"/>
                  <a:pt x="247860" y="55485"/>
                  <a:pt x="247860" y="123930"/>
                </a:cubicBezTo>
                <a:close/>
              </a:path>
            </a:pathLst>
          </a:custGeom>
          <a:solidFill>
            <a:srgbClr val="FFC000"/>
          </a:solidFill>
          <a:ln w="24245" cap="flat">
            <a:noFill/>
            <a:prstDash val="solid"/>
            <a:miter/>
          </a:ln>
        </p:spPr>
        <p:txBody>
          <a:bodyPr rtlCol="0" anchor="ctr"/>
          <a:lstStyle/>
          <a:p>
            <a:endParaRPr lang="en-RO"/>
          </a:p>
        </p:txBody>
      </p:sp>
      <p:sp>
        <p:nvSpPr>
          <p:cNvPr id="81" name="Freeform 80">
            <a:extLst>
              <a:ext uri="{FF2B5EF4-FFF2-40B4-BE49-F238E27FC236}">
                <a16:creationId xmlns:a16="http://schemas.microsoft.com/office/drawing/2014/main" id="{FABFD58C-CA61-0A8D-0A08-0E90061B1836}"/>
              </a:ext>
            </a:extLst>
          </p:cNvPr>
          <p:cNvSpPr/>
          <p:nvPr/>
        </p:nvSpPr>
        <p:spPr>
          <a:xfrm>
            <a:off x="9389855" y="3386727"/>
            <a:ext cx="140400" cy="140400"/>
          </a:xfrm>
          <a:custGeom>
            <a:avLst/>
            <a:gdLst>
              <a:gd name="connsiteX0" fmla="*/ 247860 w 247860"/>
              <a:gd name="connsiteY0" fmla="*/ 123930 h 247860"/>
              <a:gd name="connsiteX1" fmla="*/ 123930 w 247860"/>
              <a:gd name="connsiteY1" fmla="*/ 247860 h 247860"/>
              <a:gd name="connsiteX2" fmla="*/ 0 w 247860"/>
              <a:gd name="connsiteY2" fmla="*/ 123930 h 247860"/>
              <a:gd name="connsiteX3" fmla="*/ 123930 w 247860"/>
              <a:gd name="connsiteY3" fmla="*/ 0 h 247860"/>
              <a:gd name="connsiteX4" fmla="*/ 247860 w 247860"/>
              <a:gd name="connsiteY4" fmla="*/ 123930 h 247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860" h="247860">
                <a:moveTo>
                  <a:pt x="247860" y="123930"/>
                </a:moveTo>
                <a:cubicBezTo>
                  <a:pt x="247860" y="192375"/>
                  <a:pt x="192375" y="247860"/>
                  <a:pt x="123930" y="247860"/>
                </a:cubicBezTo>
                <a:cubicBezTo>
                  <a:pt x="55485" y="247860"/>
                  <a:pt x="0" y="192375"/>
                  <a:pt x="0" y="123930"/>
                </a:cubicBezTo>
                <a:cubicBezTo>
                  <a:pt x="0" y="55485"/>
                  <a:pt x="55485" y="0"/>
                  <a:pt x="123930" y="0"/>
                </a:cubicBezTo>
                <a:cubicBezTo>
                  <a:pt x="192375" y="0"/>
                  <a:pt x="247860" y="55485"/>
                  <a:pt x="247860" y="123930"/>
                </a:cubicBezTo>
                <a:close/>
              </a:path>
            </a:pathLst>
          </a:custGeom>
          <a:solidFill>
            <a:srgbClr val="FFC000"/>
          </a:solidFill>
          <a:ln w="24245" cap="flat">
            <a:noFill/>
            <a:prstDash val="solid"/>
            <a:miter/>
          </a:ln>
        </p:spPr>
        <p:txBody>
          <a:bodyPr rtlCol="0" anchor="ctr"/>
          <a:lstStyle/>
          <a:p>
            <a:endParaRPr lang="en-RO"/>
          </a:p>
        </p:txBody>
      </p:sp>
      <p:sp>
        <p:nvSpPr>
          <p:cNvPr id="84" name="Freeform 83">
            <a:extLst>
              <a:ext uri="{FF2B5EF4-FFF2-40B4-BE49-F238E27FC236}">
                <a16:creationId xmlns:a16="http://schemas.microsoft.com/office/drawing/2014/main" id="{288D0ABC-40C4-766C-D67B-A5A0D7DD747A}"/>
              </a:ext>
            </a:extLst>
          </p:cNvPr>
          <p:cNvSpPr/>
          <p:nvPr/>
        </p:nvSpPr>
        <p:spPr>
          <a:xfrm>
            <a:off x="9389855" y="4345774"/>
            <a:ext cx="140400" cy="140400"/>
          </a:xfrm>
          <a:custGeom>
            <a:avLst/>
            <a:gdLst>
              <a:gd name="connsiteX0" fmla="*/ 247860 w 247860"/>
              <a:gd name="connsiteY0" fmla="*/ 123930 h 247860"/>
              <a:gd name="connsiteX1" fmla="*/ 123930 w 247860"/>
              <a:gd name="connsiteY1" fmla="*/ 247860 h 247860"/>
              <a:gd name="connsiteX2" fmla="*/ 0 w 247860"/>
              <a:gd name="connsiteY2" fmla="*/ 123930 h 247860"/>
              <a:gd name="connsiteX3" fmla="*/ 123930 w 247860"/>
              <a:gd name="connsiteY3" fmla="*/ 0 h 247860"/>
              <a:gd name="connsiteX4" fmla="*/ 247860 w 247860"/>
              <a:gd name="connsiteY4" fmla="*/ 123930 h 247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860" h="247860">
                <a:moveTo>
                  <a:pt x="247860" y="123930"/>
                </a:moveTo>
                <a:cubicBezTo>
                  <a:pt x="247860" y="192375"/>
                  <a:pt x="192375" y="247860"/>
                  <a:pt x="123930" y="247860"/>
                </a:cubicBezTo>
                <a:cubicBezTo>
                  <a:pt x="55485" y="247860"/>
                  <a:pt x="0" y="192375"/>
                  <a:pt x="0" y="123930"/>
                </a:cubicBezTo>
                <a:cubicBezTo>
                  <a:pt x="0" y="55485"/>
                  <a:pt x="55485" y="0"/>
                  <a:pt x="123930" y="0"/>
                </a:cubicBezTo>
                <a:cubicBezTo>
                  <a:pt x="192375" y="0"/>
                  <a:pt x="247860" y="55485"/>
                  <a:pt x="247860" y="123930"/>
                </a:cubicBezTo>
                <a:close/>
              </a:path>
            </a:pathLst>
          </a:custGeom>
          <a:solidFill>
            <a:schemeClr val="accent1"/>
          </a:solidFill>
          <a:ln w="24245" cap="flat">
            <a:noFill/>
            <a:prstDash val="solid"/>
            <a:miter/>
          </a:ln>
        </p:spPr>
        <p:txBody>
          <a:bodyPr rtlCol="0" anchor="ctr"/>
          <a:lstStyle/>
          <a:p>
            <a:endParaRPr lang="en-RO"/>
          </a:p>
        </p:txBody>
      </p:sp>
      <p:sp>
        <p:nvSpPr>
          <p:cNvPr id="85" name="Freeform 84">
            <a:extLst>
              <a:ext uri="{FF2B5EF4-FFF2-40B4-BE49-F238E27FC236}">
                <a16:creationId xmlns:a16="http://schemas.microsoft.com/office/drawing/2014/main" id="{86E8E714-82BE-6B91-2925-70EAB0B83DF1}"/>
              </a:ext>
            </a:extLst>
          </p:cNvPr>
          <p:cNvSpPr/>
          <p:nvPr/>
        </p:nvSpPr>
        <p:spPr>
          <a:xfrm>
            <a:off x="9389855" y="4819871"/>
            <a:ext cx="140400" cy="140400"/>
          </a:xfrm>
          <a:custGeom>
            <a:avLst/>
            <a:gdLst>
              <a:gd name="connsiteX0" fmla="*/ 247860 w 247860"/>
              <a:gd name="connsiteY0" fmla="*/ 123930 h 247860"/>
              <a:gd name="connsiteX1" fmla="*/ 123930 w 247860"/>
              <a:gd name="connsiteY1" fmla="*/ 247860 h 247860"/>
              <a:gd name="connsiteX2" fmla="*/ 0 w 247860"/>
              <a:gd name="connsiteY2" fmla="*/ 123930 h 247860"/>
              <a:gd name="connsiteX3" fmla="*/ 123930 w 247860"/>
              <a:gd name="connsiteY3" fmla="*/ 0 h 247860"/>
              <a:gd name="connsiteX4" fmla="*/ 247860 w 247860"/>
              <a:gd name="connsiteY4" fmla="*/ 123930 h 247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860" h="247860">
                <a:moveTo>
                  <a:pt x="247860" y="123930"/>
                </a:moveTo>
                <a:cubicBezTo>
                  <a:pt x="247860" y="192375"/>
                  <a:pt x="192375" y="247860"/>
                  <a:pt x="123930" y="247860"/>
                </a:cubicBezTo>
                <a:cubicBezTo>
                  <a:pt x="55485" y="247860"/>
                  <a:pt x="0" y="192375"/>
                  <a:pt x="0" y="123930"/>
                </a:cubicBezTo>
                <a:cubicBezTo>
                  <a:pt x="0" y="55485"/>
                  <a:pt x="55485" y="0"/>
                  <a:pt x="123930" y="0"/>
                </a:cubicBezTo>
                <a:cubicBezTo>
                  <a:pt x="192375" y="0"/>
                  <a:pt x="247860" y="55485"/>
                  <a:pt x="247860" y="123930"/>
                </a:cubicBezTo>
                <a:close/>
              </a:path>
            </a:pathLst>
          </a:custGeom>
          <a:solidFill>
            <a:schemeClr val="accent1"/>
          </a:solidFill>
          <a:ln w="24245" cap="flat">
            <a:noFill/>
            <a:prstDash val="solid"/>
            <a:miter/>
          </a:ln>
        </p:spPr>
        <p:txBody>
          <a:bodyPr rtlCol="0" anchor="ctr"/>
          <a:lstStyle/>
          <a:p>
            <a:endParaRPr lang="en-RO"/>
          </a:p>
        </p:txBody>
      </p:sp>
      <p:sp>
        <p:nvSpPr>
          <p:cNvPr id="4" name="TextBox 3">
            <a:extLst>
              <a:ext uri="{FF2B5EF4-FFF2-40B4-BE49-F238E27FC236}">
                <a16:creationId xmlns:a16="http://schemas.microsoft.com/office/drawing/2014/main" id="{636BF4AA-2AF0-965E-98FE-C424B9CDFDDC}"/>
              </a:ext>
            </a:extLst>
          </p:cNvPr>
          <p:cNvSpPr txBox="1"/>
          <p:nvPr/>
        </p:nvSpPr>
        <p:spPr>
          <a:xfrm>
            <a:off x="5626520" y="3880731"/>
            <a:ext cx="1434688" cy="184666"/>
          </a:xfrm>
          <a:prstGeom prst="rect">
            <a:avLst/>
          </a:prstGeom>
          <a:noFill/>
        </p:spPr>
        <p:txBody>
          <a:bodyPr wrap="square" lIns="0" tIns="0" rIns="0" bIns="0" rtlCol="0">
            <a:spAutoFit/>
          </a:bodyPr>
          <a:lstStyle/>
          <a:p>
            <a:pPr algn="ctr"/>
            <a:r>
              <a:rPr lang="en-GB" sz="1200">
                <a:latin typeface="DM Sans 14pt Light" pitchFamily="2" charset="77"/>
              </a:rPr>
              <a:t>3,108</a:t>
            </a:r>
            <a:r>
              <a:rPr lang="en-GB" sz="1200" baseline="30000">
                <a:latin typeface="DM Sans 14pt Light" pitchFamily="2" charset="77"/>
              </a:rPr>
              <a:t>10</a:t>
            </a:r>
            <a:endParaRPr lang="en-RO" sz="1200" baseline="30000">
              <a:latin typeface="DM Sans 14pt Light" pitchFamily="2" charset="77"/>
            </a:endParaRPr>
          </a:p>
        </p:txBody>
      </p:sp>
      <p:sp>
        <p:nvSpPr>
          <p:cNvPr id="5" name="TextBox 4">
            <a:extLst>
              <a:ext uri="{FF2B5EF4-FFF2-40B4-BE49-F238E27FC236}">
                <a16:creationId xmlns:a16="http://schemas.microsoft.com/office/drawing/2014/main" id="{08BE29F1-09B0-4E5E-FD41-E79CF80D67B0}"/>
              </a:ext>
            </a:extLst>
          </p:cNvPr>
          <p:cNvSpPr txBox="1"/>
          <p:nvPr/>
        </p:nvSpPr>
        <p:spPr>
          <a:xfrm>
            <a:off x="7185525" y="3880731"/>
            <a:ext cx="1434688" cy="184666"/>
          </a:xfrm>
          <a:prstGeom prst="rect">
            <a:avLst/>
          </a:prstGeom>
          <a:noFill/>
        </p:spPr>
        <p:txBody>
          <a:bodyPr wrap="square" lIns="0" tIns="0" rIns="0" bIns="0" rtlCol="0">
            <a:spAutoFit/>
          </a:bodyPr>
          <a:lstStyle/>
          <a:p>
            <a:pPr algn="ctr"/>
            <a:r>
              <a:rPr lang="en-GB" sz="1200">
                <a:latin typeface="DM Sans 14pt Light" pitchFamily="2" charset="77"/>
              </a:rPr>
              <a:t>7,393</a:t>
            </a:r>
            <a:r>
              <a:rPr lang="en-GB" sz="1200" baseline="30000">
                <a:latin typeface="DM Sans 14pt Light" pitchFamily="2" charset="77"/>
              </a:rPr>
              <a:t>11</a:t>
            </a:r>
            <a:endParaRPr lang="en-RO" sz="1200" baseline="30000">
              <a:latin typeface="DM Sans 14pt Light" pitchFamily="2" charset="77"/>
            </a:endParaRPr>
          </a:p>
        </p:txBody>
      </p:sp>
      <p:sp>
        <p:nvSpPr>
          <p:cNvPr id="6" name="TextBox 5">
            <a:extLst>
              <a:ext uri="{FF2B5EF4-FFF2-40B4-BE49-F238E27FC236}">
                <a16:creationId xmlns:a16="http://schemas.microsoft.com/office/drawing/2014/main" id="{4DC096E7-104E-5800-E4DC-BA2071DC28A8}"/>
              </a:ext>
            </a:extLst>
          </p:cNvPr>
          <p:cNvSpPr txBox="1"/>
          <p:nvPr/>
        </p:nvSpPr>
        <p:spPr>
          <a:xfrm>
            <a:off x="8742711" y="3880731"/>
            <a:ext cx="1434688" cy="184666"/>
          </a:xfrm>
          <a:prstGeom prst="rect">
            <a:avLst/>
          </a:prstGeom>
          <a:noFill/>
        </p:spPr>
        <p:txBody>
          <a:bodyPr wrap="square" lIns="0" tIns="0" rIns="0" bIns="0" rtlCol="0">
            <a:spAutoFit/>
          </a:bodyPr>
          <a:lstStyle/>
          <a:p>
            <a:pPr algn="ctr"/>
            <a:r>
              <a:rPr lang="en-GB" sz="1200">
                <a:latin typeface="DM Sans 14pt Light" pitchFamily="2" charset="77"/>
              </a:rPr>
              <a:t>3,872</a:t>
            </a:r>
            <a:r>
              <a:rPr lang="en-GB" sz="1200" baseline="30000">
                <a:latin typeface="DM Sans 14pt Light" pitchFamily="2" charset="77"/>
              </a:rPr>
              <a:t>12</a:t>
            </a:r>
            <a:endParaRPr lang="en-RO" sz="1200" baseline="30000">
              <a:latin typeface="DM Sans 14pt Light" pitchFamily="2" charset="77"/>
            </a:endParaRPr>
          </a:p>
        </p:txBody>
      </p:sp>
      <p:sp>
        <p:nvSpPr>
          <p:cNvPr id="7" name="Freeform 6">
            <a:extLst>
              <a:ext uri="{FF2B5EF4-FFF2-40B4-BE49-F238E27FC236}">
                <a16:creationId xmlns:a16="http://schemas.microsoft.com/office/drawing/2014/main" id="{873796C6-2B06-3137-E608-12B2C59CB108}"/>
              </a:ext>
            </a:extLst>
          </p:cNvPr>
          <p:cNvSpPr/>
          <p:nvPr/>
        </p:nvSpPr>
        <p:spPr>
          <a:xfrm>
            <a:off x="4543407" y="2887644"/>
            <a:ext cx="140400" cy="140400"/>
          </a:xfrm>
          <a:custGeom>
            <a:avLst/>
            <a:gdLst>
              <a:gd name="connsiteX0" fmla="*/ 247860 w 247860"/>
              <a:gd name="connsiteY0" fmla="*/ 123930 h 247860"/>
              <a:gd name="connsiteX1" fmla="*/ 123930 w 247860"/>
              <a:gd name="connsiteY1" fmla="*/ 247860 h 247860"/>
              <a:gd name="connsiteX2" fmla="*/ 0 w 247860"/>
              <a:gd name="connsiteY2" fmla="*/ 123930 h 247860"/>
              <a:gd name="connsiteX3" fmla="*/ 123930 w 247860"/>
              <a:gd name="connsiteY3" fmla="*/ 0 h 247860"/>
              <a:gd name="connsiteX4" fmla="*/ 247860 w 247860"/>
              <a:gd name="connsiteY4" fmla="*/ 123930 h 247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860" h="247860">
                <a:moveTo>
                  <a:pt x="247860" y="123930"/>
                </a:moveTo>
                <a:cubicBezTo>
                  <a:pt x="247860" y="192375"/>
                  <a:pt x="192375" y="247860"/>
                  <a:pt x="123930" y="247860"/>
                </a:cubicBezTo>
                <a:cubicBezTo>
                  <a:pt x="55485" y="247860"/>
                  <a:pt x="0" y="192375"/>
                  <a:pt x="0" y="123930"/>
                </a:cubicBezTo>
                <a:cubicBezTo>
                  <a:pt x="0" y="55485"/>
                  <a:pt x="55485" y="0"/>
                  <a:pt x="123930" y="0"/>
                </a:cubicBezTo>
                <a:cubicBezTo>
                  <a:pt x="192375" y="0"/>
                  <a:pt x="247860" y="55485"/>
                  <a:pt x="247860" y="123930"/>
                </a:cubicBezTo>
                <a:close/>
              </a:path>
            </a:pathLst>
          </a:custGeom>
          <a:solidFill>
            <a:srgbClr val="1DD43D"/>
          </a:solidFill>
          <a:ln w="24245" cap="flat">
            <a:solidFill>
              <a:schemeClr val="bg1"/>
            </a:solidFill>
            <a:prstDash val="solid"/>
            <a:miter/>
          </a:ln>
        </p:spPr>
        <p:txBody>
          <a:bodyPr rtlCol="0" anchor="ctr"/>
          <a:lstStyle/>
          <a:p>
            <a:endParaRPr lang="en-RO"/>
          </a:p>
        </p:txBody>
      </p:sp>
      <p:sp>
        <p:nvSpPr>
          <p:cNvPr id="8" name="Freeform 7">
            <a:extLst>
              <a:ext uri="{FF2B5EF4-FFF2-40B4-BE49-F238E27FC236}">
                <a16:creationId xmlns:a16="http://schemas.microsoft.com/office/drawing/2014/main" id="{AC86A437-016B-1CF3-D922-EFCFE0CFF22D}"/>
              </a:ext>
            </a:extLst>
          </p:cNvPr>
          <p:cNvSpPr/>
          <p:nvPr/>
        </p:nvSpPr>
        <p:spPr>
          <a:xfrm>
            <a:off x="6273664" y="2887644"/>
            <a:ext cx="140400" cy="140400"/>
          </a:xfrm>
          <a:custGeom>
            <a:avLst/>
            <a:gdLst>
              <a:gd name="connsiteX0" fmla="*/ 247860 w 247860"/>
              <a:gd name="connsiteY0" fmla="*/ 123930 h 247860"/>
              <a:gd name="connsiteX1" fmla="*/ 123930 w 247860"/>
              <a:gd name="connsiteY1" fmla="*/ 247860 h 247860"/>
              <a:gd name="connsiteX2" fmla="*/ 0 w 247860"/>
              <a:gd name="connsiteY2" fmla="*/ 123930 h 247860"/>
              <a:gd name="connsiteX3" fmla="*/ 123930 w 247860"/>
              <a:gd name="connsiteY3" fmla="*/ 0 h 247860"/>
              <a:gd name="connsiteX4" fmla="*/ 247860 w 247860"/>
              <a:gd name="connsiteY4" fmla="*/ 123930 h 247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860" h="247860">
                <a:moveTo>
                  <a:pt x="247860" y="123930"/>
                </a:moveTo>
                <a:cubicBezTo>
                  <a:pt x="247860" y="192375"/>
                  <a:pt x="192375" y="247860"/>
                  <a:pt x="123930" y="247860"/>
                </a:cubicBezTo>
                <a:cubicBezTo>
                  <a:pt x="55485" y="247860"/>
                  <a:pt x="0" y="192375"/>
                  <a:pt x="0" y="123930"/>
                </a:cubicBezTo>
                <a:cubicBezTo>
                  <a:pt x="0" y="55485"/>
                  <a:pt x="55485" y="0"/>
                  <a:pt x="123930" y="0"/>
                </a:cubicBezTo>
                <a:cubicBezTo>
                  <a:pt x="192375" y="0"/>
                  <a:pt x="247860" y="55485"/>
                  <a:pt x="247860" y="123930"/>
                </a:cubicBezTo>
                <a:close/>
              </a:path>
            </a:pathLst>
          </a:custGeom>
          <a:solidFill>
            <a:srgbClr val="FFC000"/>
          </a:solidFill>
          <a:ln w="24245" cap="flat">
            <a:noFill/>
            <a:prstDash val="solid"/>
            <a:miter/>
          </a:ln>
        </p:spPr>
        <p:txBody>
          <a:bodyPr rtlCol="0" anchor="ctr"/>
          <a:lstStyle/>
          <a:p>
            <a:endParaRPr lang="en-RO"/>
          </a:p>
        </p:txBody>
      </p:sp>
      <p:sp>
        <p:nvSpPr>
          <p:cNvPr id="9" name="Freeform 8">
            <a:extLst>
              <a:ext uri="{FF2B5EF4-FFF2-40B4-BE49-F238E27FC236}">
                <a16:creationId xmlns:a16="http://schemas.microsoft.com/office/drawing/2014/main" id="{69D722EF-F450-D3DE-6733-CE3A52261366}"/>
              </a:ext>
            </a:extLst>
          </p:cNvPr>
          <p:cNvSpPr/>
          <p:nvPr/>
        </p:nvSpPr>
        <p:spPr>
          <a:xfrm>
            <a:off x="7832669" y="2908929"/>
            <a:ext cx="140400" cy="140400"/>
          </a:xfrm>
          <a:custGeom>
            <a:avLst/>
            <a:gdLst>
              <a:gd name="connsiteX0" fmla="*/ 247860 w 247860"/>
              <a:gd name="connsiteY0" fmla="*/ 123930 h 247860"/>
              <a:gd name="connsiteX1" fmla="*/ 123930 w 247860"/>
              <a:gd name="connsiteY1" fmla="*/ 247860 h 247860"/>
              <a:gd name="connsiteX2" fmla="*/ 0 w 247860"/>
              <a:gd name="connsiteY2" fmla="*/ 123930 h 247860"/>
              <a:gd name="connsiteX3" fmla="*/ 123930 w 247860"/>
              <a:gd name="connsiteY3" fmla="*/ 0 h 247860"/>
              <a:gd name="connsiteX4" fmla="*/ 247860 w 247860"/>
              <a:gd name="connsiteY4" fmla="*/ 123930 h 247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860" h="247860">
                <a:moveTo>
                  <a:pt x="247860" y="123930"/>
                </a:moveTo>
                <a:cubicBezTo>
                  <a:pt x="247860" y="192375"/>
                  <a:pt x="192375" y="247860"/>
                  <a:pt x="123930" y="247860"/>
                </a:cubicBezTo>
                <a:cubicBezTo>
                  <a:pt x="55485" y="247860"/>
                  <a:pt x="0" y="192375"/>
                  <a:pt x="0" y="123930"/>
                </a:cubicBezTo>
                <a:cubicBezTo>
                  <a:pt x="0" y="55485"/>
                  <a:pt x="55485" y="0"/>
                  <a:pt x="123930" y="0"/>
                </a:cubicBezTo>
                <a:cubicBezTo>
                  <a:pt x="192375" y="0"/>
                  <a:pt x="247860" y="55485"/>
                  <a:pt x="247860" y="123930"/>
                </a:cubicBezTo>
                <a:close/>
              </a:path>
            </a:pathLst>
          </a:custGeom>
          <a:solidFill>
            <a:srgbClr val="00B050"/>
          </a:solidFill>
          <a:ln w="24245" cap="flat">
            <a:noFill/>
            <a:prstDash val="solid"/>
            <a:miter/>
          </a:ln>
        </p:spPr>
        <p:txBody>
          <a:bodyPr rtlCol="0" anchor="ctr"/>
          <a:lstStyle/>
          <a:p>
            <a:endParaRPr lang="en-RO"/>
          </a:p>
        </p:txBody>
      </p:sp>
      <p:sp>
        <p:nvSpPr>
          <p:cNvPr id="10" name="Freeform 9">
            <a:extLst>
              <a:ext uri="{FF2B5EF4-FFF2-40B4-BE49-F238E27FC236}">
                <a16:creationId xmlns:a16="http://schemas.microsoft.com/office/drawing/2014/main" id="{8E938BB0-033F-ED03-0EF3-E691A3DE3CB1}"/>
              </a:ext>
            </a:extLst>
          </p:cNvPr>
          <p:cNvSpPr/>
          <p:nvPr/>
        </p:nvSpPr>
        <p:spPr>
          <a:xfrm>
            <a:off x="9389855" y="2887644"/>
            <a:ext cx="140400" cy="140400"/>
          </a:xfrm>
          <a:custGeom>
            <a:avLst/>
            <a:gdLst>
              <a:gd name="connsiteX0" fmla="*/ 247860 w 247860"/>
              <a:gd name="connsiteY0" fmla="*/ 123930 h 247860"/>
              <a:gd name="connsiteX1" fmla="*/ 123930 w 247860"/>
              <a:gd name="connsiteY1" fmla="*/ 247860 h 247860"/>
              <a:gd name="connsiteX2" fmla="*/ 0 w 247860"/>
              <a:gd name="connsiteY2" fmla="*/ 123930 h 247860"/>
              <a:gd name="connsiteX3" fmla="*/ 123930 w 247860"/>
              <a:gd name="connsiteY3" fmla="*/ 0 h 247860"/>
              <a:gd name="connsiteX4" fmla="*/ 247860 w 247860"/>
              <a:gd name="connsiteY4" fmla="*/ 123930 h 247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860" h="247860">
                <a:moveTo>
                  <a:pt x="247860" y="123930"/>
                </a:moveTo>
                <a:cubicBezTo>
                  <a:pt x="247860" y="192375"/>
                  <a:pt x="192375" y="247860"/>
                  <a:pt x="123930" y="247860"/>
                </a:cubicBezTo>
                <a:cubicBezTo>
                  <a:pt x="55485" y="247860"/>
                  <a:pt x="0" y="192375"/>
                  <a:pt x="0" y="123930"/>
                </a:cubicBezTo>
                <a:cubicBezTo>
                  <a:pt x="0" y="55485"/>
                  <a:pt x="55485" y="0"/>
                  <a:pt x="123930" y="0"/>
                </a:cubicBezTo>
                <a:cubicBezTo>
                  <a:pt x="192375" y="0"/>
                  <a:pt x="247860" y="55485"/>
                  <a:pt x="247860" y="123930"/>
                </a:cubicBezTo>
                <a:close/>
              </a:path>
            </a:pathLst>
          </a:custGeom>
          <a:solidFill>
            <a:schemeClr val="accent6"/>
          </a:solidFill>
          <a:ln w="24245" cap="flat">
            <a:noFill/>
            <a:prstDash val="solid"/>
            <a:miter/>
          </a:ln>
        </p:spPr>
        <p:txBody>
          <a:bodyPr rtlCol="0" anchor="ctr"/>
          <a:lstStyle/>
          <a:p>
            <a:endParaRPr lang="en-RO"/>
          </a:p>
        </p:txBody>
      </p:sp>
      <p:sp>
        <p:nvSpPr>
          <p:cNvPr id="16" name="TextBox 15">
            <a:extLst>
              <a:ext uri="{FF2B5EF4-FFF2-40B4-BE49-F238E27FC236}">
                <a16:creationId xmlns:a16="http://schemas.microsoft.com/office/drawing/2014/main" id="{B11C4FCA-55EB-0558-3EC1-3911CC1AC4D4}"/>
              </a:ext>
            </a:extLst>
          </p:cNvPr>
          <p:cNvSpPr txBox="1"/>
          <p:nvPr/>
        </p:nvSpPr>
        <p:spPr>
          <a:xfrm>
            <a:off x="3896263" y="3880731"/>
            <a:ext cx="1434688" cy="184666"/>
          </a:xfrm>
          <a:prstGeom prst="rect">
            <a:avLst/>
          </a:prstGeom>
          <a:noFill/>
        </p:spPr>
        <p:txBody>
          <a:bodyPr wrap="square" lIns="0" tIns="0" rIns="0" bIns="0" rtlCol="0">
            <a:spAutoFit/>
          </a:bodyPr>
          <a:lstStyle/>
          <a:p>
            <a:pPr algn="ctr"/>
            <a:r>
              <a:rPr lang="en-GB" sz="1200">
                <a:solidFill>
                  <a:schemeClr val="bg1"/>
                </a:solidFill>
                <a:latin typeface="DM Sans 14pt Light" pitchFamily="2" charset="77"/>
              </a:rPr>
              <a:t>2</a:t>
            </a:r>
            <a:r>
              <a:rPr lang="en-GB" sz="1200" baseline="30000">
                <a:solidFill>
                  <a:schemeClr val="bg1"/>
                </a:solidFill>
                <a:latin typeface="DM Sans 14pt Light" pitchFamily="2" charset="77"/>
              </a:rPr>
              <a:t>9</a:t>
            </a:r>
            <a:endParaRPr lang="en-RO" sz="1200" baseline="30000">
              <a:solidFill>
                <a:schemeClr val="bg1"/>
              </a:solidFill>
              <a:latin typeface="DM Sans 14pt Light" pitchFamily="2" charset="77"/>
            </a:endParaRPr>
          </a:p>
        </p:txBody>
      </p:sp>
      <p:grpSp>
        <p:nvGrpSpPr>
          <p:cNvPr id="18" name="Group 17">
            <a:extLst>
              <a:ext uri="{FF2B5EF4-FFF2-40B4-BE49-F238E27FC236}">
                <a16:creationId xmlns:a16="http://schemas.microsoft.com/office/drawing/2014/main" id="{C0897A85-290E-604F-B293-56F992F65F15}"/>
              </a:ext>
            </a:extLst>
          </p:cNvPr>
          <p:cNvGrpSpPr/>
          <p:nvPr/>
        </p:nvGrpSpPr>
        <p:grpSpPr>
          <a:xfrm>
            <a:off x="1173600" y="6364800"/>
            <a:ext cx="5018192" cy="335436"/>
            <a:chOff x="1667584" y="4347398"/>
            <a:chExt cx="5018192" cy="335436"/>
          </a:xfrm>
        </p:grpSpPr>
        <p:sp>
          <p:nvSpPr>
            <p:cNvPr id="21" name="Rounded Rectangle 20">
              <a:extLst>
                <a:ext uri="{FF2B5EF4-FFF2-40B4-BE49-F238E27FC236}">
                  <a16:creationId xmlns:a16="http://schemas.microsoft.com/office/drawing/2014/main" id="{9FA32B5B-D964-DBA1-A332-5AA549970399}"/>
                </a:ext>
              </a:extLst>
            </p:cNvPr>
            <p:cNvSpPr/>
            <p:nvPr/>
          </p:nvSpPr>
          <p:spPr>
            <a:xfrm>
              <a:off x="4226676" y="4347398"/>
              <a:ext cx="1179553" cy="335436"/>
            </a:xfrm>
            <a:prstGeom prst="roundRect">
              <a:avLst>
                <a:gd name="adj" fmla="val 50000"/>
              </a:avLst>
            </a:prstGeom>
            <a:noFill/>
            <a:ln>
              <a:solidFill>
                <a:schemeClr val="bg1">
                  <a:lumMod val="8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bg1">
                      <a:lumMod val="75000"/>
                    </a:schemeClr>
                  </a:solidFill>
                  <a:latin typeface="DM Sans 14pt ExtraLight" pitchFamily="2" charset="77"/>
                </a:rPr>
                <a:t>Creativity</a:t>
              </a:r>
              <a:endParaRPr lang="en-RO" sz="900" dirty="0">
                <a:solidFill>
                  <a:schemeClr val="bg1">
                    <a:lumMod val="75000"/>
                  </a:schemeClr>
                </a:solidFill>
                <a:latin typeface="DM Sans 14pt ExtraLight" pitchFamily="2" charset="77"/>
              </a:endParaRPr>
            </a:p>
          </p:txBody>
        </p:sp>
        <p:sp>
          <p:nvSpPr>
            <p:cNvPr id="22" name="Rounded Rectangle 21">
              <a:extLst>
                <a:ext uri="{FF2B5EF4-FFF2-40B4-BE49-F238E27FC236}">
                  <a16:creationId xmlns:a16="http://schemas.microsoft.com/office/drawing/2014/main" id="{1A6DA252-BA52-F29D-4A72-A99488F29384}"/>
                </a:ext>
              </a:extLst>
            </p:cNvPr>
            <p:cNvSpPr/>
            <p:nvPr/>
          </p:nvSpPr>
          <p:spPr>
            <a:xfrm>
              <a:off x="5506223" y="4347398"/>
              <a:ext cx="1179553" cy="335436"/>
            </a:xfrm>
            <a:prstGeom prst="roundRect">
              <a:avLst>
                <a:gd name="adj" fmla="val 50000"/>
              </a:avLst>
            </a:prstGeom>
            <a:solidFill>
              <a:schemeClr val="bg1">
                <a:lumMod val="85000"/>
              </a:schemeClr>
            </a:solidFill>
            <a:ln>
              <a:solidFill>
                <a:schemeClr val="bg1">
                  <a:lumMod val="8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RO" sz="900" b="1">
                  <a:solidFill>
                    <a:schemeClr val="bg1"/>
                  </a:solidFill>
                  <a:latin typeface="DM Sans 14pt ExtraLight" pitchFamily="2" charset="77"/>
                </a:rPr>
                <a:t>Stewardship</a:t>
              </a:r>
            </a:p>
          </p:txBody>
        </p:sp>
        <p:sp>
          <p:nvSpPr>
            <p:cNvPr id="24" name="Rounded Rectangle 23">
              <a:extLst>
                <a:ext uri="{FF2B5EF4-FFF2-40B4-BE49-F238E27FC236}">
                  <a16:creationId xmlns:a16="http://schemas.microsoft.com/office/drawing/2014/main" id="{9B7BA09D-E7FC-FFB3-DAF8-867E8ABF16D8}"/>
                </a:ext>
              </a:extLst>
            </p:cNvPr>
            <p:cNvSpPr/>
            <p:nvPr/>
          </p:nvSpPr>
          <p:spPr>
            <a:xfrm>
              <a:off x="2947131" y="4347398"/>
              <a:ext cx="1179553" cy="335436"/>
            </a:xfrm>
            <a:prstGeom prst="roundRect">
              <a:avLst>
                <a:gd name="adj" fmla="val 50000"/>
              </a:avLst>
            </a:prstGeom>
            <a:noFill/>
            <a:ln>
              <a:solidFill>
                <a:schemeClr val="bg1">
                  <a:lumMod val="8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RO" sz="900">
                  <a:solidFill>
                    <a:schemeClr val="bg1">
                      <a:lumMod val="75000"/>
                    </a:schemeClr>
                  </a:solidFill>
                  <a:latin typeface="DM Sans 14pt ExtraLight" pitchFamily="2" charset="77"/>
                </a:rPr>
                <a:t>Simplicity</a:t>
              </a:r>
            </a:p>
          </p:txBody>
        </p:sp>
        <p:sp>
          <p:nvSpPr>
            <p:cNvPr id="25" name="Rounded Rectangle 24">
              <a:extLst>
                <a:ext uri="{FF2B5EF4-FFF2-40B4-BE49-F238E27FC236}">
                  <a16:creationId xmlns:a16="http://schemas.microsoft.com/office/drawing/2014/main" id="{C5157698-DF82-B2EA-121A-BE91D31E82DB}"/>
                </a:ext>
              </a:extLst>
            </p:cNvPr>
            <p:cNvSpPr/>
            <p:nvPr/>
          </p:nvSpPr>
          <p:spPr>
            <a:xfrm>
              <a:off x="1667584" y="4347398"/>
              <a:ext cx="1179553" cy="335436"/>
            </a:xfrm>
            <a:prstGeom prst="roundRect">
              <a:avLst>
                <a:gd name="adj" fmla="val 50000"/>
              </a:avLst>
            </a:prstGeom>
            <a:noFill/>
            <a:ln>
              <a:solidFill>
                <a:schemeClr val="bg1">
                  <a:lumMod val="8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a:solidFill>
                    <a:schemeClr val="bg1">
                      <a:lumMod val="75000"/>
                    </a:schemeClr>
                  </a:solidFill>
                  <a:latin typeface="DM Sans 14pt ExtraLight" pitchFamily="2" charset="77"/>
                </a:rPr>
                <a:t>Tax-aware</a:t>
              </a:r>
              <a:endParaRPr lang="en-RO" sz="900">
                <a:solidFill>
                  <a:schemeClr val="bg1">
                    <a:lumMod val="75000"/>
                  </a:schemeClr>
                </a:solidFill>
                <a:latin typeface="DM Sans 14pt ExtraLight" pitchFamily="2" charset="77"/>
              </a:endParaRPr>
            </a:p>
          </p:txBody>
        </p:sp>
      </p:grpSp>
      <p:sp>
        <p:nvSpPr>
          <p:cNvPr id="11" name="TextBox 10">
            <a:extLst>
              <a:ext uri="{FF2B5EF4-FFF2-40B4-BE49-F238E27FC236}">
                <a16:creationId xmlns:a16="http://schemas.microsoft.com/office/drawing/2014/main" id="{AC492D5C-0CEC-B5E7-2AF0-6716C25B9C1A}"/>
              </a:ext>
            </a:extLst>
          </p:cNvPr>
          <p:cNvSpPr txBox="1"/>
          <p:nvPr/>
        </p:nvSpPr>
        <p:spPr>
          <a:xfrm>
            <a:off x="9303786" y="50644"/>
            <a:ext cx="2573140" cy="253916"/>
          </a:xfrm>
          <a:prstGeom prst="rect">
            <a:avLst/>
          </a:prstGeom>
          <a:noFill/>
        </p:spPr>
        <p:txBody>
          <a:bodyPr wrap="none" rtlCol="0">
            <a:spAutoFit/>
          </a:bodyPr>
          <a:lstStyle/>
          <a:p>
            <a:pPr algn="l"/>
            <a:r>
              <a:rPr lang="en-US" sz="1050">
                <a:solidFill>
                  <a:schemeClr val="bg1">
                    <a:lumMod val="75000"/>
                    <a:alpha val="71580"/>
                  </a:schemeClr>
                </a:solidFill>
                <a:latin typeface="DM Sans 14pt Light" pitchFamily="2" charset="0"/>
              </a:rPr>
              <a:t>Confidential | For Institutional Use Only</a:t>
            </a:r>
          </a:p>
        </p:txBody>
      </p:sp>
      <p:sp>
        <p:nvSpPr>
          <p:cNvPr id="15" name="TextBox 14">
            <a:extLst>
              <a:ext uri="{FF2B5EF4-FFF2-40B4-BE49-F238E27FC236}">
                <a16:creationId xmlns:a16="http://schemas.microsoft.com/office/drawing/2014/main" id="{FC5D71F2-30B8-01E2-2A6F-C37D21E4940A}"/>
              </a:ext>
            </a:extLst>
          </p:cNvPr>
          <p:cNvSpPr txBox="1"/>
          <p:nvPr/>
        </p:nvSpPr>
        <p:spPr>
          <a:xfrm>
            <a:off x="8971510" y="6424936"/>
            <a:ext cx="2129337" cy="140103"/>
          </a:xfrm>
          <a:prstGeom prst="rect">
            <a:avLst/>
          </a:prstGeom>
          <a:noFill/>
        </p:spPr>
        <p:txBody>
          <a:bodyPr wrap="square" lIns="0" tIns="0" rIns="0" bIns="0" rtlCol="0">
            <a:spAutoFit/>
          </a:bodyPr>
          <a:lstStyle/>
          <a:p>
            <a:pPr algn="ctr">
              <a:lnSpc>
                <a:spcPct val="120000"/>
              </a:lnSpc>
            </a:pPr>
            <a:r>
              <a:rPr lang="en-GB" sz="800">
                <a:latin typeface="DM Sans 14pt Light" pitchFamily="2" charset="0"/>
              </a:rPr>
              <a:t>Refer to Endnotes for additional information.</a:t>
            </a:r>
            <a:endParaRPr lang="en-GB" sz="600" baseline="30000">
              <a:latin typeface="DM Sans 14pt Light" pitchFamily="2" charset="0"/>
            </a:endParaRPr>
          </a:p>
        </p:txBody>
      </p:sp>
    </p:spTree>
    <p:extLst>
      <p:ext uri="{BB962C8B-B14F-4D97-AF65-F5344CB8AC3E}">
        <p14:creationId xmlns:p14="http://schemas.microsoft.com/office/powerpoint/2010/main" val="9599951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D5DAF36-8B22-3734-96F0-FA087BFC4A95}"/>
              </a:ext>
            </a:extLst>
          </p:cNvPr>
          <p:cNvSpPr>
            <a:spLocks noGrp="1"/>
          </p:cNvSpPr>
          <p:nvPr>
            <p:ph type="body" sz="quarter" idx="10"/>
          </p:nvPr>
        </p:nvSpPr>
        <p:spPr>
          <a:xfrm>
            <a:off x="682929" y="497222"/>
            <a:ext cx="6030854" cy="199391"/>
          </a:xfrm>
        </p:spPr>
        <p:txBody>
          <a:bodyPr/>
          <a:lstStyle/>
          <a:p>
            <a:r>
              <a:rPr lang="en-GB"/>
              <a:t>TWIN OAK ADVANTAGE – ADVISORY TEAM &amp; ACCESS TO INVESTMENT TALENT</a:t>
            </a:r>
          </a:p>
        </p:txBody>
      </p:sp>
      <p:sp>
        <p:nvSpPr>
          <p:cNvPr id="2" name="Content Placeholder 1">
            <a:extLst>
              <a:ext uri="{FF2B5EF4-FFF2-40B4-BE49-F238E27FC236}">
                <a16:creationId xmlns:a16="http://schemas.microsoft.com/office/drawing/2014/main" id="{1BE0635A-2E67-72FB-271A-DF2093C2B9BB}"/>
              </a:ext>
            </a:extLst>
          </p:cNvPr>
          <p:cNvSpPr>
            <a:spLocks noGrp="1"/>
          </p:cNvSpPr>
          <p:nvPr>
            <p:ph type="body" sz="quarter" idx="11"/>
          </p:nvPr>
        </p:nvSpPr>
        <p:spPr/>
        <p:txBody>
          <a:bodyPr/>
          <a:lstStyle/>
          <a:p>
            <a:r>
              <a:rPr lang="en-GB"/>
              <a:t>Our team consists of experienced investors with cross asset class, institutional, and tax aware expertise.</a:t>
            </a:r>
            <a:r>
              <a:rPr lang="en-GB" sz="1600" b="0" baseline="50000"/>
              <a:t>13</a:t>
            </a:r>
            <a:endParaRPr lang="en-GB" b="0" baseline="50000"/>
          </a:p>
        </p:txBody>
      </p:sp>
      <p:sp>
        <p:nvSpPr>
          <p:cNvPr id="15" name="Rounded Rectangle 14">
            <a:extLst>
              <a:ext uri="{FF2B5EF4-FFF2-40B4-BE49-F238E27FC236}">
                <a16:creationId xmlns:a16="http://schemas.microsoft.com/office/drawing/2014/main" id="{0A323B9B-8B8F-5FCA-5300-FC0C48C08CEB}"/>
              </a:ext>
            </a:extLst>
          </p:cNvPr>
          <p:cNvSpPr/>
          <p:nvPr/>
        </p:nvSpPr>
        <p:spPr>
          <a:xfrm>
            <a:off x="854366" y="2055814"/>
            <a:ext cx="2596408" cy="484133"/>
          </a:xfrm>
          <a:prstGeom prst="roundRect">
            <a:avLst>
              <a:gd name="adj" fmla="val 5000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bg1"/>
                </a:solidFill>
                <a:latin typeface="DM Sans 14pt Medium" pitchFamily="2" charset="77"/>
              </a:rPr>
              <a:t>HEDGE FUND EXPERIENCE</a:t>
            </a:r>
          </a:p>
        </p:txBody>
      </p:sp>
      <p:sp>
        <p:nvSpPr>
          <p:cNvPr id="16" name="Rounded Rectangle 15">
            <a:extLst>
              <a:ext uri="{FF2B5EF4-FFF2-40B4-BE49-F238E27FC236}">
                <a16:creationId xmlns:a16="http://schemas.microsoft.com/office/drawing/2014/main" id="{F77F30C5-7A28-E6D9-C8CB-086B17BCE9C1}"/>
              </a:ext>
            </a:extLst>
          </p:cNvPr>
          <p:cNvSpPr/>
          <p:nvPr/>
        </p:nvSpPr>
        <p:spPr>
          <a:xfrm>
            <a:off x="6276555" y="2055814"/>
            <a:ext cx="2601069" cy="484133"/>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2"/>
                </a:solidFill>
                <a:latin typeface="DM Sans 14pt Medium" pitchFamily="2" charset="77"/>
              </a:rPr>
              <a:t>BUSINESS LEADERS</a:t>
            </a:r>
          </a:p>
        </p:txBody>
      </p:sp>
      <p:grpSp>
        <p:nvGrpSpPr>
          <p:cNvPr id="4" name="Group 3">
            <a:extLst>
              <a:ext uri="{FF2B5EF4-FFF2-40B4-BE49-F238E27FC236}">
                <a16:creationId xmlns:a16="http://schemas.microsoft.com/office/drawing/2014/main" id="{2CFA81F6-8A42-5421-56B3-2F84F9CCA811}"/>
              </a:ext>
            </a:extLst>
          </p:cNvPr>
          <p:cNvGrpSpPr/>
          <p:nvPr/>
        </p:nvGrpSpPr>
        <p:grpSpPr>
          <a:xfrm>
            <a:off x="1001852" y="2888587"/>
            <a:ext cx="4468613" cy="596961"/>
            <a:chOff x="1001852" y="2888587"/>
            <a:chExt cx="4468613" cy="596961"/>
          </a:xfrm>
        </p:grpSpPr>
        <p:sp>
          <p:nvSpPr>
            <p:cNvPr id="5" name="TextBox 4">
              <a:extLst>
                <a:ext uri="{FF2B5EF4-FFF2-40B4-BE49-F238E27FC236}">
                  <a16:creationId xmlns:a16="http://schemas.microsoft.com/office/drawing/2014/main" id="{32699FEE-EBD2-5CD4-A56E-075C232E97AD}"/>
                </a:ext>
              </a:extLst>
            </p:cNvPr>
            <p:cNvSpPr txBox="1"/>
            <p:nvPr/>
          </p:nvSpPr>
          <p:spPr>
            <a:xfrm>
              <a:off x="1001852" y="2888587"/>
              <a:ext cx="3048000" cy="246221"/>
            </a:xfrm>
            <a:prstGeom prst="rect">
              <a:avLst/>
            </a:prstGeom>
            <a:noFill/>
          </p:spPr>
          <p:txBody>
            <a:bodyPr wrap="square" lIns="0" tIns="0" rIns="0" bIns="0">
              <a:spAutoFit/>
            </a:bodyPr>
            <a:lstStyle/>
            <a:p>
              <a:r>
                <a:rPr lang="en-GB" sz="1600" b="1">
                  <a:solidFill>
                    <a:schemeClr val="tx2"/>
                  </a:solidFill>
                  <a:latin typeface="DM Sans 14pt" pitchFamily="2" charset="77"/>
                </a:rPr>
                <a:t>Senior Advisor</a:t>
              </a:r>
              <a:endParaRPr lang="en-RO" sz="1600">
                <a:solidFill>
                  <a:schemeClr val="tx2"/>
                </a:solidFill>
              </a:endParaRPr>
            </a:p>
          </p:txBody>
        </p:sp>
        <p:sp>
          <p:nvSpPr>
            <p:cNvPr id="6" name="TextBox 5">
              <a:extLst>
                <a:ext uri="{FF2B5EF4-FFF2-40B4-BE49-F238E27FC236}">
                  <a16:creationId xmlns:a16="http://schemas.microsoft.com/office/drawing/2014/main" id="{5CB43EE2-D21D-1136-8F4C-BB140FA551DA}"/>
                </a:ext>
              </a:extLst>
            </p:cNvPr>
            <p:cNvSpPr txBox="1"/>
            <p:nvPr/>
          </p:nvSpPr>
          <p:spPr>
            <a:xfrm>
              <a:off x="2949675" y="3177771"/>
              <a:ext cx="2520789" cy="307777"/>
            </a:xfrm>
            <a:prstGeom prst="rect">
              <a:avLst/>
            </a:prstGeom>
            <a:noFill/>
          </p:spPr>
          <p:txBody>
            <a:bodyPr wrap="square" lIns="0" tIns="0" rIns="0" bIns="0" rtlCol="0">
              <a:spAutoFit/>
            </a:bodyPr>
            <a:lstStyle/>
            <a:p>
              <a:r>
                <a:rPr lang="en-US" sz="1000" b="1">
                  <a:solidFill>
                    <a:schemeClr val="accent2"/>
                  </a:solidFill>
                  <a:latin typeface="DM Sans 14pt" pitchFamily="2" charset="77"/>
                </a:rPr>
                <a:t>Specialty: </a:t>
              </a:r>
              <a:r>
                <a:rPr lang="en-US" sz="1000">
                  <a:latin typeface="DM Sans 14pt" pitchFamily="2" charset="77"/>
                </a:rPr>
                <a:t>Multi-Asset Derivatives</a:t>
              </a:r>
            </a:p>
            <a:p>
              <a:r>
                <a:rPr lang="en-US" sz="1000" b="1">
                  <a:solidFill>
                    <a:schemeClr val="accent2"/>
                  </a:solidFill>
                  <a:latin typeface="DM Sans 14pt" pitchFamily="2" charset="77"/>
                </a:rPr>
                <a:t>Investing Experience: </a:t>
              </a:r>
              <a:r>
                <a:rPr lang="en-US" sz="1000">
                  <a:latin typeface="DM Sans 14pt" pitchFamily="2" charset="77"/>
                </a:rPr>
                <a:t>25+ Years </a:t>
              </a:r>
            </a:p>
          </p:txBody>
        </p:sp>
        <p:sp>
          <p:nvSpPr>
            <p:cNvPr id="9" name="TextBox 8">
              <a:extLst>
                <a:ext uri="{FF2B5EF4-FFF2-40B4-BE49-F238E27FC236}">
                  <a16:creationId xmlns:a16="http://schemas.microsoft.com/office/drawing/2014/main" id="{40486420-538E-5A68-A182-CFE4B5FFE25D}"/>
                </a:ext>
              </a:extLst>
            </p:cNvPr>
            <p:cNvSpPr txBox="1"/>
            <p:nvPr/>
          </p:nvSpPr>
          <p:spPr>
            <a:xfrm>
              <a:off x="2949676" y="2936028"/>
              <a:ext cx="2520789" cy="138499"/>
            </a:xfrm>
            <a:prstGeom prst="rect">
              <a:avLst/>
            </a:prstGeom>
            <a:noFill/>
          </p:spPr>
          <p:txBody>
            <a:bodyPr wrap="square" lIns="0" tIns="0" rIns="0" bIns="0" rtlCol="0">
              <a:spAutoFit/>
            </a:bodyPr>
            <a:lstStyle/>
            <a:p>
              <a:r>
                <a:rPr lang="en-GB" sz="900">
                  <a:latin typeface="DM Sans 14pt" pitchFamily="2" charset="77"/>
                </a:rPr>
                <a:t>Hedge fund manager featured in The Big Short </a:t>
              </a:r>
              <a:endParaRPr lang="en-RO" sz="900">
                <a:latin typeface="DM Sans 14pt" pitchFamily="2" charset="77"/>
              </a:endParaRPr>
            </a:p>
          </p:txBody>
        </p:sp>
      </p:grpSp>
      <p:grpSp>
        <p:nvGrpSpPr>
          <p:cNvPr id="7" name="Group 6">
            <a:extLst>
              <a:ext uri="{FF2B5EF4-FFF2-40B4-BE49-F238E27FC236}">
                <a16:creationId xmlns:a16="http://schemas.microsoft.com/office/drawing/2014/main" id="{A4D2EEFB-4B55-B090-219C-7DB78A2A8DA0}"/>
              </a:ext>
            </a:extLst>
          </p:cNvPr>
          <p:cNvGrpSpPr/>
          <p:nvPr/>
        </p:nvGrpSpPr>
        <p:grpSpPr>
          <a:xfrm>
            <a:off x="1001851" y="3950881"/>
            <a:ext cx="4468613" cy="790623"/>
            <a:chOff x="1001851" y="4032963"/>
            <a:chExt cx="4468613" cy="790623"/>
          </a:xfrm>
        </p:grpSpPr>
        <p:sp>
          <p:nvSpPr>
            <p:cNvPr id="12" name="TextBox 11">
              <a:extLst>
                <a:ext uri="{FF2B5EF4-FFF2-40B4-BE49-F238E27FC236}">
                  <a16:creationId xmlns:a16="http://schemas.microsoft.com/office/drawing/2014/main" id="{BAEAE252-C430-203D-23BF-4323B1521DED}"/>
                </a:ext>
              </a:extLst>
            </p:cNvPr>
            <p:cNvSpPr txBox="1"/>
            <p:nvPr/>
          </p:nvSpPr>
          <p:spPr>
            <a:xfrm>
              <a:off x="1001851" y="4032963"/>
              <a:ext cx="3048000" cy="246221"/>
            </a:xfrm>
            <a:prstGeom prst="rect">
              <a:avLst/>
            </a:prstGeom>
            <a:noFill/>
          </p:spPr>
          <p:txBody>
            <a:bodyPr wrap="square" lIns="0" tIns="0" rIns="0" bIns="0">
              <a:spAutoFit/>
            </a:bodyPr>
            <a:lstStyle/>
            <a:p>
              <a:r>
                <a:rPr lang="en-GB" sz="1600" b="1">
                  <a:solidFill>
                    <a:schemeClr val="tx2"/>
                  </a:solidFill>
                  <a:latin typeface="DM Sans 14pt" pitchFamily="2" charset="77"/>
                </a:rPr>
                <a:t>Senior Advisor</a:t>
              </a:r>
              <a:endParaRPr lang="en-RO" sz="1600">
                <a:solidFill>
                  <a:schemeClr val="tx2"/>
                </a:solidFill>
              </a:endParaRPr>
            </a:p>
          </p:txBody>
        </p:sp>
        <p:sp>
          <p:nvSpPr>
            <p:cNvPr id="13" name="TextBox 12">
              <a:extLst>
                <a:ext uri="{FF2B5EF4-FFF2-40B4-BE49-F238E27FC236}">
                  <a16:creationId xmlns:a16="http://schemas.microsoft.com/office/drawing/2014/main" id="{8F7F5E13-B3FF-68C6-B9A6-E03404A30D5E}"/>
                </a:ext>
              </a:extLst>
            </p:cNvPr>
            <p:cNvSpPr txBox="1"/>
            <p:nvPr/>
          </p:nvSpPr>
          <p:spPr>
            <a:xfrm>
              <a:off x="2949674" y="4515809"/>
              <a:ext cx="2520789" cy="307777"/>
            </a:xfrm>
            <a:prstGeom prst="rect">
              <a:avLst/>
            </a:prstGeom>
            <a:noFill/>
          </p:spPr>
          <p:txBody>
            <a:bodyPr wrap="square" lIns="0" tIns="0" rIns="0" bIns="0" rtlCol="0">
              <a:spAutoFit/>
            </a:bodyPr>
            <a:lstStyle/>
            <a:p>
              <a:r>
                <a:rPr lang="en-US" sz="1000" b="1">
                  <a:solidFill>
                    <a:schemeClr val="accent2"/>
                  </a:solidFill>
                  <a:latin typeface="DM Sans 14pt" pitchFamily="2" charset="77"/>
                </a:rPr>
                <a:t>Specialty: </a:t>
              </a:r>
              <a:r>
                <a:rPr lang="en-US" sz="1000">
                  <a:latin typeface="DM Sans 14pt" pitchFamily="2" charset="77"/>
                </a:rPr>
                <a:t>Multi-Asset Derivatives</a:t>
              </a:r>
            </a:p>
            <a:p>
              <a:r>
                <a:rPr lang="en-US" sz="1000" b="1">
                  <a:solidFill>
                    <a:schemeClr val="accent2"/>
                  </a:solidFill>
                  <a:latin typeface="DM Sans 14pt" pitchFamily="2" charset="77"/>
                </a:rPr>
                <a:t>Investing Experience: </a:t>
              </a:r>
              <a:r>
                <a:rPr lang="en-US" sz="1000">
                  <a:latin typeface="DM Sans 14pt" pitchFamily="2" charset="77"/>
                </a:rPr>
                <a:t>25+ Years </a:t>
              </a:r>
            </a:p>
          </p:txBody>
        </p:sp>
        <p:sp>
          <p:nvSpPr>
            <p:cNvPr id="14" name="TextBox 13">
              <a:extLst>
                <a:ext uri="{FF2B5EF4-FFF2-40B4-BE49-F238E27FC236}">
                  <a16:creationId xmlns:a16="http://schemas.microsoft.com/office/drawing/2014/main" id="{B623EDEC-851B-BC92-4C5F-F7D66E4838B9}"/>
                </a:ext>
              </a:extLst>
            </p:cNvPr>
            <p:cNvSpPr txBox="1"/>
            <p:nvPr/>
          </p:nvSpPr>
          <p:spPr>
            <a:xfrm>
              <a:off x="2949675" y="4074199"/>
              <a:ext cx="2520789" cy="276999"/>
            </a:xfrm>
            <a:prstGeom prst="rect">
              <a:avLst/>
            </a:prstGeom>
            <a:noFill/>
          </p:spPr>
          <p:txBody>
            <a:bodyPr wrap="square" lIns="0" tIns="0" rIns="0" bIns="0" rtlCol="0">
              <a:spAutoFit/>
            </a:bodyPr>
            <a:lstStyle/>
            <a:p>
              <a:r>
                <a:rPr lang="en-GB" sz="900">
                  <a:latin typeface="DM Sans 14pt" pitchFamily="2" charset="77"/>
                </a:rPr>
                <a:t>Hedge fund manager and public company board member</a:t>
              </a:r>
              <a:endParaRPr lang="en-RO" sz="900">
                <a:latin typeface="DM Sans 14pt" pitchFamily="2" charset="77"/>
              </a:endParaRPr>
            </a:p>
          </p:txBody>
        </p:sp>
      </p:grpSp>
      <p:grpSp>
        <p:nvGrpSpPr>
          <p:cNvPr id="8" name="Group 7">
            <a:extLst>
              <a:ext uri="{FF2B5EF4-FFF2-40B4-BE49-F238E27FC236}">
                <a16:creationId xmlns:a16="http://schemas.microsoft.com/office/drawing/2014/main" id="{8F758949-0204-740F-DB53-D956A49953FB}"/>
              </a:ext>
            </a:extLst>
          </p:cNvPr>
          <p:cNvGrpSpPr/>
          <p:nvPr/>
        </p:nvGrpSpPr>
        <p:grpSpPr>
          <a:xfrm>
            <a:off x="1001850" y="5206837"/>
            <a:ext cx="4468615" cy="647437"/>
            <a:chOff x="1001850" y="5206837"/>
            <a:chExt cx="4468615" cy="647437"/>
          </a:xfrm>
        </p:grpSpPr>
        <p:sp>
          <p:nvSpPr>
            <p:cNvPr id="19" name="TextBox 18">
              <a:extLst>
                <a:ext uri="{FF2B5EF4-FFF2-40B4-BE49-F238E27FC236}">
                  <a16:creationId xmlns:a16="http://schemas.microsoft.com/office/drawing/2014/main" id="{62A52B73-CC47-120B-62A8-A8AFD2AC2D45}"/>
                </a:ext>
              </a:extLst>
            </p:cNvPr>
            <p:cNvSpPr txBox="1"/>
            <p:nvPr/>
          </p:nvSpPr>
          <p:spPr>
            <a:xfrm>
              <a:off x="1001850" y="5206837"/>
              <a:ext cx="3048000" cy="246221"/>
            </a:xfrm>
            <a:prstGeom prst="rect">
              <a:avLst/>
            </a:prstGeom>
            <a:noFill/>
          </p:spPr>
          <p:txBody>
            <a:bodyPr wrap="square" lIns="0" tIns="0" rIns="0" bIns="0">
              <a:spAutoFit/>
            </a:bodyPr>
            <a:lstStyle/>
            <a:p>
              <a:r>
                <a:rPr lang="en-GB" sz="1600" b="1">
                  <a:solidFill>
                    <a:schemeClr val="tx2"/>
                  </a:solidFill>
                  <a:latin typeface="DM Sans 14pt" pitchFamily="2" charset="77"/>
                </a:rPr>
                <a:t>Advisor</a:t>
              </a:r>
              <a:endParaRPr lang="en-RO" sz="1600">
                <a:solidFill>
                  <a:schemeClr val="tx2"/>
                </a:solidFill>
              </a:endParaRPr>
            </a:p>
          </p:txBody>
        </p:sp>
        <p:sp>
          <p:nvSpPr>
            <p:cNvPr id="21" name="TextBox 20">
              <a:extLst>
                <a:ext uri="{FF2B5EF4-FFF2-40B4-BE49-F238E27FC236}">
                  <a16:creationId xmlns:a16="http://schemas.microsoft.com/office/drawing/2014/main" id="{4C7A1BC2-021F-9CD3-23E8-0C69D6DADA87}"/>
                </a:ext>
              </a:extLst>
            </p:cNvPr>
            <p:cNvSpPr txBox="1"/>
            <p:nvPr/>
          </p:nvSpPr>
          <p:spPr>
            <a:xfrm>
              <a:off x="2949675" y="5546497"/>
              <a:ext cx="2520789" cy="307777"/>
            </a:xfrm>
            <a:prstGeom prst="rect">
              <a:avLst/>
            </a:prstGeom>
            <a:noFill/>
          </p:spPr>
          <p:txBody>
            <a:bodyPr wrap="square" lIns="0" tIns="0" rIns="0" bIns="0" rtlCol="0">
              <a:spAutoFit/>
            </a:bodyPr>
            <a:lstStyle/>
            <a:p>
              <a:r>
                <a:rPr lang="en-US" sz="1000" b="1">
                  <a:solidFill>
                    <a:schemeClr val="accent2"/>
                  </a:solidFill>
                  <a:latin typeface="DM Sans 14pt" pitchFamily="2" charset="77"/>
                </a:rPr>
                <a:t>Specialty: </a:t>
              </a:r>
              <a:r>
                <a:rPr lang="en-US" sz="1000">
                  <a:latin typeface="DM Sans 14pt" pitchFamily="2" charset="77"/>
                </a:rPr>
                <a:t>Multi-Asset Derivatives</a:t>
              </a:r>
            </a:p>
            <a:p>
              <a:r>
                <a:rPr lang="en-US" sz="1000" b="1">
                  <a:solidFill>
                    <a:schemeClr val="accent2"/>
                  </a:solidFill>
                  <a:latin typeface="DM Sans 14pt" pitchFamily="2" charset="77"/>
                </a:rPr>
                <a:t>Investing Experience: </a:t>
              </a:r>
              <a:r>
                <a:rPr lang="en-US" sz="1000">
                  <a:latin typeface="DM Sans 14pt" pitchFamily="2" charset="77"/>
                </a:rPr>
                <a:t>25+ Years </a:t>
              </a:r>
            </a:p>
          </p:txBody>
        </p:sp>
        <p:sp>
          <p:nvSpPr>
            <p:cNvPr id="22" name="TextBox 21">
              <a:extLst>
                <a:ext uri="{FF2B5EF4-FFF2-40B4-BE49-F238E27FC236}">
                  <a16:creationId xmlns:a16="http://schemas.microsoft.com/office/drawing/2014/main" id="{5E2ACB50-DD39-8918-22D5-B152F0B6574C}"/>
                </a:ext>
              </a:extLst>
            </p:cNvPr>
            <p:cNvSpPr txBox="1"/>
            <p:nvPr/>
          </p:nvSpPr>
          <p:spPr>
            <a:xfrm>
              <a:off x="2949676" y="5255955"/>
              <a:ext cx="2520789" cy="138499"/>
            </a:xfrm>
            <a:prstGeom prst="rect">
              <a:avLst/>
            </a:prstGeom>
            <a:noFill/>
          </p:spPr>
          <p:txBody>
            <a:bodyPr wrap="square" lIns="0" tIns="0" rIns="0" bIns="0" rtlCol="0">
              <a:spAutoFit/>
            </a:bodyPr>
            <a:lstStyle/>
            <a:p>
              <a:r>
                <a:rPr lang="en-GB" sz="900">
                  <a:latin typeface="DM Sans 14pt" pitchFamily="2" charset="77"/>
                </a:rPr>
                <a:t>Multi-strategy hedge fund manager </a:t>
              </a:r>
            </a:p>
          </p:txBody>
        </p:sp>
      </p:grpSp>
      <p:grpSp>
        <p:nvGrpSpPr>
          <p:cNvPr id="10" name="Group 9">
            <a:extLst>
              <a:ext uri="{FF2B5EF4-FFF2-40B4-BE49-F238E27FC236}">
                <a16:creationId xmlns:a16="http://schemas.microsoft.com/office/drawing/2014/main" id="{32A30047-BA73-E409-FBDC-369FB4EA585A}"/>
              </a:ext>
            </a:extLst>
          </p:cNvPr>
          <p:cNvGrpSpPr/>
          <p:nvPr/>
        </p:nvGrpSpPr>
        <p:grpSpPr>
          <a:xfrm>
            <a:off x="6495538" y="2888587"/>
            <a:ext cx="4769879" cy="750610"/>
            <a:chOff x="6485563" y="2888587"/>
            <a:chExt cx="4769879" cy="750610"/>
          </a:xfrm>
        </p:grpSpPr>
        <p:sp>
          <p:nvSpPr>
            <p:cNvPr id="34" name="TextBox 33">
              <a:extLst>
                <a:ext uri="{FF2B5EF4-FFF2-40B4-BE49-F238E27FC236}">
                  <a16:creationId xmlns:a16="http://schemas.microsoft.com/office/drawing/2014/main" id="{BDEAA6F3-A46E-4037-3023-F22C8DEEBCD3}"/>
                </a:ext>
              </a:extLst>
            </p:cNvPr>
            <p:cNvSpPr txBox="1"/>
            <p:nvPr/>
          </p:nvSpPr>
          <p:spPr>
            <a:xfrm>
              <a:off x="6485563" y="2888587"/>
              <a:ext cx="3048000" cy="246221"/>
            </a:xfrm>
            <a:prstGeom prst="rect">
              <a:avLst/>
            </a:prstGeom>
            <a:noFill/>
          </p:spPr>
          <p:txBody>
            <a:bodyPr wrap="square" lIns="0" tIns="0" rIns="0" bIns="0">
              <a:spAutoFit/>
            </a:bodyPr>
            <a:lstStyle/>
            <a:p>
              <a:r>
                <a:rPr lang="en-GB" sz="1600" b="1">
                  <a:solidFill>
                    <a:schemeClr val="bg1"/>
                  </a:solidFill>
                  <a:latin typeface="DM Sans 14pt" pitchFamily="2" charset="77"/>
                </a:rPr>
                <a:t>Advisor</a:t>
              </a:r>
              <a:endParaRPr lang="en-RO" sz="1600">
                <a:solidFill>
                  <a:schemeClr val="bg1"/>
                </a:solidFill>
              </a:endParaRPr>
            </a:p>
          </p:txBody>
        </p:sp>
        <p:sp>
          <p:nvSpPr>
            <p:cNvPr id="36" name="TextBox 35">
              <a:extLst>
                <a:ext uri="{FF2B5EF4-FFF2-40B4-BE49-F238E27FC236}">
                  <a16:creationId xmlns:a16="http://schemas.microsoft.com/office/drawing/2014/main" id="{200AC685-D9D9-7735-AC52-E68122A2BEC5}"/>
                </a:ext>
              </a:extLst>
            </p:cNvPr>
            <p:cNvSpPr txBox="1"/>
            <p:nvPr/>
          </p:nvSpPr>
          <p:spPr>
            <a:xfrm>
              <a:off x="8433386" y="3331420"/>
              <a:ext cx="2822056" cy="307777"/>
            </a:xfrm>
            <a:prstGeom prst="rect">
              <a:avLst/>
            </a:prstGeom>
            <a:noFill/>
          </p:spPr>
          <p:txBody>
            <a:bodyPr wrap="square" lIns="0" tIns="0" rIns="0" bIns="0" rtlCol="0">
              <a:spAutoFit/>
            </a:bodyPr>
            <a:lstStyle/>
            <a:p>
              <a:r>
                <a:rPr lang="en-US" sz="1000" b="1">
                  <a:solidFill>
                    <a:schemeClr val="bg1">
                      <a:alpha val="71915"/>
                    </a:schemeClr>
                  </a:solidFill>
                  <a:latin typeface="DM Sans 14pt" pitchFamily="2" charset="77"/>
                </a:rPr>
                <a:t>Specialty: </a:t>
              </a:r>
              <a:r>
                <a:rPr lang="en-US" sz="1000">
                  <a:solidFill>
                    <a:schemeClr val="bg1">
                      <a:alpha val="71915"/>
                    </a:schemeClr>
                  </a:solidFill>
                  <a:latin typeface="DM Sans 14pt" pitchFamily="2" charset="77"/>
                </a:rPr>
                <a:t>Public &amp; Private Taxable Investments</a:t>
              </a:r>
            </a:p>
            <a:p>
              <a:r>
                <a:rPr lang="en-US" sz="1000" b="1">
                  <a:solidFill>
                    <a:schemeClr val="bg1">
                      <a:alpha val="71915"/>
                    </a:schemeClr>
                  </a:solidFill>
                  <a:latin typeface="DM Sans 14pt" pitchFamily="2" charset="77"/>
                </a:rPr>
                <a:t>Investing Experience: </a:t>
              </a:r>
              <a:r>
                <a:rPr lang="en-US" sz="1000">
                  <a:solidFill>
                    <a:schemeClr val="bg1">
                      <a:alpha val="71915"/>
                    </a:schemeClr>
                  </a:solidFill>
                  <a:latin typeface="DM Sans 14pt" pitchFamily="2" charset="77"/>
                </a:rPr>
                <a:t>20+ Years </a:t>
              </a:r>
            </a:p>
          </p:txBody>
        </p:sp>
        <p:sp>
          <p:nvSpPr>
            <p:cNvPr id="37" name="TextBox 36">
              <a:extLst>
                <a:ext uri="{FF2B5EF4-FFF2-40B4-BE49-F238E27FC236}">
                  <a16:creationId xmlns:a16="http://schemas.microsoft.com/office/drawing/2014/main" id="{0E44AA46-1924-124E-F3EC-CD8D9366BE67}"/>
                </a:ext>
              </a:extLst>
            </p:cNvPr>
            <p:cNvSpPr txBox="1"/>
            <p:nvPr/>
          </p:nvSpPr>
          <p:spPr>
            <a:xfrm>
              <a:off x="8433387" y="2936028"/>
              <a:ext cx="2520789" cy="276999"/>
            </a:xfrm>
            <a:prstGeom prst="rect">
              <a:avLst/>
            </a:prstGeom>
            <a:noFill/>
          </p:spPr>
          <p:txBody>
            <a:bodyPr wrap="square" lIns="0" tIns="0" rIns="0" bIns="0" rtlCol="0">
              <a:spAutoFit/>
            </a:bodyPr>
            <a:lstStyle/>
            <a:p>
              <a:r>
                <a:rPr lang="en-GB" sz="900">
                  <a:solidFill>
                    <a:schemeClr val="bg1"/>
                  </a:solidFill>
                  <a:latin typeface="DM Sans 14pt" pitchFamily="2" charset="77"/>
                </a:rPr>
                <a:t>Former family office CEO who ran two</a:t>
              </a:r>
            </a:p>
            <a:p>
              <a:r>
                <a:rPr lang="en-GB" sz="900">
                  <a:solidFill>
                    <a:schemeClr val="bg1"/>
                  </a:solidFill>
                  <a:latin typeface="DM Sans 14pt" pitchFamily="2" charset="77"/>
                </a:rPr>
                <a:t>multi-billion single family offices </a:t>
              </a:r>
            </a:p>
          </p:txBody>
        </p:sp>
      </p:grpSp>
      <p:grpSp>
        <p:nvGrpSpPr>
          <p:cNvPr id="11" name="Group 10">
            <a:extLst>
              <a:ext uri="{FF2B5EF4-FFF2-40B4-BE49-F238E27FC236}">
                <a16:creationId xmlns:a16="http://schemas.microsoft.com/office/drawing/2014/main" id="{54B485EA-CC32-BC9B-CC1B-9619F7FE9692}"/>
              </a:ext>
            </a:extLst>
          </p:cNvPr>
          <p:cNvGrpSpPr/>
          <p:nvPr/>
        </p:nvGrpSpPr>
        <p:grpSpPr>
          <a:xfrm>
            <a:off x="6485562" y="4070066"/>
            <a:ext cx="4769879" cy="631278"/>
            <a:chOff x="6485562" y="4032963"/>
            <a:chExt cx="4769879" cy="631278"/>
          </a:xfrm>
        </p:grpSpPr>
        <p:sp>
          <p:nvSpPr>
            <p:cNvPr id="42" name="TextBox 41">
              <a:extLst>
                <a:ext uri="{FF2B5EF4-FFF2-40B4-BE49-F238E27FC236}">
                  <a16:creationId xmlns:a16="http://schemas.microsoft.com/office/drawing/2014/main" id="{F2EA67E1-813A-60E8-6B80-DFC62F6320B8}"/>
                </a:ext>
              </a:extLst>
            </p:cNvPr>
            <p:cNvSpPr txBox="1"/>
            <p:nvPr/>
          </p:nvSpPr>
          <p:spPr>
            <a:xfrm>
              <a:off x="6485562" y="4032963"/>
              <a:ext cx="3048000" cy="246221"/>
            </a:xfrm>
            <a:prstGeom prst="rect">
              <a:avLst/>
            </a:prstGeom>
            <a:noFill/>
          </p:spPr>
          <p:txBody>
            <a:bodyPr wrap="square" lIns="0" tIns="0" rIns="0" bIns="0">
              <a:spAutoFit/>
            </a:bodyPr>
            <a:lstStyle/>
            <a:p>
              <a:r>
                <a:rPr lang="en-GB" sz="1600" b="1">
                  <a:solidFill>
                    <a:schemeClr val="bg1"/>
                  </a:solidFill>
                  <a:latin typeface="DM Sans 14pt" pitchFamily="2" charset="77"/>
                </a:rPr>
                <a:t>Advisor</a:t>
              </a:r>
              <a:endParaRPr lang="en-RO" sz="1600">
                <a:solidFill>
                  <a:schemeClr val="bg1"/>
                </a:solidFill>
              </a:endParaRPr>
            </a:p>
          </p:txBody>
        </p:sp>
        <p:sp>
          <p:nvSpPr>
            <p:cNvPr id="43" name="TextBox 42">
              <a:extLst>
                <a:ext uri="{FF2B5EF4-FFF2-40B4-BE49-F238E27FC236}">
                  <a16:creationId xmlns:a16="http://schemas.microsoft.com/office/drawing/2014/main" id="{09EF3E36-3A92-D831-B411-84A7682BE7B5}"/>
                </a:ext>
              </a:extLst>
            </p:cNvPr>
            <p:cNvSpPr txBox="1"/>
            <p:nvPr/>
          </p:nvSpPr>
          <p:spPr>
            <a:xfrm>
              <a:off x="8433385" y="4356464"/>
              <a:ext cx="2822056" cy="307777"/>
            </a:xfrm>
            <a:prstGeom prst="rect">
              <a:avLst/>
            </a:prstGeom>
            <a:noFill/>
          </p:spPr>
          <p:txBody>
            <a:bodyPr wrap="square" lIns="0" tIns="0" rIns="0" bIns="0" rtlCol="0">
              <a:spAutoFit/>
            </a:bodyPr>
            <a:lstStyle/>
            <a:p>
              <a:r>
                <a:rPr lang="en-US" sz="1000" b="1">
                  <a:solidFill>
                    <a:schemeClr val="bg1">
                      <a:alpha val="71915"/>
                    </a:schemeClr>
                  </a:solidFill>
                  <a:latin typeface="DM Sans 14pt" pitchFamily="2" charset="77"/>
                </a:rPr>
                <a:t>Specialty: </a:t>
              </a:r>
              <a:r>
                <a:rPr lang="en-US" sz="1000">
                  <a:solidFill>
                    <a:schemeClr val="bg1">
                      <a:alpha val="71915"/>
                    </a:schemeClr>
                  </a:solidFill>
                  <a:latin typeface="DM Sans 14pt" pitchFamily="2" charset="77"/>
                </a:rPr>
                <a:t>Portfolio Management &amp; FinTech</a:t>
              </a:r>
            </a:p>
            <a:p>
              <a:r>
                <a:rPr lang="en-US" sz="1000" b="1">
                  <a:solidFill>
                    <a:schemeClr val="bg1">
                      <a:alpha val="71915"/>
                    </a:schemeClr>
                  </a:solidFill>
                  <a:latin typeface="DM Sans 14pt" pitchFamily="2" charset="77"/>
                </a:rPr>
                <a:t>Investing Experience: 1</a:t>
              </a:r>
              <a:r>
                <a:rPr lang="en-US" sz="1000">
                  <a:solidFill>
                    <a:schemeClr val="bg1">
                      <a:alpha val="71915"/>
                    </a:schemeClr>
                  </a:solidFill>
                  <a:latin typeface="DM Sans 14pt" pitchFamily="2" charset="77"/>
                </a:rPr>
                <a:t>5+ Years </a:t>
              </a:r>
            </a:p>
          </p:txBody>
        </p:sp>
        <p:sp>
          <p:nvSpPr>
            <p:cNvPr id="60" name="TextBox 59">
              <a:extLst>
                <a:ext uri="{FF2B5EF4-FFF2-40B4-BE49-F238E27FC236}">
                  <a16:creationId xmlns:a16="http://schemas.microsoft.com/office/drawing/2014/main" id="{3629A26D-7744-2084-8D0A-0A2A83458502}"/>
                </a:ext>
              </a:extLst>
            </p:cNvPr>
            <p:cNvSpPr txBox="1"/>
            <p:nvPr/>
          </p:nvSpPr>
          <p:spPr>
            <a:xfrm>
              <a:off x="8433386" y="4074199"/>
              <a:ext cx="2520789" cy="138499"/>
            </a:xfrm>
            <a:prstGeom prst="rect">
              <a:avLst/>
            </a:prstGeom>
            <a:noFill/>
          </p:spPr>
          <p:txBody>
            <a:bodyPr wrap="square" lIns="0" tIns="0" rIns="0" bIns="0" rtlCol="0">
              <a:spAutoFit/>
            </a:bodyPr>
            <a:lstStyle/>
            <a:p>
              <a:r>
                <a:rPr lang="en-GB" sz="900">
                  <a:solidFill>
                    <a:schemeClr val="bg1"/>
                  </a:solidFill>
                  <a:latin typeface="DM Sans 14pt" pitchFamily="2" charset="77"/>
                </a:rPr>
                <a:t>Former institutional investment manager </a:t>
              </a:r>
            </a:p>
          </p:txBody>
        </p:sp>
      </p:grpSp>
      <p:grpSp>
        <p:nvGrpSpPr>
          <p:cNvPr id="18" name="Group 17">
            <a:extLst>
              <a:ext uri="{FF2B5EF4-FFF2-40B4-BE49-F238E27FC236}">
                <a16:creationId xmlns:a16="http://schemas.microsoft.com/office/drawing/2014/main" id="{CE564FE1-7B94-676E-C742-8DBC03C8772F}"/>
              </a:ext>
            </a:extLst>
          </p:cNvPr>
          <p:cNvGrpSpPr/>
          <p:nvPr/>
        </p:nvGrpSpPr>
        <p:grpSpPr>
          <a:xfrm>
            <a:off x="6495538" y="5132213"/>
            <a:ext cx="4468615" cy="724339"/>
            <a:chOff x="6485561" y="5131813"/>
            <a:chExt cx="4468615" cy="724339"/>
          </a:xfrm>
        </p:grpSpPr>
        <p:sp>
          <p:nvSpPr>
            <p:cNvPr id="61" name="TextBox 60">
              <a:extLst>
                <a:ext uri="{FF2B5EF4-FFF2-40B4-BE49-F238E27FC236}">
                  <a16:creationId xmlns:a16="http://schemas.microsoft.com/office/drawing/2014/main" id="{BCD247C5-5B8E-DC16-A263-F71FE0575B5E}"/>
                </a:ext>
              </a:extLst>
            </p:cNvPr>
            <p:cNvSpPr txBox="1"/>
            <p:nvPr/>
          </p:nvSpPr>
          <p:spPr>
            <a:xfrm>
              <a:off x="6485561" y="5131813"/>
              <a:ext cx="3048000" cy="492443"/>
            </a:xfrm>
            <a:prstGeom prst="rect">
              <a:avLst/>
            </a:prstGeom>
            <a:noFill/>
          </p:spPr>
          <p:txBody>
            <a:bodyPr wrap="square" lIns="0" tIns="0" rIns="0" bIns="0">
              <a:spAutoFit/>
            </a:bodyPr>
            <a:lstStyle/>
            <a:p>
              <a:r>
                <a:rPr lang="en-GB" sz="1600" b="1">
                  <a:solidFill>
                    <a:schemeClr val="bg1"/>
                  </a:solidFill>
                  <a:latin typeface="DM Sans 14pt" pitchFamily="2" charset="77"/>
                </a:rPr>
                <a:t>Compliance</a:t>
              </a:r>
              <a:br>
                <a:rPr lang="en-GB" sz="1600" b="1">
                  <a:solidFill>
                    <a:schemeClr val="bg1"/>
                  </a:solidFill>
                  <a:latin typeface="DM Sans 14pt" pitchFamily="2" charset="77"/>
                </a:rPr>
              </a:br>
              <a:r>
                <a:rPr lang="en-GB" sz="1600" b="1">
                  <a:solidFill>
                    <a:schemeClr val="bg1"/>
                  </a:solidFill>
                  <a:latin typeface="DM Sans 14pt" pitchFamily="2" charset="77"/>
                </a:rPr>
                <a:t>Advisor</a:t>
              </a:r>
              <a:endParaRPr lang="en-RO" sz="1600">
                <a:solidFill>
                  <a:schemeClr val="bg1"/>
                </a:solidFill>
              </a:endParaRPr>
            </a:p>
          </p:txBody>
        </p:sp>
        <p:sp>
          <p:nvSpPr>
            <p:cNvPr id="62" name="TextBox 61">
              <a:extLst>
                <a:ext uri="{FF2B5EF4-FFF2-40B4-BE49-F238E27FC236}">
                  <a16:creationId xmlns:a16="http://schemas.microsoft.com/office/drawing/2014/main" id="{1A55EB87-E1F3-0275-C2D9-5084465E5D33}"/>
                </a:ext>
              </a:extLst>
            </p:cNvPr>
            <p:cNvSpPr txBox="1"/>
            <p:nvPr/>
          </p:nvSpPr>
          <p:spPr>
            <a:xfrm>
              <a:off x="8433386" y="5548375"/>
              <a:ext cx="2520789" cy="307777"/>
            </a:xfrm>
            <a:prstGeom prst="rect">
              <a:avLst/>
            </a:prstGeom>
            <a:noFill/>
          </p:spPr>
          <p:txBody>
            <a:bodyPr wrap="square" lIns="0" tIns="0" rIns="0" bIns="0" rtlCol="0">
              <a:spAutoFit/>
            </a:bodyPr>
            <a:lstStyle/>
            <a:p>
              <a:r>
                <a:rPr lang="en-US" sz="1000" b="1">
                  <a:solidFill>
                    <a:schemeClr val="bg1">
                      <a:alpha val="71915"/>
                    </a:schemeClr>
                  </a:solidFill>
                  <a:latin typeface="DM Sans 14pt" pitchFamily="2" charset="77"/>
                </a:rPr>
                <a:t>Specialty: </a:t>
              </a:r>
              <a:r>
                <a:rPr lang="en-US" sz="1000">
                  <a:solidFill>
                    <a:schemeClr val="bg1">
                      <a:alpha val="71915"/>
                    </a:schemeClr>
                  </a:solidFill>
                  <a:latin typeface="DM Sans 14pt" pitchFamily="2" charset="77"/>
                </a:rPr>
                <a:t>Regulatory Compliance</a:t>
              </a:r>
            </a:p>
            <a:p>
              <a:r>
                <a:rPr lang="en-US" sz="1000" b="1">
                  <a:solidFill>
                    <a:schemeClr val="bg1">
                      <a:alpha val="71915"/>
                    </a:schemeClr>
                  </a:solidFill>
                  <a:latin typeface="DM Sans 14pt" pitchFamily="2" charset="77"/>
                </a:rPr>
                <a:t>Investing Experience: </a:t>
              </a:r>
              <a:r>
                <a:rPr lang="en-US" sz="1000">
                  <a:solidFill>
                    <a:schemeClr val="bg1">
                      <a:alpha val="71915"/>
                    </a:schemeClr>
                  </a:solidFill>
                  <a:latin typeface="DM Sans 14pt" pitchFamily="2" charset="77"/>
                </a:rPr>
                <a:t>25+ Years </a:t>
              </a:r>
            </a:p>
          </p:txBody>
        </p:sp>
        <p:sp>
          <p:nvSpPr>
            <p:cNvPr id="63" name="TextBox 62">
              <a:extLst>
                <a:ext uri="{FF2B5EF4-FFF2-40B4-BE49-F238E27FC236}">
                  <a16:creationId xmlns:a16="http://schemas.microsoft.com/office/drawing/2014/main" id="{F23F4EE9-5DCE-7751-368C-8FEBA053F97E}"/>
                </a:ext>
              </a:extLst>
            </p:cNvPr>
            <p:cNvSpPr txBox="1"/>
            <p:nvPr/>
          </p:nvSpPr>
          <p:spPr>
            <a:xfrm>
              <a:off x="8433387" y="5131813"/>
              <a:ext cx="2520789" cy="276999"/>
            </a:xfrm>
            <a:prstGeom prst="rect">
              <a:avLst/>
            </a:prstGeom>
            <a:noFill/>
          </p:spPr>
          <p:txBody>
            <a:bodyPr wrap="square" lIns="0" tIns="0" rIns="0" bIns="0" rtlCol="0">
              <a:spAutoFit/>
            </a:bodyPr>
            <a:lstStyle/>
            <a:p>
              <a:r>
                <a:rPr lang="en-GB" sz="900" dirty="0">
                  <a:solidFill>
                    <a:schemeClr val="bg1"/>
                  </a:solidFill>
                  <a:latin typeface="DM Sans 14pt" pitchFamily="2" charset="77"/>
                </a:rPr>
                <a:t>Former hedge fund manager legal counsel</a:t>
              </a:r>
            </a:p>
            <a:p>
              <a:r>
                <a:rPr lang="en-GB" sz="900" dirty="0">
                  <a:solidFill>
                    <a:schemeClr val="bg1"/>
                  </a:solidFill>
                  <a:latin typeface="DM Sans 14pt" pitchFamily="2" charset="77"/>
                </a:rPr>
                <a:t>and SEC Branch Chief</a:t>
              </a:r>
            </a:p>
          </p:txBody>
        </p:sp>
      </p:grpSp>
      <p:cxnSp>
        <p:nvCxnSpPr>
          <p:cNvPr id="76" name="Straight Connector 75">
            <a:extLst>
              <a:ext uri="{FF2B5EF4-FFF2-40B4-BE49-F238E27FC236}">
                <a16:creationId xmlns:a16="http://schemas.microsoft.com/office/drawing/2014/main" id="{050E9345-18A7-7FDE-68F6-6AE5CB8F20C3}"/>
              </a:ext>
            </a:extLst>
          </p:cNvPr>
          <p:cNvCxnSpPr>
            <a:cxnSpLocks/>
          </p:cNvCxnSpPr>
          <p:nvPr/>
        </p:nvCxnSpPr>
        <p:spPr>
          <a:xfrm>
            <a:off x="6495538" y="3856703"/>
            <a:ext cx="4769879" cy="0"/>
          </a:xfrm>
          <a:prstGeom prst="line">
            <a:avLst/>
          </a:prstGeom>
          <a:ln w="12700">
            <a:solidFill>
              <a:schemeClr val="bg1">
                <a:lumMod val="75000"/>
                <a:alpha val="23653"/>
              </a:schemeClr>
            </a:solidFill>
          </a:ln>
        </p:spPr>
        <p:style>
          <a:lnRef idx="2">
            <a:schemeClr val="accent1"/>
          </a:lnRef>
          <a:fillRef idx="0">
            <a:schemeClr val="accent1"/>
          </a:fillRef>
          <a:effectRef idx="1">
            <a:schemeClr val="accent1"/>
          </a:effectRef>
          <a:fontRef idx="minor">
            <a:schemeClr val="tx1"/>
          </a:fontRef>
        </p:style>
      </p:cxnSp>
      <p:cxnSp>
        <p:nvCxnSpPr>
          <p:cNvPr id="78" name="Straight Connector 77">
            <a:extLst>
              <a:ext uri="{FF2B5EF4-FFF2-40B4-BE49-F238E27FC236}">
                <a16:creationId xmlns:a16="http://schemas.microsoft.com/office/drawing/2014/main" id="{4A4212AD-DBAC-ED00-702F-C0AA8C576E84}"/>
              </a:ext>
            </a:extLst>
          </p:cNvPr>
          <p:cNvCxnSpPr>
            <a:cxnSpLocks/>
          </p:cNvCxnSpPr>
          <p:nvPr/>
        </p:nvCxnSpPr>
        <p:spPr>
          <a:xfrm>
            <a:off x="1001850" y="3752593"/>
            <a:ext cx="4468613" cy="0"/>
          </a:xfrm>
          <a:prstGeom prst="line">
            <a:avLst/>
          </a:prstGeom>
          <a:ln w="12700">
            <a:solidFill>
              <a:schemeClr val="bg1">
                <a:lumMod val="75000"/>
                <a:alpha val="23653"/>
              </a:schemeClr>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19ED1DF6-838A-5EAD-2FE7-DBE99075D810}"/>
              </a:ext>
            </a:extLst>
          </p:cNvPr>
          <p:cNvCxnSpPr>
            <a:cxnSpLocks/>
          </p:cNvCxnSpPr>
          <p:nvPr/>
        </p:nvCxnSpPr>
        <p:spPr>
          <a:xfrm>
            <a:off x="6500310" y="4933330"/>
            <a:ext cx="4769879" cy="0"/>
          </a:xfrm>
          <a:prstGeom prst="line">
            <a:avLst/>
          </a:prstGeom>
          <a:ln w="12700">
            <a:solidFill>
              <a:schemeClr val="bg1">
                <a:lumMod val="75000"/>
                <a:alpha val="23653"/>
              </a:schemeClr>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CEF87592-8F0E-81E9-C75B-F13674DEC38F}"/>
              </a:ext>
            </a:extLst>
          </p:cNvPr>
          <p:cNvCxnSpPr>
            <a:cxnSpLocks/>
          </p:cNvCxnSpPr>
          <p:nvPr/>
        </p:nvCxnSpPr>
        <p:spPr>
          <a:xfrm>
            <a:off x="1006770" y="4973920"/>
            <a:ext cx="4468613" cy="0"/>
          </a:xfrm>
          <a:prstGeom prst="line">
            <a:avLst/>
          </a:prstGeom>
          <a:ln w="12700">
            <a:solidFill>
              <a:schemeClr val="bg1">
                <a:lumMod val="75000"/>
                <a:alpha val="23653"/>
              </a:schemeClr>
            </a:solidFill>
          </a:ln>
        </p:spPr>
        <p:style>
          <a:lnRef idx="2">
            <a:schemeClr val="accent1"/>
          </a:lnRef>
          <a:fillRef idx="0">
            <a:schemeClr val="accent1"/>
          </a:fillRef>
          <a:effectRef idx="1">
            <a:schemeClr val="accent1"/>
          </a:effectRef>
          <a:fontRef idx="minor">
            <a:schemeClr val="tx1"/>
          </a:fontRef>
        </p:style>
      </p:cxnSp>
      <p:grpSp>
        <p:nvGrpSpPr>
          <p:cNvPr id="25" name="Group 24">
            <a:extLst>
              <a:ext uri="{FF2B5EF4-FFF2-40B4-BE49-F238E27FC236}">
                <a16:creationId xmlns:a16="http://schemas.microsoft.com/office/drawing/2014/main" id="{97F96210-074D-2837-4FC5-959ADB2BD096}"/>
              </a:ext>
            </a:extLst>
          </p:cNvPr>
          <p:cNvGrpSpPr/>
          <p:nvPr/>
        </p:nvGrpSpPr>
        <p:grpSpPr>
          <a:xfrm>
            <a:off x="1173600" y="6364800"/>
            <a:ext cx="5018192" cy="335436"/>
            <a:chOff x="1667584" y="4347398"/>
            <a:chExt cx="5018192" cy="335436"/>
          </a:xfrm>
        </p:grpSpPr>
        <p:sp>
          <p:nvSpPr>
            <p:cNvPr id="26" name="Rounded Rectangle 25">
              <a:extLst>
                <a:ext uri="{FF2B5EF4-FFF2-40B4-BE49-F238E27FC236}">
                  <a16:creationId xmlns:a16="http://schemas.microsoft.com/office/drawing/2014/main" id="{4ECEFF65-0B49-4200-B655-6037E1D0173A}"/>
                </a:ext>
              </a:extLst>
            </p:cNvPr>
            <p:cNvSpPr/>
            <p:nvPr/>
          </p:nvSpPr>
          <p:spPr>
            <a:xfrm>
              <a:off x="4226676" y="4347398"/>
              <a:ext cx="1179553" cy="335436"/>
            </a:xfrm>
            <a:prstGeom prst="roundRect">
              <a:avLst>
                <a:gd name="adj" fmla="val 50000"/>
              </a:avLst>
            </a:prstGeom>
            <a:noFill/>
            <a:ln>
              <a:solidFill>
                <a:schemeClr val="bg1">
                  <a:lumMod val="8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a:solidFill>
                    <a:schemeClr val="bg1">
                      <a:lumMod val="75000"/>
                    </a:schemeClr>
                  </a:solidFill>
                  <a:latin typeface="DM Sans 14pt ExtraLight" pitchFamily="2" charset="77"/>
                </a:rPr>
                <a:t>Creativity</a:t>
              </a:r>
              <a:endParaRPr lang="en-RO" sz="900">
                <a:solidFill>
                  <a:schemeClr val="bg1">
                    <a:lumMod val="75000"/>
                  </a:schemeClr>
                </a:solidFill>
                <a:latin typeface="DM Sans 14pt ExtraLight" pitchFamily="2" charset="77"/>
              </a:endParaRPr>
            </a:p>
          </p:txBody>
        </p:sp>
        <p:sp>
          <p:nvSpPr>
            <p:cNvPr id="27" name="Rounded Rectangle 26">
              <a:extLst>
                <a:ext uri="{FF2B5EF4-FFF2-40B4-BE49-F238E27FC236}">
                  <a16:creationId xmlns:a16="http://schemas.microsoft.com/office/drawing/2014/main" id="{EFF69676-50EE-2690-7B68-0535C710F131}"/>
                </a:ext>
              </a:extLst>
            </p:cNvPr>
            <p:cNvSpPr/>
            <p:nvPr/>
          </p:nvSpPr>
          <p:spPr>
            <a:xfrm>
              <a:off x="5506223" y="4347398"/>
              <a:ext cx="1179553" cy="335436"/>
            </a:xfrm>
            <a:prstGeom prst="roundRect">
              <a:avLst>
                <a:gd name="adj" fmla="val 50000"/>
              </a:avLst>
            </a:prstGeom>
            <a:solidFill>
              <a:schemeClr val="bg1">
                <a:lumMod val="85000"/>
              </a:schemeClr>
            </a:solidFill>
            <a:ln>
              <a:solidFill>
                <a:schemeClr val="bg1">
                  <a:lumMod val="8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RO" sz="900" b="1">
                  <a:solidFill>
                    <a:schemeClr val="bg1"/>
                  </a:solidFill>
                  <a:latin typeface="DM Sans 14pt ExtraLight" pitchFamily="2" charset="77"/>
                </a:rPr>
                <a:t>Stewardship</a:t>
              </a:r>
            </a:p>
          </p:txBody>
        </p:sp>
        <p:sp>
          <p:nvSpPr>
            <p:cNvPr id="29" name="Rounded Rectangle 28">
              <a:extLst>
                <a:ext uri="{FF2B5EF4-FFF2-40B4-BE49-F238E27FC236}">
                  <a16:creationId xmlns:a16="http://schemas.microsoft.com/office/drawing/2014/main" id="{6FEDCA55-B799-A196-18A8-2254C3C74B93}"/>
                </a:ext>
              </a:extLst>
            </p:cNvPr>
            <p:cNvSpPr/>
            <p:nvPr/>
          </p:nvSpPr>
          <p:spPr>
            <a:xfrm>
              <a:off x="2947131" y="4347398"/>
              <a:ext cx="1179553" cy="335436"/>
            </a:xfrm>
            <a:prstGeom prst="roundRect">
              <a:avLst>
                <a:gd name="adj" fmla="val 50000"/>
              </a:avLst>
            </a:prstGeom>
            <a:noFill/>
            <a:ln>
              <a:solidFill>
                <a:schemeClr val="bg1">
                  <a:lumMod val="8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RO" sz="900">
                  <a:solidFill>
                    <a:schemeClr val="bg1">
                      <a:lumMod val="75000"/>
                    </a:schemeClr>
                  </a:solidFill>
                  <a:latin typeface="DM Sans 14pt ExtraLight" pitchFamily="2" charset="77"/>
                </a:rPr>
                <a:t>Simplicity</a:t>
              </a:r>
            </a:p>
          </p:txBody>
        </p:sp>
        <p:sp>
          <p:nvSpPr>
            <p:cNvPr id="32" name="Rounded Rectangle 31">
              <a:extLst>
                <a:ext uri="{FF2B5EF4-FFF2-40B4-BE49-F238E27FC236}">
                  <a16:creationId xmlns:a16="http://schemas.microsoft.com/office/drawing/2014/main" id="{45D4A9C6-E111-54DD-69AE-D28243E10054}"/>
                </a:ext>
              </a:extLst>
            </p:cNvPr>
            <p:cNvSpPr/>
            <p:nvPr/>
          </p:nvSpPr>
          <p:spPr>
            <a:xfrm>
              <a:off x="1667584" y="4347398"/>
              <a:ext cx="1179553" cy="335436"/>
            </a:xfrm>
            <a:prstGeom prst="roundRect">
              <a:avLst>
                <a:gd name="adj" fmla="val 50000"/>
              </a:avLst>
            </a:prstGeom>
            <a:noFill/>
            <a:ln>
              <a:solidFill>
                <a:schemeClr val="bg1">
                  <a:lumMod val="8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a:solidFill>
                    <a:schemeClr val="bg1">
                      <a:lumMod val="75000"/>
                    </a:schemeClr>
                  </a:solidFill>
                  <a:latin typeface="DM Sans 14pt ExtraLight" pitchFamily="2" charset="77"/>
                </a:rPr>
                <a:t>Tax-aware</a:t>
              </a:r>
              <a:endParaRPr lang="en-RO" sz="900">
                <a:solidFill>
                  <a:schemeClr val="bg1">
                    <a:lumMod val="75000"/>
                  </a:schemeClr>
                </a:solidFill>
                <a:latin typeface="DM Sans 14pt ExtraLight" pitchFamily="2" charset="77"/>
              </a:endParaRPr>
            </a:p>
          </p:txBody>
        </p:sp>
      </p:grpSp>
      <p:pic>
        <p:nvPicPr>
          <p:cNvPr id="40" name="Picture 39">
            <a:extLst>
              <a:ext uri="{FF2B5EF4-FFF2-40B4-BE49-F238E27FC236}">
                <a16:creationId xmlns:a16="http://schemas.microsoft.com/office/drawing/2014/main" id="{BF7B59DE-BDC5-DAA0-CD75-11FAAC7D567A}"/>
              </a:ext>
            </a:extLst>
          </p:cNvPr>
          <p:cNvPicPr>
            <a:picLocks noGrp="1" noRot="1" noChangeAspect="1" noMove="1" noResize="1" noEditPoints="1" noAdjustHandles="1" noChangeArrowheads="1" noChangeShapeType="1" noCrop="1"/>
          </p:cNvPicPr>
          <p:nvPr/>
        </p:nvPicPr>
        <p:blipFill>
          <a:blip r:embed="rId3"/>
          <a:srcRect/>
          <a:stretch/>
        </p:blipFill>
        <p:spPr>
          <a:xfrm>
            <a:off x="10092288" y="1428246"/>
            <a:ext cx="2167280" cy="1278996"/>
          </a:xfrm>
          <a:prstGeom prst="rect">
            <a:avLst/>
          </a:prstGeom>
        </p:spPr>
      </p:pic>
      <p:sp>
        <p:nvSpPr>
          <p:cNvPr id="20" name="TextBox 19">
            <a:extLst>
              <a:ext uri="{FF2B5EF4-FFF2-40B4-BE49-F238E27FC236}">
                <a16:creationId xmlns:a16="http://schemas.microsoft.com/office/drawing/2014/main" id="{82AA2B8D-BF2F-D041-C998-CDC8E8C6FD27}"/>
              </a:ext>
            </a:extLst>
          </p:cNvPr>
          <p:cNvSpPr txBox="1"/>
          <p:nvPr/>
        </p:nvSpPr>
        <p:spPr>
          <a:xfrm>
            <a:off x="9303786" y="50644"/>
            <a:ext cx="2573140" cy="253916"/>
          </a:xfrm>
          <a:prstGeom prst="rect">
            <a:avLst/>
          </a:prstGeom>
          <a:noFill/>
        </p:spPr>
        <p:txBody>
          <a:bodyPr wrap="none" rtlCol="0">
            <a:spAutoFit/>
          </a:bodyPr>
          <a:lstStyle/>
          <a:p>
            <a:pPr algn="l"/>
            <a:r>
              <a:rPr lang="en-US" sz="1050">
                <a:solidFill>
                  <a:schemeClr val="bg1">
                    <a:lumMod val="75000"/>
                    <a:alpha val="71580"/>
                  </a:schemeClr>
                </a:solidFill>
                <a:latin typeface="DM Sans 14pt Light" pitchFamily="2" charset="0"/>
              </a:rPr>
              <a:t>Confidential | For Institutional Use Only</a:t>
            </a:r>
          </a:p>
        </p:txBody>
      </p:sp>
      <p:sp>
        <p:nvSpPr>
          <p:cNvPr id="23" name="TextBox 22">
            <a:extLst>
              <a:ext uri="{FF2B5EF4-FFF2-40B4-BE49-F238E27FC236}">
                <a16:creationId xmlns:a16="http://schemas.microsoft.com/office/drawing/2014/main" id="{B71CA90F-B1E8-1FA8-E2B7-04C6FA8D51DE}"/>
              </a:ext>
            </a:extLst>
          </p:cNvPr>
          <p:cNvSpPr txBox="1"/>
          <p:nvPr/>
        </p:nvSpPr>
        <p:spPr>
          <a:xfrm>
            <a:off x="8971510" y="6424936"/>
            <a:ext cx="2129337" cy="140103"/>
          </a:xfrm>
          <a:prstGeom prst="rect">
            <a:avLst/>
          </a:prstGeom>
          <a:noFill/>
        </p:spPr>
        <p:txBody>
          <a:bodyPr wrap="square" lIns="0" tIns="0" rIns="0" bIns="0" rtlCol="0">
            <a:spAutoFit/>
          </a:bodyPr>
          <a:lstStyle/>
          <a:p>
            <a:pPr algn="ctr">
              <a:lnSpc>
                <a:spcPct val="120000"/>
              </a:lnSpc>
            </a:pPr>
            <a:r>
              <a:rPr lang="en-GB" sz="800">
                <a:latin typeface="DM Sans 14pt Light" pitchFamily="2" charset="0"/>
              </a:rPr>
              <a:t>Refer to Endnotes for additional information.</a:t>
            </a:r>
            <a:endParaRPr lang="en-GB" sz="600" baseline="30000">
              <a:latin typeface="DM Sans 14pt Light" pitchFamily="2" charset="0"/>
            </a:endParaRPr>
          </a:p>
        </p:txBody>
      </p:sp>
    </p:spTree>
    <p:extLst>
      <p:ext uri="{BB962C8B-B14F-4D97-AF65-F5344CB8AC3E}">
        <p14:creationId xmlns:p14="http://schemas.microsoft.com/office/powerpoint/2010/main" val="15065129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E76F87A-7B78-8CC6-57D8-D6F57C4AA285}"/>
              </a:ext>
            </a:extLst>
          </p:cNvPr>
          <p:cNvSpPr>
            <a:spLocks noGrp="1"/>
          </p:cNvSpPr>
          <p:nvPr>
            <p:ph type="body" sz="quarter" idx="10"/>
          </p:nvPr>
        </p:nvSpPr>
        <p:spPr/>
        <p:txBody>
          <a:bodyPr lIns="0" tIns="0" rIns="0" bIns="0" anchor="t"/>
          <a:lstStyle/>
          <a:p>
            <a:r>
              <a:rPr lang="en-GB" dirty="0"/>
              <a:t>TWIN OAK ADVANTAGE: LEADERSHIP</a:t>
            </a:r>
          </a:p>
        </p:txBody>
      </p:sp>
      <p:sp>
        <p:nvSpPr>
          <p:cNvPr id="2" name="Content Placeholder 1">
            <a:extLst>
              <a:ext uri="{FF2B5EF4-FFF2-40B4-BE49-F238E27FC236}">
                <a16:creationId xmlns:a16="http://schemas.microsoft.com/office/drawing/2014/main" id="{1797AC4D-B67B-84CF-D777-98DE694E24DC}"/>
              </a:ext>
            </a:extLst>
          </p:cNvPr>
          <p:cNvSpPr>
            <a:spLocks noGrp="1"/>
          </p:cNvSpPr>
          <p:nvPr>
            <p:ph type="body" sz="quarter" idx="11"/>
          </p:nvPr>
        </p:nvSpPr>
        <p:spPr/>
        <p:txBody>
          <a:bodyPr/>
          <a:lstStyle/>
          <a:p>
            <a:r>
              <a:rPr lang="en-GB" dirty="0"/>
              <a:t>Unique combination of institutional and tax aware expertise along with significant operational scaling expertise.</a:t>
            </a:r>
          </a:p>
        </p:txBody>
      </p:sp>
      <p:grpSp>
        <p:nvGrpSpPr>
          <p:cNvPr id="37" name="Group 36">
            <a:extLst>
              <a:ext uri="{FF2B5EF4-FFF2-40B4-BE49-F238E27FC236}">
                <a16:creationId xmlns:a16="http://schemas.microsoft.com/office/drawing/2014/main" id="{A8364580-9E19-78BA-BF03-B6484BD629FC}"/>
              </a:ext>
            </a:extLst>
          </p:cNvPr>
          <p:cNvGrpSpPr/>
          <p:nvPr/>
        </p:nvGrpSpPr>
        <p:grpSpPr>
          <a:xfrm>
            <a:off x="1790412" y="4463638"/>
            <a:ext cx="1775507" cy="147271"/>
            <a:chOff x="1800244" y="4463638"/>
            <a:chExt cx="1775507" cy="147271"/>
          </a:xfrm>
        </p:grpSpPr>
        <p:pic>
          <p:nvPicPr>
            <p:cNvPr id="5" name="Image 7" descr="preencoded.png">
              <a:extLst>
                <a:ext uri="{FF2B5EF4-FFF2-40B4-BE49-F238E27FC236}">
                  <a16:creationId xmlns:a16="http://schemas.microsoft.com/office/drawing/2014/main" id="{C87821A6-524C-F5FA-5C07-29BDB51429D7}"/>
                </a:ext>
              </a:extLst>
            </p:cNvPr>
            <p:cNvPicPr>
              <a:picLocks noChangeAspect="1"/>
            </p:cNvPicPr>
            <p:nvPr/>
          </p:nvPicPr>
          <p:blipFill>
            <a:blip r:embed="rId3"/>
            <a:srcRect/>
            <a:stretch/>
          </p:blipFill>
          <p:spPr>
            <a:xfrm>
              <a:off x="2056811" y="4463638"/>
              <a:ext cx="306707" cy="134184"/>
            </a:xfrm>
            <a:prstGeom prst="rect">
              <a:avLst/>
            </a:prstGeom>
          </p:spPr>
        </p:pic>
        <p:pic>
          <p:nvPicPr>
            <p:cNvPr id="11" name="Image 8" descr="preencoded.png">
              <a:extLst>
                <a:ext uri="{FF2B5EF4-FFF2-40B4-BE49-F238E27FC236}">
                  <a16:creationId xmlns:a16="http://schemas.microsoft.com/office/drawing/2014/main" id="{DF0D4581-00FD-CA36-122B-BB9D878684D9}"/>
                </a:ext>
              </a:extLst>
            </p:cNvPr>
            <p:cNvPicPr>
              <a:picLocks noChangeAspect="1"/>
            </p:cNvPicPr>
            <p:nvPr/>
          </p:nvPicPr>
          <p:blipFill>
            <a:blip r:embed="rId4"/>
            <a:srcRect/>
            <a:stretch/>
          </p:blipFill>
          <p:spPr>
            <a:xfrm>
              <a:off x="2400847" y="4473575"/>
              <a:ext cx="510100" cy="137334"/>
            </a:xfrm>
            <a:prstGeom prst="rect">
              <a:avLst/>
            </a:prstGeom>
          </p:spPr>
        </p:pic>
        <p:pic>
          <p:nvPicPr>
            <p:cNvPr id="14" name="Image 9" descr="preencoded.png">
              <a:extLst>
                <a:ext uri="{FF2B5EF4-FFF2-40B4-BE49-F238E27FC236}">
                  <a16:creationId xmlns:a16="http://schemas.microsoft.com/office/drawing/2014/main" id="{5126136A-E7AE-1E3B-2D04-8D2DF41B193F}"/>
                </a:ext>
              </a:extLst>
            </p:cNvPr>
            <p:cNvPicPr>
              <a:picLocks noChangeAspect="1"/>
            </p:cNvPicPr>
            <p:nvPr/>
          </p:nvPicPr>
          <p:blipFill>
            <a:blip r:embed="rId5"/>
            <a:srcRect/>
            <a:stretch/>
          </p:blipFill>
          <p:spPr>
            <a:xfrm>
              <a:off x="1800244" y="4468256"/>
              <a:ext cx="224849" cy="134184"/>
            </a:xfrm>
            <a:prstGeom prst="rect">
              <a:avLst/>
            </a:prstGeom>
          </p:spPr>
        </p:pic>
        <p:pic>
          <p:nvPicPr>
            <p:cNvPr id="16" name="Image 11" descr="preencoded.png">
              <a:extLst>
                <a:ext uri="{FF2B5EF4-FFF2-40B4-BE49-F238E27FC236}">
                  <a16:creationId xmlns:a16="http://schemas.microsoft.com/office/drawing/2014/main" id="{6501571B-7BAE-B075-89C4-53103B692DCD}"/>
                </a:ext>
              </a:extLst>
            </p:cNvPr>
            <p:cNvPicPr>
              <a:picLocks noChangeAspect="1"/>
            </p:cNvPicPr>
            <p:nvPr/>
          </p:nvPicPr>
          <p:blipFill>
            <a:blip r:embed="rId6"/>
            <a:srcRect/>
            <a:stretch/>
          </p:blipFill>
          <p:spPr>
            <a:xfrm>
              <a:off x="2935253" y="4472807"/>
              <a:ext cx="640498" cy="111161"/>
            </a:xfrm>
            <a:prstGeom prst="rect">
              <a:avLst/>
            </a:prstGeom>
          </p:spPr>
        </p:pic>
      </p:grpSp>
      <p:grpSp>
        <p:nvGrpSpPr>
          <p:cNvPr id="6" name="Group 5">
            <a:extLst>
              <a:ext uri="{FF2B5EF4-FFF2-40B4-BE49-F238E27FC236}">
                <a16:creationId xmlns:a16="http://schemas.microsoft.com/office/drawing/2014/main" id="{ED615AE6-1C06-64CB-AA94-5BB7CC8EAA20}"/>
              </a:ext>
            </a:extLst>
          </p:cNvPr>
          <p:cNvGrpSpPr/>
          <p:nvPr/>
        </p:nvGrpSpPr>
        <p:grpSpPr>
          <a:xfrm>
            <a:off x="1173600" y="6364800"/>
            <a:ext cx="5018192" cy="335436"/>
            <a:chOff x="1667584" y="4347398"/>
            <a:chExt cx="5018192" cy="335436"/>
          </a:xfrm>
        </p:grpSpPr>
        <p:sp>
          <p:nvSpPr>
            <p:cNvPr id="10" name="Rounded Rectangle 9">
              <a:extLst>
                <a:ext uri="{FF2B5EF4-FFF2-40B4-BE49-F238E27FC236}">
                  <a16:creationId xmlns:a16="http://schemas.microsoft.com/office/drawing/2014/main" id="{0220DE7A-AFA7-509F-9D21-C90FFE9912F7}"/>
                </a:ext>
              </a:extLst>
            </p:cNvPr>
            <p:cNvSpPr/>
            <p:nvPr/>
          </p:nvSpPr>
          <p:spPr>
            <a:xfrm>
              <a:off x="4226676" y="4347398"/>
              <a:ext cx="1179553" cy="335436"/>
            </a:xfrm>
            <a:prstGeom prst="roundRect">
              <a:avLst>
                <a:gd name="adj" fmla="val 50000"/>
              </a:avLst>
            </a:prstGeom>
            <a:noFill/>
            <a:ln>
              <a:solidFill>
                <a:schemeClr val="bg1">
                  <a:lumMod val="8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a:solidFill>
                    <a:schemeClr val="bg1">
                      <a:lumMod val="75000"/>
                    </a:schemeClr>
                  </a:solidFill>
                  <a:latin typeface="DM Sans 14pt ExtraLight" pitchFamily="2" charset="77"/>
                </a:rPr>
                <a:t>Creativity</a:t>
              </a:r>
              <a:endParaRPr lang="en-RO" sz="900">
                <a:solidFill>
                  <a:schemeClr val="bg1">
                    <a:lumMod val="75000"/>
                  </a:schemeClr>
                </a:solidFill>
                <a:latin typeface="DM Sans 14pt ExtraLight" pitchFamily="2" charset="77"/>
              </a:endParaRPr>
            </a:p>
          </p:txBody>
        </p:sp>
        <p:sp>
          <p:nvSpPr>
            <p:cNvPr id="12" name="Rounded Rectangle 11">
              <a:extLst>
                <a:ext uri="{FF2B5EF4-FFF2-40B4-BE49-F238E27FC236}">
                  <a16:creationId xmlns:a16="http://schemas.microsoft.com/office/drawing/2014/main" id="{4ED05F91-EF0F-2255-6379-E23AE37A33A7}"/>
                </a:ext>
              </a:extLst>
            </p:cNvPr>
            <p:cNvSpPr/>
            <p:nvPr/>
          </p:nvSpPr>
          <p:spPr>
            <a:xfrm>
              <a:off x="5506223" y="4347398"/>
              <a:ext cx="1179553" cy="335436"/>
            </a:xfrm>
            <a:prstGeom prst="roundRect">
              <a:avLst>
                <a:gd name="adj" fmla="val 50000"/>
              </a:avLst>
            </a:prstGeom>
            <a:solidFill>
              <a:schemeClr val="bg1">
                <a:lumMod val="85000"/>
              </a:schemeClr>
            </a:solidFill>
            <a:ln>
              <a:solidFill>
                <a:schemeClr val="bg1">
                  <a:lumMod val="8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RO" sz="900" b="1">
                  <a:solidFill>
                    <a:schemeClr val="bg1"/>
                  </a:solidFill>
                  <a:latin typeface="DM Sans 14pt ExtraLight" pitchFamily="2" charset="77"/>
                </a:rPr>
                <a:t>Stewardship</a:t>
              </a:r>
            </a:p>
          </p:txBody>
        </p:sp>
        <p:sp>
          <p:nvSpPr>
            <p:cNvPr id="13" name="Rounded Rectangle 12">
              <a:extLst>
                <a:ext uri="{FF2B5EF4-FFF2-40B4-BE49-F238E27FC236}">
                  <a16:creationId xmlns:a16="http://schemas.microsoft.com/office/drawing/2014/main" id="{1740D8B8-77C7-BD17-FEF5-CC95BF451832}"/>
                </a:ext>
              </a:extLst>
            </p:cNvPr>
            <p:cNvSpPr/>
            <p:nvPr/>
          </p:nvSpPr>
          <p:spPr>
            <a:xfrm>
              <a:off x="2947131" y="4347398"/>
              <a:ext cx="1179553" cy="335436"/>
            </a:xfrm>
            <a:prstGeom prst="roundRect">
              <a:avLst>
                <a:gd name="adj" fmla="val 50000"/>
              </a:avLst>
            </a:prstGeom>
            <a:noFill/>
            <a:ln>
              <a:solidFill>
                <a:schemeClr val="bg1">
                  <a:lumMod val="8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RO" sz="900">
                  <a:solidFill>
                    <a:schemeClr val="bg1">
                      <a:lumMod val="75000"/>
                    </a:schemeClr>
                  </a:solidFill>
                  <a:latin typeface="DM Sans 14pt ExtraLight" pitchFamily="2" charset="77"/>
                </a:rPr>
                <a:t>Simplicity</a:t>
              </a:r>
            </a:p>
          </p:txBody>
        </p:sp>
        <p:sp>
          <p:nvSpPr>
            <p:cNvPr id="21" name="Rounded Rectangle 20">
              <a:extLst>
                <a:ext uri="{FF2B5EF4-FFF2-40B4-BE49-F238E27FC236}">
                  <a16:creationId xmlns:a16="http://schemas.microsoft.com/office/drawing/2014/main" id="{913BE6E7-40F6-D32D-DBC5-349131383A4F}"/>
                </a:ext>
              </a:extLst>
            </p:cNvPr>
            <p:cNvSpPr/>
            <p:nvPr/>
          </p:nvSpPr>
          <p:spPr>
            <a:xfrm>
              <a:off x="1667584" y="4347398"/>
              <a:ext cx="1179553" cy="335436"/>
            </a:xfrm>
            <a:prstGeom prst="roundRect">
              <a:avLst>
                <a:gd name="adj" fmla="val 50000"/>
              </a:avLst>
            </a:prstGeom>
            <a:noFill/>
            <a:ln>
              <a:solidFill>
                <a:schemeClr val="bg1">
                  <a:lumMod val="8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a:solidFill>
                    <a:schemeClr val="bg1">
                      <a:lumMod val="75000"/>
                    </a:schemeClr>
                  </a:solidFill>
                  <a:latin typeface="DM Sans 14pt ExtraLight" pitchFamily="2" charset="77"/>
                </a:rPr>
                <a:t>Tax-aware</a:t>
              </a:r>
              <a:endParaRPr lang="en-RO" sz="900">
                <a:solidFill>
                  <a:schemeClr val="bg1">
                    <a:lumMod val="75000"/>
                  </a:schemeClr>
                </a:solidFill>
                <a:latin typeface="DM Sans 14pt ExtraLight" pitchFamily="2" charset="77"/>
              </a:endParaRPr>
            </a:p>
          </p:txBody>
        </p:sp>
      </p:grpSp>
      <p:sp>
        <p:nvSpPr>
          <p:cNvPr id="7" name="TextBox 6">
            <a:extLst>
              <a:ext uri="{FF2B5EF4-FFF2-40B4-BE49-F238E27FC236}">
                <a16:creationId xmlns:a16="http://schemas.microsoft.com/office/drawing/2014/main" id="{E4CF3F2A-2AA7-491A-FFB7-514EC0C19BBE}"/>
              </a:ext>
            </a:extLst>
          </p:cNvPr>
          <p:cNvSpPr txBox="1"/>
          <p:nvPr/>
        </p:nvSpPr>
        <p:spPr>
          <a:xfrm>
            <a:off x="1721136" y="4792869"/>
            <a:ext cx="2521512" cy="276999"/>
          </a:xfrm>
          <a:prstGeom prst="rect">
            <a:avLst/>
          </a:prstGeom>
          <a:noFill/>
        </p:spPr>
        <p:txBody>
          <a:bodyPr wrap="square" lIns="0" tIns="0" rIns="0" bIns="0" rtlCol="0">
            <a:spAutoFit/>
          </a:bodyPr>
          <a:lstStyle/>
          <a:p>
            <a:pPr algn="ctr"/>
            <a:r>
              <a:rPr lang="en-GB" b="1">
                <a:solidFill>
                  <a:schemeClr val="tx2"/>
                </a:solidFill>
                <a:latin typeface="DM Sans 14pt" pitchFamily="2" charset="77"/>
              </a:rPr>
              <a:t>Zach Wainwright</a:t>
            </a:r>
            <a:endParaRPr lang="en-RO" b="1">
              <a:solidFill>
                <a:schemeClr val="tx2"/>
              </a:solidFill>
              <a:latin typeface="DM Sans 14pt" pitchFamily="2" charset="77"/>
            </a:endParaRPr>
          </a:p>
        </p:txBody>
      </p:sp>
      <p:sp>
        <p:nvSpPr>
          <p:cNvPr id="8" name="TextBox 7">
            <a:extLst>
              <a:ext uri="{FF2B5EF4-FFF2-40B4-BE49-F238E27FC236}">
                <a16:creationId xmlns:a16="http://schemas.microsoft.com/office/drawing/2014/main" id="{3630A384-4AD4-7392-2401-189CE036CB7D}"/>
              </a:ext>
            </a:extLst>
          </p:cNvPr>
          <p:cNvSpPr txBox="1"/>
          <p:nvPr/>
        </p:nvSpPr>
        <p:spPr>
          <a:xfrm>
            <a:off x="1974259" y="5169285"/>
            <a:ext cx="2041076" cy="544444"/>
          </a:xfrm>
          <a:prstGeom prst="rect">
            <a:avLst/>
          </a:prstGeom>
          <a:noFill/>
        </p:spPr>
        <p:txBody>
          <a:bodyPr wrap="square" lIns="0" tIns="0" rIns="0" bIns="0" rtlCol="0">
            <a:spAutoFit/>
          </a:bodyPr>
          <a:lstStyle/>
          <a:p>
            <a:pPr algn="ctr">
              <a:lnSpc>
                <a:spcPct val="120000"/>
              </a:lnSpc>
            </a:pPr>
            <a:r>
              <a:rPr lang="en-GB" sz="1000" dirty="0">
                <a:solidFill>
                  <a:schemeClr val="bg1">
                    <a:lumMod val="50000"/>
                    <a:alpha val="94058"/>
                  </a:schemeClr>
                </a:solidFill>
                <a:latin typeface="DM Sans 14pt Light" pitchFamily="2" charset="77"/>
              </a:rPr>
              <a:t>12 years of public and private investing on behalf of taxable &amp; non-taxable clients.</a:t>
            </a:r>
          </a:p>
        </p:txBody>
      </p:sp>
      <p:sp>
        <p:nvSpPr>
          <p:cNvPr id="26" name="TextBox 25">
            <a:extLst>
              <a:ext uri="{FF2B5EF4-FFF2-40B4-BE49-F238E27FC236}">
                <a16:creationId xmlns:a16="http://schemas.microsoft.com/office/drawing/2014/main" id="{FCAEAE97-B925-2C42-C844-01484286779E}"/>
              </a:ext>
            </a:extLst>
          </p:cNvPr>
          <p:cNvSpPr txBox="1"/>
          <p:nvPr/>
        </p:nvSpPr>
        <p:spPr>
          <a:xfrm>
            <a:off x="1734041" y="2190726"/>
            <a:ext cx="2521512" cy="169277"/>
          </a:xfrm>
          <a:prstGeom prst="rect">
            <a:avLst/>
          </a:prstGeom>
          <a:noFill/>
        </p:spPr>
        <p:txBody>
          <a:bodyPr wrap="square" lIns="0" tIns="0" rIns="0" bIns="0" rtlCol="0">
            <a:spAutoFit/>
          </a:bodyPr>
          <a:lstStyle/>
          <a:p>
            <a:pPr algn="ctr"/>
            <a:r>
              <a:rPr lang="en-GB" sz="1100" b="1" dirty="0">
                <a:solidFill>
                  <a:schemeClr val="tx2"/>
                </a:solidFill>
                <a:latin typeface="DM Sans 14pt SemiBold" pitchFamily="2" charset="77"/>
              </a:rPr>
              <a:t>Chief Executive Officer</a:t>
            </a:r>
            <a:endParaRPr lang="en-RO" sz="1100" b="1" dirty="0">
              <a:solidFill>
                <a:schemeClr val="tx2"/>
              </a:solidFill>
              <a:latin typeface="DM Sans 14pt SemiBold" pitchFamily="2" charset="77"/>
            </a:endParaRPr>
          </a:p>
        </p:txBody>
      </p:sp>
      <p:sp>
        <p:nvSpPr>
          <p:cNvPr id="27" name="TextBox 26">
            <a:extLst>
              <a:ext uri="{FF2B5EF4-FFF2-40B4-BE49-F238E27FC236}">
                <a16:creationId xmlns:a16="http://schemas.microsoft.com/office/drawing/2014/main" id="{C93AD024-A902-2620-981F-D718F22F5658}"/>
              </a:ext>
            </a:extLst>
          </p:cNvPr>
          <p:cNvSpPr txBox="1"/>
          <p:nvPr/>
        </p:nvSpPr>
        <p:spPr>
          <a:xfrm>
            <a:off x="4835244" y="2190726"/>
            <a:ext cx="2521512" cy="169277"/>
          </a:xfrm>
          <a:prstGeom prst="rect">
            <a:avLst/>
          </a:prstGeom>
          <a:noFill/>
        </p:spPr>
        <p:txBody>
          <a:bodyPr wrap="square" lIns="0" tIns="0" rIns="0" bIns="0" rtlCol="0">
            <a:spAutoFit/>
          </a:bodyPr>
          <a:lstStyle/>
          <a:p>
            <a:pPr algn="ctr"/>
            <a:r>
              <a:rPr lang="en-GB" sz="1100" b="1">
                <a:solidFill>
                  <a:schemeClr val="tx2"/>
                </a:solidFill>
                <a:latin typeface="DM Sans 14pt SemiBold" pitchFamily="2" charset="77"/>
              </a:rPr>
              <a:t>Managing Director</a:t>
            </a:r>
            <a:endParaRPr lang="en-RO" sz="1100" b="1">
              <a:solidFill>
                <a:schemeClr val="tx2"/>
              </a:solidFill>
              <a:latin typeface="DM Sans 14pt SemiBold" pitchFamily="2" charset="77"/>
            </a:endParaRPr>
          </a:p>
        </p:txBody>
      </p:sp>
      <p:sp>
        <p:nvSpPr>
          <p:cNvPr id="28" name="TextBox 27">
            <a:extLst>
              <a:ext uri="{FF2B5EF4-FFF2-40B4-BE49-F238E27FC236}">
                <a16:creationId xmlns:a16="http://schemas.microsoft.com/office/drawing/2014/main" id="{33A44F6E-526C-B50F-672C-D9BF6C35975B}"/>
              </a:ext>
            </a:extLst>
          </p:cNvPr>
          <p:cNvSpPr txBox="1"/>
          <p:nvPr/>
        </p:nvSpPr>
        <p:spPr>
          <a:xfrm>
            <a:off x="7936447" y="2190725"/>
            <a:ext cx="2521512" cy="169277"/>
          </a:xfrm>
          <a:prstGeom prst="rect">
            <a:avLst/>
          </a:prstGeom>
          <a:noFill/>
        </p:spPr>
        <p:txBody>
          <a:bodyPr wrap="square" lIns="0" tIns="0" rIns="0" bIns="0" rtlCol="0">
            <a:spAutoFit/>
          </a:bodyPr>
          <a:lstStyle/>
          <a:p>
            <a:pPr algn="ctr"/>
            <a:r>
              <a:rPr lang="en-GB" sz="1100" b="1" dirty="0">
                <a:solidFill>
                  <a:schemeClr val="tx2"/>
                </a:solidFill>
                <a:latin typeface="DM Sans 14pt SemiBold" pitchFamily="2" charset="77"/>
              </a:rPr>
              <a:t>Senior Advisor</a:t>
            </a:r>
            <a:endParaRPr lang="en-RO" sz="1100" b="1" dirty="0">
              <a:solidFill>
                <a:schemeClr val="tx2"/>
              </a:solidFill>
              <a:latin typeface="DM Sans 14pt SemiBold" pitchFamily="2" charset="77"/>
            </a:endParaRPr>
          </a:p>
        </p:txBody>
      </p:sp>
      <p:cxnSp>
        <p:nvCxnSpPr>
          <p:cNvPr id="30" name="Straight Connector 29">
            <a:extLst>
              <a:ext uri="{FF2B5EF4-FFF2-40B4-BE49-F238E27FC236}">
                <a16:creationId xmlns:a16="http://schemas.microsoft.com/office/drawing/2014/main" id="{5119D6A2-5DEA-CCDC-1416-C67F16FC2146}"/>
              </a:ext>
            </a:extLst>
          </p:cNvPr>
          <p:cNvCxnSpPr>
            <a:cxnSpLocks noGrp="1" noRot="1" noMove="1" noResize="1" noEditPoints="1" noAdjustHandles="1" noChangeArrowheads="1" noChangeShapeType="1"/>
          </p:cNvCxnSpPr>
          <p:nvPr/>
        </p:nvCxnSpPr>
        <p:spPr>
          <a:xfrm>
            <a:off x="1666877" y="4636437"/>
            <a:ext cx="2619373" cy="0"/>
          </a:xfrm>
          <a:prstGeom prst="line">
            <a:avLst/>
          </a:prstGeom>
          <a:ln w="6350">
            <a:solidFill>
              <a:srgbClr val="DEDEE9"/>
            </a:solidFill>
          </a:ln>
        </p:spPr>
        <p:style>
          <a:lnRef idx="2">
            <a:schemeClr val="accent1"/>
          </a:lnRef>
          <a:fillRef idx="0">
            <a:schemeClr val="accent1"/>
          </a:fillRef>
          <a:effectRef idx="1">
            <a:schemeClr val="accent1"/>
          </a:effectRef>
          <a:fontRef idx="minor">
            <a:schemeClr val="tx1"/>
          </a:fontRef>
        </p:style>
      </p:cxnSp>
      <p:sp>
        <p:nvSpPr>
          <p:cNvPr id="32" name="TextBox 31">
            <a:extLst>
              <a:ext uri="{FF2B5EF4-FFF2-40B4-BE49-F238E27FC236}">
                <a16:creationId xmlns:a16="http://schemas.microsoft.com/office/drawing/2014/main" id="{052F4A20-E7F8-4031-730A-B23916BA5151}"/>
              </a:ext>
            </a:extLst>
          </p:cNvPr>
          <p:cNvSpPr txBox="1"/>
          <p:nvPr/>
        </p:nvSpPr>
        <p:spPr>
          <a:xfrm>
            <a:off x="4835244" y="4805748"/>
            <a:ext cx="2521512" cy="276999"/>
          </a:xfrm>
          <a:prstGeom prst="rect">
            <a:avLst/>
          </a:prstGeom>
          <a:noFill/>
        </p:spPr>
        <p:txBody>
          <a:bodyPr wrap="square" lIns="0" tIns="0" rIns="0" bIns="0" rtlCol="0">
            <a:spAutoFit/>
          </a:bodyPr>
          <a:lstStyle/>
          <a:p>
            <a:pPr algn="ctr"/>
            <a:r>
              <a:rPr lang="en-GB" b="1" dirty="0">
                <a:solidFill>
                  <a:schemeClr val="tx2"/>
                </a:solidFill>
                <a:latin typeface="DM Sans 14pt" pitchFamily="2" charset="77"/>
              </a:rPr>
              <a:t>Greg Stoner</a:t>
            </a:r>
            <a:endParaRPr lang="en-RO" b="1" dirty="0">
              <a:solidFill>
                <a:schemeClr val="tx2"/>
              </a:solidFill>
              <a:latin typeface="DM Sans 14pt" pitchFamily="2" charset="77"/>
            </a:endParaRPr>
          </a:p>
        </p:txBody>
      </p:sp>
      <p:sp>
        <p:nvSpPr>
          <p:cNvPr id="33" name="TextBox 32">
            <a:extLst>
              <a:ext uri="{FF2B5EF4-FFF2-40B4-BE49-F238E27FC236}">
                <a16:creationId xmlns:a16="http://schemas.microsoft.com/office/drawing/2014/main" id="{3FCDC73B-7980-6F0C-5919-21C33C1E6948}"/>
              </a:ext>
            </a:extLst>
          </p:cNvPr>
          <p:cNvSpPr txBox="1"/>
          <p:nvPr/>
        </p:nvSpPr>
        <p:spPr>
          <a:xfrm>
            <a:off x="5075462" y="5169285"/>
            <a:ext cx="2041076" cy="729110"/>
          </a:xfrm>
          <a:prstGeom prst="rect">
            <a:avLst/>
          </a:prstGeom>
          <a:noFill/>
        </p:spPr>
        <p:txBody>
          <a:bodyPr wrap="square" lIns="0" tIns="0" rIns="0" bIns="0" rtlCol="0">
            <a:spAutoFit/>
          </a:bodyPr>
          <a:lstStyle/>
          <a:p>
            <a:pPr algn="ctr">
              <a:lnSpc>
                <a:spcPct val="120000"/>
              </a:lnSpc>
            </a:pPr>
            <a:r>
              <a:rPr lang="en-GB" sz="1000" dirty="0">
                <a:solidFill>
                  <a:schemeClr val="bg1">
                    <a:lumMod val="50000"/>
                    <a:alpha val="94058"/>
                  </a:schemeClr>
                </a:solidFill>
                <a:latin typeface="DM Sans 14pt Light" pitchFamily="2" charset="77"/>
              </a:rPr>
              <a:t>6 years investment experience, prior 9 years organizing complex precision aviation operations.</a:t>
            </a:r>
          </a:p>
          <a:p>
            <a:pPr algn="ctr">
              <a:lnSpc>
                <a:spcPct val="120000"/>
              </a:lnSpc>
            </a:pPr>
            <a:endParaRPr lang="en-GB" sz="1000" dirty="0">
              <a:solidFill>
                <a:schemeClr val="bg1">
                  <a:lumMod val="50000"/>
                  <a:alpha val="94058"/>
                </a:schemeClr>
              </a:solidFill>
              <a:latin typeface="DM Sans 14pt Light" pitchFamily="2" charset="77"/>
            </a:endParaRPr>
          </a:p>
        </p:txBody>
      </p:sp>
      <p:cxnSp>
        <p:nvCxnSpPr>
          <p:cNvPr id="35" name="Straight Connector 34">
            <a:extLst>
              <a:ext uri="{FF2B5EF4-FFF2-40B4-BE49-F238E27FC236}">
                <a16:creationId xmlns:a16="http://schemas.microsoft.com/office/drawing/2014/main" id="{A1DC3FD9-53E2-EC06-24AD-56AE8E817F67}"/>
              </a:ext>
            </a:extLst>
          </p:cNvPr>
          <p:cNvCxnSpPr/>
          <p:nvPr/>
        </p:nvCxnSpPr>
        <p:spPr>
          <a:xfrm>
            <a:off x="4786313" y="4636437"/>
            <a:ext cx="2619373" cy="0"/>
          </a:xfrm>
          <a:prstGeom prst="line">
            <a:avLst/>
          </a:prstGeom>
          <a:ln w="6350">
            <a:solidFill>
              <a:srgbClr val="DEDEE9"/>
            </a:solidFill>
          </a:ln>
        </p:spPr>
        <p:style>
          <a:lnRef idx="2">
            <a:schemeClr val="accent1"/>
          </a:lnRef>
          <a:fillRef idx="0">
            <a:schemeClr val="accent1"/>
          </a:fillRef>
          <a:effectRef idx="1">
            <a:schemeClr val="accent1"/>
          </a:effectRef>
          <a:fontRef idx="minor">
            <a:schemeClr val="tx1"/>
          </a:fontRef>
        </p:style>
      </p:cxnSp>
      <p:grpSp>
        <p:nvGrpSpPr>
          <p:cNvPr id="38" name="Group 37">
            <a:extLst>
              <a:ext uri="{FF2B5EF4-FFF2-40B4-BE49-F238E27FC236}">
                <a16:creationId xmlns:a16="http://schemas.microsoft.com/office/drawing/2014/main" id="{23935D35-E9CA-44BE-E760-AA0249F69FB7}"/>
              </a:ext>
            </a:extLst>
          </p:cNvPr>
          <p:cNvGrpSpPr/>
          <p:nvPr/>
        </p:nvGrpSpPr>
        <p:grpSpPr>
          <a:xfrm>
            <a:off x="5095668" y="4461765"/>
            <a:ext cx="2000662" cy="153888"/>
            <a:chOff x="5157222" y="4456812"/>
            <a:chExt cx="2000662" cy="153888"/>
          </a:xfrm>
        </p:grpSpPr>
        <p:pic>
          <p:nvPicPr>
            <p:cNvPr id="18" name="Image 5" descr="preencoded.png">
              <a:extLst>
                <a:ext uri="{FF2B5EF4-FFF2-40B4-BE49-F238E27FC236}">
                  <a16:creationId xmlns:a16="http://schemas.microsoft.com/office/drawing/2014/main" id="{A18F8CF5-35DE-57CC-74F8-0528A38A1CA4}"/>
                </a:ext>
              </a:extLst>
            </p:cNvPr>
            <p:cNvPicPr>
              <a:picLocks noChangeAspect="1"/>
            </p:cNvPicPr>
            <p:nvPr/>
          </p:nvPicPr>
          <p:blipFill>
            <a:blip r:embed="rId7"/>
            <a:srcRect/>
            <a:stretch/>
          </p:blipFill>
          <p:spPr>
            <a:xfrm>
              <a:off x="6229295" y="4477723"/>
              <a:ext cx="191876" cy="114507"/>
            </a:xfrm>
            <a:prstGeom prst="rect">
              <a:avLst/>
            </a:prstGeom>
          </p:spPr>
        </p:pic>
        <p:pic>
          <p:nvPicPr>
            <p:cNvPr id="19" name="Picture 2" descr="undefined">
              <a:extLst>
                <a:ext uri="{FF2B5EF4-FFF2-40B4-BE49-F238E27FC236}">
                  <a16:creationId xmlns:a16="http://schemas.microsoft.com/office/drawing/2014/main" id="{CE6E8252-AFF7-C6D2-E082-6D1BA204448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35211" y="4473631"/>
              <a:ext cx="722673" cy="11695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Scion Asset Management, LLC logo">
              <a:extLst>
                <a:ext uri="{FF2B5EF4-FFF2-40B4-BE49-F238E27FC236}">
                  <a16:creationId xmlns:a16="http://schemas.microsoft.com/office/drawing/2014/main" id="{F64B38FD-6034-A15B-51F0-C2CB08C9584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34518" y="4468256"/>
              <a:ext cx="114839" cy="114839"/>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7F28750B-B94F-F383-8926-3EF18534C757}"/>
                </a:ext>
              </a:extLst>
            </p:cNvPr>
            <p:cNvSpPr txBox="1"/>
            <p:nvPr/>
          </p:nvSpPr>
          <p:spPr>
            <a:xfrm>
              <a:off x="5519861" y="4456812"/>
              <a:ext cx="810124" cy="153888"/>
            </a:xfrm>
            <a:prstGeom prst="rect">
              <a:avLst/>
            </a:prstGeom>
            <a:noFill/>
          </p:spPr>
          <p:txBody>
            <a:bodyPr wrap="square" rtlCol="0">
              <a:spAutoFit/>
            </a:bodyPr>
            <a:lstStyle/>
            <a:p>
              <a:r>
                <a:rPr lang="en-US" sz="400">
                  <a:solidFill>
                    <a:srgbClr val="1E3264"/>
                  </a:solidFill>
                  <a:latin typeface="DM Sans 14pt" pitchFamily="2" charset="77"/>
                </a:rPr>
                <a:t>Scion Asset Management</a:t>
              </a:r>
            </a:p>
          </p:txBody>
        </p:sp>
        <p:pic>
          <p:nvPicPr>
            <p:cNvPr id="36" name="Image 9" descr="preencoded.png">
              <a:extLst>
                <a:ext uri="{FF2B5EF4-FFF2-40B4-BE49-F238E27FC236}">
                  <a16:creationId xmlns:a16="http://schemas.microsoft.com/office/drawing/2014/main" id="{5BE0B91B-CE52-5353-B75D-F5E24A65281F}"/>
                </a:ext>
              </a:extLst>
            </p:cNvPr>
            <p:cNvPicPr>
              <a:picLocks noChangeAspect="1"/>
            </p:cNvPicPr>
            <p:nvPr/>
          </p:nvPicPr>
          <p:blipFill>
            <a:blip r:embed="rId5"/>
            <a:srcRect/>
            <a:stretch/>
          </p:blipFill>
          <p:spPr>
            <a:xfrm>
              <a:off x="5157222" y="4463638"/>
              <a:ext cx="224849" cy="134184"/>
            </a:xfrm>
            <a:prstGeom prst="rect">
              <a:avLst/>
            </a:prstGeom>
          </p:spPr>
        </p:pic>
      </p:grpSp>
      <p:sp>
        <p:nvSpPr>
          <p:cNvPr id="9" name="TextBox 8">
            <a:extLst>
              <a:ext uri="{FF2B5EF4-FFF2-40B4-BE49-F238E27FC236}">
                <a16:creationId xmlns:a16="http://schemas.microsoft.com/office/drawing/2014/main" id="{7D9FC393-8CCE-3756-11C1-191557430B4C}"/>
              </a:ext>
            </a:extLst>
          </p:cNvPr>
          <p:cNvSpPr txBox="1"/>
          <p:nvPr/>
        </p:nvSpPr>
        <p:spPr>
          <a:xfrm>
            <a:off x="9303786" y="50644"/>
            <a:ext cx="2573140" cy="253916"/>
          </a:xfrm>
          <a:prstGeom prst="rect">
            <a:avLst/>
          </a:prstGeom>
          <a:noFill/>
        </p:spPr>
        <p:txBody>
          <a:bodyPr wrap="none" rtlCol="0">
            <a:spAutoFit/>
          </a:bodyPr>
          <a:lstStyle/>
          <a:p>
            <a:pPr algn="l"/>
            <a:r>
              <a:rPr lang="en-US" sz="1050">
                <a:solidFill>
                  <a:schemeClr val="bg1">
                    <a:lumMod val="75000"/>
                    <a:alpha val="71580"/>
                  </a:schemeClr>
                </a:solidFill>
                <a:latin typeface="DM Sans 14pt Light" pitchFamily="2" charset="0"/>
              </a:rPr>
              <a:t>Confidential | For Institutional Use Only</a:t>
            </a:r>
          </a:p>
        </p:txBody>
      </p:sp>
      <p:sp>
        <p:nvSpPr>
          <p:cNvPr id="4" name="TextBox 3">
            <a:extLst>
              <a:ext uri="{FF2B5EF4-FFF2-40B4-BE49-F238E27FC236}">
                <a16:creationId xmlns:a16="http://schemas.microsoft.com/office/drawing/2014/main" id="{B9FD3315-6FF3-162E-14DA-F3A53FFD740C}"/>
              </a:ext>
            </a:extLst>
          </p:cNvPr>
          <p:cNvSpPr txBox="1"/>
          <p:nvPr/>
        </p:nvSpPr>
        <p:spPr>
          <a:xfrm>
            <a:off x="3579959" y="4417774"/>
            <a:ext cx="557695" cy="215444"/>
          </a:xfrm>
          <a:prstGeom prst="rect">
            <a:avLst/>
          </a:prstGeom>
          <a:noFill/>
        </p:spPr>
        <p:txBody>
          <a:bodyPr wrap="square" rtlCol="0">
            <a:spAutoFit/>
          </a:bodyPr>
          <a:lstStyle/>
          <a:p>
            <a:pPr algn="ctr"/>
            <a:r>
              <a:rPr lang="en-US" sz="400">
                <a:solidFill>
                  <a:srgbClr val="1E3264"/>
                </a:solidFill>
                <a:latin typeface="DM Sans 14pt" pitchFamily="2" charset="77"/>
              </a:rPr>
              <a:t>Private Single Family Office</a:t>
            </a:r>
          </a:p>
        </p:txBody>
      </p:sp>
      <p:sp>
        <p:nvSpPr>
          <p:cNvPr id="15" name="TextBox 14">
            <a:extLst>
              <a:ext uri="{FF2B5EF4-FFF2-40B4-BE49-F238E27FC236}">
                <a16:creationId xmlns:a16="http://schemas.microsoft.com/office/drawing/2014/main" id="{6EADB142-1404-3139-A1F5-02EDB4E19015}"/>
              </a:ext>
            </a:extLst>
          </p:cNvPr>
          <p:cNvSpPr txBox="1"/>
          <p:nvPr/>
        </p:nvSpPr>
        <p:spPr>
          <a:xfrm>
            <a:off x="7949352" y="4805748"/>
            <a:ext cx="2521512" cy="276999"/>
          </a:xfrm>
          <a:prstGeom prst="rect">
            <a:avLst/>
          </a:prstGeom>
          <a:noFill/>
        </p:spPr>
        <p:txBody>
          <a:bodyPr wrap="square" lIns="0" tIns="0" rIns="0" bIns="0" rtlCol="0">
            <a:spAutoFit/>
          </a:bodyPr>
          <a:lstStyle/>
          <a:p>
            <a:pPr algn="ctr"/>
            <a:r>
              <a:rPr lang="en-GB" b="1" dirty="0">
                <a:solidFill>
                  <a:schemeClr val="tx2"/>
                </a:solidFill>
                <a:latin typeface="DM Sans 14pt" pitchFamily="2" charset="77"/>
              </a:rPr>
              <a:t>John Downing</a:t>
            </a:r>
            <a:endParaRPr lang="en-RO" b="1" dirty="0">
              <a:solidFill>
                <a:schemeClr val="tx2"/>
              </a:solidFill>
              <a:latin typeface="DM Sans 14pt" pitchFamily="2" charset="77"/>
            </a:endParaRPr>
          </a:p>
        </p:txBody>
      </p:sp>
      <p:sp>
        <p:nvSpPr>
          <p:cNvPr id="17" name="TextBox 16">
            <a:extLst>
              <a:ext uri="{FF2B5EF4-FFF2-40B4-BE49-F238E27FC236}">
                <a16:creationId xmlns:a16="http://schemas.microsoft.com/office/drawing/2014/main" id="{650FCB46-FCA1-BC98-9660-047EEA6B8C6D}"/>
              </a:ext>
            </a:extLst>
          </p:cNvPr>
          <p:cNvSpPr txBox="1"/>
          <p:nvPr/>
        </p:nvSpPr>
        <p:spPr>
          <a:xfrm>
            <a:off x="8176664" y="5164508"/>
            <a:ext cx="2041076" cy="913776"/>
          </a:xfrm>
          <a:prstGeom prst="rect">
            <a:avLst/>
          </a:prstGeom>
          <a:noFill/>
        </p:spPr>
        <p:txBody>
          <a:bodyPr wrap="square" lIns="0" tIns="0" rIns="0" bIns="0" rtlCol="0">
            <a:spAutoFit/>
          </a:bodyPr>
          <a:lstStyle/>
          <a:p>
            <a:pPr algn="ctr">
              <a:lnSpc>
                <a:spcPct val="120000"/>
              </a:lnSpc>
            </a:pPr>
            <a:r>
              <a:rPr lang="en-GB" sz="1000" dirty="0">
                <a:solidFill>
                  <a:schemeClr val="bg1">
                    <a:lumMod val="50000"/>
                    <a:alpha val="94058"/>
                  </a:schemeClr>
                </a:solidFill>
                <a:latin typeface="DM Sans 14pt Light" pitchFamily="2" charset="77"/>
              </a:rPr>
              <a:t>26+ years investment experience culminating in portfolio construction and management of several prominent ETFs</a:t>
            </a:r>
          </a:p>
          <a:p>
            <a:pPr algn="ctr">
              <a:lnSpc>
                <a:spcPct val="120000"/>
              </a:lnSpc>
            </a:pPr>
            <a:endParaRPr lang="en-GB" sz="1000" dirty="0">
              <a:solidFill>
                <a:schemeClr val="bg1">
                  <a:lumMod val="50000"/>
                  <a:alpha val="94058"/>
                </a:schemeClr>
              </a:solidFill>
              <a:latin typeface="DM Sans 14pt Light" pitchFamily="2" charset="77"/>
            </a:endParaRPr>
          </a:p>
        </p:txBody>
      </p:sp>
      <p:cxnSp>
        <p:nvCxnSpPr>
          <p:cNvPr id="40" name="Straight Connector 39">
            <a:extLst>
              <a:ext uri="{FF2B5EF4-FFF2-40B4-BE49-F238E27FC236}">
                <a16:creationId xmlns:a16="http://schemas.microsoft.com/office/drawing/2014/main" id="{E2F47F42-FD80-B8D1-16E2-F5263CB82CDE}"/>
              </a:ext>
            </a:extLst>
          </p:cNvPr>
          <p:cNvCxnSpPr/>
          <p:nvPr/>
        </p:nvCxnSpPr>
        <p:spPr>
          <a:xfrm>
            <a:off x="7887516" y="4633218"/>
            <a:ext cx="2619373" cy="0"/>
          </a:xfrm>
          <a:prstGeom prst="line">
            <a:avLst/>
          </a:prstGeom>
          <a:ln w="6350">
            <a:solidFill>
              <a:srgbClr val="DEDEE9"/>
            </a:solidFill>
          </a:ln>
        </p:spPr>
        <p:style>
          <a:lnRef idx="2">
            <a:schemeClr val="accent1"/>
          </a:lnRef>
          <a:fillRef idx="0">
            <a:schemeClr val="accent1"/>
          </a:fillRef>
          <a:effectRef idx="1">
            <a:schemeClr val="accent1"/>
          </a:effectRef>
          <a:fontRef idx="minor">
            <a:schemeClr val="tx1"/>
          </a:fontRef>
        </p:style>
      </p:cxnSp>
      <p:pic>
        <p:nvPicPr>
          <p:cNvPr id="46" name="Picture 45" descr="A black text on a white background&#10;&#10;Description automatically generated">
            <a:extLst>
              <a:ext uri="{FF2B5EF4-FFF2-40B4-BE49-F238E27FC236}">
                <a16:creationId xmlns:a16="http://schemas.microsoft.com/office/drawing/2014/main" id="{F5AF341D-16AC-2FC1-7D45-01C2D0079858}"/>
              </a:ext>
            </a:extLst>
          </p:cNvPr>
          <p:cNvPicPr>
            <a:picLocks noChangeAspect="1"/>
          </p:cNvPicPr>
          <p:nvPr/>
        </p:nvPicPr>
        <p:blipFill rotWithShape="1">
          <a:blip r:embed="rId10"/>
          <a:srcRect l="1" t="34934" r="-1977" b="28456"/>
          <a:stretch/>
        </p:blipFill>
        <p:spPr>
          <a:xfrm>
            <a:off x="7936448" y="4485916"/>
            <a:ext cx="612322" cy="114507"/>
          </a:xfrm>
          <a:prstGeom prst="rect">
            <a:avLst/>
          </a:prstGeom>
        </p:spPr>
      </p:pic>
      <p:pic>
        <p:nvPicPr>
          <p:cNvPr id="48" name="Picture 47" descr="A blue and black logo&#10;&#10;Description automatically generated">
            <a:extLst>
              <a:ext uri="{FF2B5EF4-FFF2-40B4-BE49-F238E27FC236}">
                <a16:creationId xmlns:a16="http://schemas.microsoft.com/office/drawing/2014/main" id="{212E0D3F-D0D8-EF19-A2BF-33977C3E29D9}"/>
              </a:ext>
            </a:extLst>
          </p:cNvPr>
          <p:cNvPicPr>
            <a:picLocks noChangeAspect="1"/>
          </p:cNvPicPr>
          <p:nvPr/>
        </p:nvPicPr>
        <p:blipFill rotWithShape="1">
          <a:blip r:embed="rId11"/>
          <a:srcRect t="25053" r="-2512" b="32548"/>
          <a:stretch/>
        </p:blipFill>
        <p:spPr>
          <a:xfrm>
            <a:off x="8592195" y="4468256"/>
            <a:ext cx="344303" cy="142403"/>
          </a:xfrm>
          <a:prstGeom prst="rect">
            <a:avLst/>
          </a:prstGeom>
        </p:spPr>
      </p:pic>
      <p:pic>
        <p:nvPicPr>
          <p:cNvPr id="50" name="Picture 49" descr="A close-up of a logo&#10;&#10;Description automatically generated">
            <a:extLst>
              <a:ext uri="{FF2B5EF4-FFF2-40B4-BE49-F238E27FC236}">
                <a16:creationId xmlns:a16="http://schemas.microsoft.com/office/drawing/2014/main" id="{99CF7711-260C-5C64-2F74-A61B4D976209}"/>
              </a:ext>
            </a:extLst>
          </p:cNvPr>
          <p:cNvPicPr>
            <a:picLocks noChangeAspect="1"/>
          </p:cNvPicPr>
          <p:nvPr/>
        </p:nvPicPr>
        <p:blipFill rotWithShape="1">
          <a:blip r:embed="rId12"/>
          <a:srcRect t="36914" r="-2512" b="33546"/>
          <a:stretch/>
        </p:blipFill>
        <p:spPr>
          <a:xfrm>
            <a:off x="9067203" y="4456708"/>
            <a:ext cx="557695" cy="160706"/>
          </a:xfrm>
          <a:prstGeom prst="rect">
            <a:avLst/>
          </a:prstGeom>
        </p:spPr>
      </p:pic>
      <p:pic>
        <p:nvPicPr>
          <p:cNvPr id="52" name="Picture 51" descr="Black text on a white background&#10;&#10;Description automatically generated">
            <a:extLst>
              <a:ext uri="{FF2B5EF4-FFF2-40B4-BE49-F238E27FC236}">
                <a16:creationId xmlns:a16="http://schemas.microsoft.com/office/drawing/2014/main" id="{82CAEF8F-21E2-8E0B-EA20-9B89CF264CB3}"/>
              </a:ext>
            </a:extLst>
          </p:cNvPr>
          <p:cNvPicPr>
            <a:picLocks noChangeAspect="1"/>
          </p:cNvPicPr>
          <p:nvPr/>
        </p:nvPicPr>
        <p:blipFill>
          <a:blip r:embed="rId13"/>
          <a:stretch>
            <a:fillRect/>
          </a:stretch>
        </p:blipFill>
        <p:spPr>
          <a:xfrm>
            <a:off x="9755604" y="4451740"/>
            <a:ext cx="527265" cy="143800"/>
          </a:xfrm>
          <a:prstGeom prst="rect">
            <a:avLst/>
          </a:prstGeom>
        </p:spPr>
      </p:pic>
    </p:spTree>
    <p:extLst>
      <p:ext uri="{BB962C8B-B14F-4D97-AF65-F5344CB8AC3E}">
        <p14:creationId xmlns:p14="http://schemas.microsoft.com/office/powerpoint/2010/main" val="40906794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cxnSp>
        <p:nvCxnSpPr>
          <p:cNvPr id="30" name="Straight Connector 29">
            <a:extLst>
              <a:ext uri="{FF2B5EF4-FFF2-40B4-BE49-F238E27FC236}">
                <a16:creationId xmlns:a16="http://schemas.microsoft.com/office/drawing/2014/main" id="{0C7993CE-52F3-4BC4-079F-A2D6200FB914}"/>
              </a:ext>
            </a:extLst>
          </p:cNvPr>
          <p:cNvCxnSpPr>
            <a:cxnSpLocks/>
          </p:cNvCxnSpPr>
          <p:nvPr/>
        </p:nvCxnSpPr>
        <p:spPr>
          <a:xfrm>
            <a:off x="899079" y="5088075"/>
            <a:ext cx="2979579" cy="0"/>
          </a:xfrm>
          <a:prstGeom prst="line">
            <a:avLst/>
          </a:prstGeom>
          <a:ln w="12700" cap="rnd">
            <a:solidFill>
              <a:schemeClr val="tx1"/>
            </a:solidFill>
            <a:prstDash val="solid"/>
            <a:headEnd type="none"/>
            <a:tailEnd type="ova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A4E1D53E-236E-23F0-6C98-F77D528A4FA7}"/>
              </a:ext>
            </a:extLst>
          </p:cNvPr>
          <p:cNvCxnSpPr>
            <a:cxnSpLocks/>
          </p:cNvCxnSpPr>
          <p:nvPr/>
        </p:nvCxnSpPr>
        <p:spPr>
          <a:xfrm flipH="1">
            <a:off x="5341628" y="4979104"/>
            <a:ext cx="2620796" cy="0"/>
          </a:xfrm>
          <a:prstGeom prst="line">
            <a:avLst/>
          </a:prstGeom>
          <a:ln w="12700" cap="rnd">
            <a:solidFill>
              <a:srgbClr val="DADADA"/>
            </a:solidFill>
            <a:prstDash val="solid"/>
            <a:headEnd type="none"/>
            <a:tailEnd type="ova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009FF051-85AB-E257-7DA4-DEFD625AC912}"/>
              </a:ext>
            </a:extLst>
          </p:cNvPr>
          <p:cNvCxnSpPr>
            <a:cxnSpLocks/>
          </p:cNvCxnSpPr>
          <p:nvPr/>
        </p:nvCxnSpPr>
        <p:spPr>
          <a:xfrm flipH="1">
            <a:off x="5341628" y="3086941"/>
            <a:ext cx="2616411" cy="0"/>
          </a:xfrm>
          <a:prstGeom prst="line">
            <a:avLst/>
          </a:prstGeom>
          <a:ln w="12700" cap="rnd">
            <a:solidFill>
              <a:schemeClr val="tx2"/>
            </a:solidFill>
            <a:prstDash val="solid"/>
            <a:headEnd type="none"/>
            <a:tailEnd type="oval"/>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D65F62F7-2626-01F6-2DFE-AC50C1B74783}"/>
              </a:ext>
            </a:extLst>
          </p:cNvPr>
          <p:cNvCxnSpPr>
            <a:cxnSpLocks/>
          </p:cNvCxnSpPr>
          <p:nvPr/>
        </p:nvCxnSpPr>
        <p:spPr>
          <a:xfrm>
            <a:off x="899079" y="3091925"/>
            <a:ext cx="2262575" cy="0"/>
          </a:xfrm>
          <a:prstGeom prst="line">
            <a:avLst/>
          </a:prstGeom>
          <a:ln w="12700" cap="rnd">
            <a:solidFill>
              <a:srgbClr val="C0BFE2"/>
            </a:solidFill>
            <a:prstDash val="solid"/>
            <a:headEnd type="none"/>
            <a:tailEnd type="none"/>
          </a:ln>
        </p:spPr>
        <p:style>
          <a:lnRef idx="2">
            <a:schemeClr val="accent1"/>
          </a:lnRef>
          <a:fillRef idx="0">
            <a:schemeClr val="accent1"/>
          </a:fillRef>
          <a:effectRef idx="1">
            <a:schemeClr val="accent1"/>
          </a:effectRef>
          <a:fontRef idx="minor">
            <a:schemeClr val="tx1"/>
          </a:fontRef>
        </p:style>
      </p:cxnSp>
      <p:sp>
        <p:nvSpPr>
          <p:cNvPr id="4" name="Text Placeholder 3">
            <a:extLst>
              <a:ext uri="{FF2B5EF4-FFF2-40B4-BE49-F238E27FC236}">
                <a16:creationId xmlns:a16="http://schemas.microsoft.com/office/drawing/2014/main" id="{C1C3D5CB-6E71-92CA-A9C2-B385A1C7FF73}"/>
              </a:ext>
            </a:extLst>
          </p:cNvPr>
          <p:cNvSpPr>
            <a:spLocks noGrp="1"/>
          </p:cNvSpPr>
          <p:nvPr>
            <p:ph type="body" sz="quarter" idx="10"/>
          </p:nvPr>
        </p:nvSpPr>
        <p:spPr/>
        <p:txBody>
          <a:bodyPr/>
          <a:lstStyle/>
          <a:p>
            <a:r>
              <a:rPr lang="en-GB">
                <a:solidFill>
                  <a:schemeClr val="bg1"/>
                </a:solidFill>
              </a:rPr>
              <a:t>TWIN OAK ADVANTAGE: SCALABILITY</a:t>
            </a:r>
          </a:p>
        </p:txBody>
      </p:sp>
      <p:sp>
        <p:nvSpPr>
          <p:cNvPr id="3" name="Content Placeholder 2">
            <a:extLst>
              <a:ext uri="{FF2B5EF4-FFF2-40B4-BE49-F238E27FC236}">
                <a16:creationId xmlns:a16="http://schemas.microsoft.com/office/drawing/2014/main" id="{9A3E8873-FE88-09C4-6B76-395F2F5E32BA}"/>
              </a:ext>
            </a:extLst>
          </p:cNvPr>
          <p:cNvSpPr>
            <a:spLocks noGrp="1"/>
          </p:cNvSpPr>
          <p:nvPr>
            <p:ph type="body" sz="quarter" idx="11"/>
          </p:nvPr>
        </p:nvSpPr>
        <p:spPr/>
        <p:txBody>
          <a:bodyPr/>
          <a:lstStyle/>
          <a:p>
            <a:r>
              <a:rPr lang="en-GB">
                <a:solidFill>
                  <a:schemeClr val="bg1"/>
                </a:solidFill>
              </a:rPr>
              <a:t>With economies of scale, Twin Oak can pass through cost savings to clients.</a:t>
            </a:r>
          </a:p>
        </p:txBody>
      </p:sp>
      <p:grpSp>
        <p:nvGrpSpPr>
          <p:cNvPr id="14" name="Group 13">
            <a:extLst>
              <a:ext uri="{FF2B5EF4-FFF2-40B4-BE49-F238E27FC236}">
                <a16:creationId xmlns:a16="http://schemas.microsoft.com/office/drawing/2014/main" id="{128A7BAD-E4E8-9E55-5C54-CBEEDE6FDFBC}"/>
              </a:ext>
            </a:extLst>
          </p:cNvPr>
          <p:cNvGrpSpPr/>
          <p:nvPr/>
        </p:nvGrpSpPr>
        <p:grpSpPr>
          <a:xfrm>
            <a:off x="1173600" y="6364800"/>
            <a:ext cx="5018192" cy="335436"/>
            <a:chOff x="1667584" y="4347398"/>
            <a:chExt cx="5018192" cy="335436"/>
          </a:xfrm>
        </p:grpSpPr>
        <p:sp>
          <p:nvSpPr>
            <p:cNvPr id="15" name="Rounded Rectangle 14">
              <a:extLst>
                <a:ext uri="{FF2B5EF4-FFF2-40B4-BE49-F238E27FC236}">
                  <a16:creationId xmlns:a16="http://schemas.microsoft.com/office/drawing/2014/main" id="{EE35E68E-A8A0-BAF8-2FB0-D696B281C940}"/>
                </a:ext>
              </a:extLst>
            </p:cNvPr>
            <p:cNvSpPr/>
            <p:nvPr/>
          </p:nvSpPr>
          <p:spPr>
            <a:xfrm>
              <a:off x="4226676" y="4347398"/>
              <a:ext cx="1179553" cy="335436"/>
            </a:xfrm>
            <a:prstGeom prst="roundRect">
              <a:avLst>
                <a:gd name="adj" fmla="val 50000"/>
              </a:avLst>
            </a:prstGeom>
            <a:noFill/>
            <a:ln>
              <a:solidFill>
                <a:schemeClr val="bg1">
                  <a:lumMod val="8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a:solidFill>
                    <a:schemeClr val="bg1">
                      <a:lumMod val="75000"/>
                    </a:schemeClr>
                  </a:solidFill>
                  <a:latin typeface="DM Sans 14pt ExtraLight" pitchFamily="2" charset="77"/>
                </a:rPr>
                <a:t>Creativity</a:t>
              </a:r>
              <a:endParaRPr lang="en-RO" sz="900">
                <a:solidFill>
                  <a:schemeClr val="bg1">
                    <a:lumMod val="75000"/>
                  </a:schemeClr>
                </a:solidFill>
                <a:latin typeface="DM Sans 14pt ExtraLight" pitchFamily="2" charset="77"/>
              </a:endParaRPr>
            </a:p>
          </p:txBody>
        </p:sp>
        <p:sp>
          <p:nvSpPr>
            <p:cNvPr id="16" name="Rounded Rectangle 15">
              <a:extLst>
                <a:ext uri="{FF2B5EF4-FFF2-40B4-BE49-F238E27FC236}">
                  <a16:creationId xmlns:a16="http://schemas.microsoft.com/office/drawing/2014/main" id="{E8A655FC-9D0F-6788-9728-00DDB6AD9F12}"/>
                </a:ext>
              </a:extLst>
            </p:cNvPr>
            <p:cNvSpPr/>
            <p:nvPr/>
          </p:nvSpPr>
          <p:spPr>
            <a:xfrm>
              <a:off x="5506223" y="4347398"/>
              <a:ext cx="1179553" cy="335436"/>
            </a:xfrm>
            <a:prstGeom prst="roundRect">
              <a:avLst>
                <a:gd name="adj" fmla="val 50000"/>
              </a:avLst>
            </a:prstGeom>
            <a:solidFill>
              <a:schemeClr val="bg1">
                <a:lumMod val="85000"/>
              </a:schemeClr>
            </a:solidFill>
            <a:ln>
              <a:solidFill>
                <a:schemeClr val="bg1">
                  <a:lumMod val="8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RO" sz="900" b="1">
                  <a:solidFill>
                    <a:schemeClr val="bg1"/>
                  </a:solidFill>
                  <a:latin typeface="DM Sans 14pt ExtraLight" pitchFamily="2" charset="77"/>
                </a:rPr>
                <a:t>Stewardship</a:t>
              </a:r>
            </a:p>
          </p:txBody>
        </p:sp>
        <p:sp>
          <p:nvSpPr>
            <p:cNvPr id="17" name="Rounded Rectangle 16">
              <a:extLst>
                <a:ext uri="{FF2B5EF4-FFF2-40B4-BE49-F238E27FC236}">
                  <a16:creationId xmlns:a16="http://schemas.microsoft.com/office/drawing/2014/main" id="{542B1014-C31F-AE8D-6D9C-F436582806CC}"/>
                </a:ext>
              </a:extLst>
            </p:cNvPr>
            <p:cNvSpPr/>
            <p:nvPr/>
          </p:nvSpPr>
          <p:spPr>
            <a:xfrm>
              <a:off x="2947131" y="4347398"/>
              <a:ext cx="1179553" cy="335436"/>
            </a:xfrm>
            <a:prstGeom prst="roundRect">
              <a:avLst>
                <a:gd name="adj" fmla="val 50000"/>
              </a:avLst>
            </a:prstGeom>
            <a:noFill/>
            <a:ln>
              <a:solidFill>
                <a:schemeClr val="bg1">
                  <a:lumMod val="8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RO" sz="900">
                  <a:solidFill>
                    <a:schemeClr val="bg1">
                      <a:lumMod val="75000"/>
                    </a:schemeClr>
                  </a:solidFill>
                  <a:latin typeface="DM Sans 14pt ExtraLight" pitchFamily="2" charset="77"/>
                </a:rPr>
                <a:t>Simplicity</a:t>
              </a:r>
            </a:p>
          </p:txBody>
        </p:sp>
        <p:sp>
          <p:nvSpPr>
            <p:cNvPr id="18" name="Rounded Rectangle 17">
              <a:extLst>
                <a:ext uri="{FF2B5EF4-FFF2-40B4-BE49-F238E27FC236}">
                  <a16:creationId xmlns:a16="http://schemas.microsoft.com/office/drawing/2014/main" id="{B0942EA0-F9EE-AEA8-A7C6-C83E6BBB1116}"/>
                </a:ext>
              </a:extLst>
            </p:cNvPr>
            <p:cNvSpPr/>
            <p:nvPr/>
          </p:nvSpPr>
          <p:spPr>
            <a:xfrm>
              <a:off x="1667584" y="4347398"/>
              <a:ext cx="1179553" cy="335436"/>
            </a:xfrm>
            <a:prstGeom prst="roundRect">
              <a:avLst>
                <a:gd name="adj" fmla="val 50000"/>
              </a:avLst>
            </a:prstGeom>
            <a:noFill/>
            <a:ln>
              <a:solidFill>
                <a:schemeClr val="bg1">
                  <a:lumMod val="8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a:solidFill>
                    <a:schemeClr val="bg1">
                      <a:lumMod val="75000"/>
                    </a:schemeClr>
                  </a:solidFill>
                  <a:latin typeface="DM Sans 14pt ExtraLight" pitchFamily="2" charset="77"/>
                </a:rPr>
                <a:t>Tax-aware</a:t>
              </a:r>
              <a:endParaRPr lang="en-RO" sz="900">
                <a:solidFill>
                  <a:schemeClr val="bg1">
                    <a:lumMod val="75000"/>
                  </a:schemeClr>
                </a:solidFill>
                <a:latin typeface="DM Sans 14pt ExtraLight" pitchFamily="2" charset="77"/>
              </a:endParaRPr>
            </a:p>
          </p:txBody>
        </p:sp>
      </p:grpSp>
      <p:pic>
        <p:nvPicPr>
          <p:cNvPr id="21" name="Picture 20">
            <a:extLst>
              <a:ext uri="{FF2B5EF4-FFF2-40B4-BE49-F238E27FC236}">
                <a16:creationId xmlns:a16="http://schemas.microsoft.com/office/drawing/2014/main" id="{B67C7567-22ED-AF3D-0080-81FF464C8CC8}"/>
              </a:ext>
            </a:extLst>
          </p:cNvPr>
          <p:cNvPicPr>
            <a:picLocks noChangeAspect="1"/>
          </p:cNvPicPr>
          <p:nvPr/>
        </p:nvPicPr>
        <p:blipFill>
          <a:blip r:embed="rId4"/>
          <a:srcRect/>
          <a:stretch/>
        </p:blipFill>
        <p:spPr>
          <a:xfrm>
            <a:off x="2742327" y="2096270"/>
            <a:ext cx="3540474" cy="3531534"/>
          </a:xfrm>
          <a:prstGeom prst="rect">
            <a:avLst/>
          </a:prstGeom>
        </p:spPr>
      </p:pic>
      <p:sp>
        <p:nvSpPr>
          <p:cNvPr id="23" name="TextBox 22">
            <a:extLst>
              <a:ext uri="{FF2B5EF4-FFF2-40B4-BE49-F238E27FC236}">
                <a16:creationId xmlns:a16="http://schemas.microsoft.com/office/drawing/2014/main" id="{DD5FD30B-112D-6CAA-836E-8943AAA9B04F}"/>
              </a:ext>
            </a:extLst>
          </p:cNvPr>
          <p:cNvSpPr txBox="1"/>
          <p:nvPr/>
        </p:nvSpPr>
        <p:spPr>
          <a:xfrm>
            <a:off x="5458292" y="4541383"/>
            <a:ext cx="2491999" cy="307777"/>
          </a:xfrm>
          <a:prstGeom prst="rect">
            <a:avLst/>
          </a:prstGeom>
          <a:noFill/>
        </p:spPr>
        <p:txBody>
          <a:bodyPr wrap="square" lIns="0" tIns="0" rIns="0" bIns="0" rtlCol="0">
            <a:spAutoFit/>
          </a:bodyPr>
          <a:lstStyle/>
          <a:p>
            <a:pPr marL="171450" indent="-171450" algn="r">
              <a:buFont typeface="Arial" panose="020B0604020202020204" pitchFamily="34" charset="0"/>
              <a:buChar char="•"/>
            </a:pPr>
            <a:r>
              <a:rPr lang="en-US" sz="1000">
                <a:solidFill>
                  <a:schemeClr val="bg1">
                    <a:lumMod val="50000"/>
                    <a:alpha val="64000"/>
                  </a:schemeClr>
                </a:solidFill>
                <a:latin typeface="DM Sans 14pt" pitchFamily="2" charset="77"/>
                <a:ea typeface="Roboto" panose="02000000000000000000" pitchFamily="2" charset="0"/>
              </a:rPr>
              <a:t>Common infrastructure</a:t>
            </a:r>
          </a:p>
          <a:p>
            <a:pPr marL="171450" indent="-171450" algn="r">
              <a:buFont typeface="Arial" panose="020B0604020202020204" pitchFamily="34" charset="0"/>
              <a:buChar char="•"/>
            </a:pPr>
            <a:r>
              <a:rPr lang="en-US" sz="1000">
                <a:solidFill>
                  <a:schemeClr val="bg1">
                    <a:lumMod val="50000"/>
                    <a:alpha val="64000"/>
                  </a:schemeClr>
                </a:solidFill>
                <a:latin typeface="DM Sans 14pt" pitchFamily="2" charset="77"/>
                <a:ea typeface="Roboto" panose="02000000000000000000" pitchFamily="2" charset="0"/>
              </a:rPr>
              <a:t>Streamlined Framework</a:t>
            </a:r>
          </a:p>
        </p:txBody>
      </p:sp>
      <p:sp>
        <p:nvSpPr>
          <p:cNvPr id="36" name="TextBox 35">
            <a:extLst>
              <a:ext uri="{FF2B5EF4-FFF2-40B4-BE49-F238E27FC236}">
                <a16:creationId xmlns:a16="http://schemas.microsoft.com/office/drawing/2014/main" id="{8B2F77BC-D4FF-6F6A-E1AE-89DE46839B43}"/>
              </a:ext>
            </a:extLst>
          </p:cNvPr>
          <p:cNvSpPr txBox="1"/>
          <p:nvPr/>
        </p:nvSpPr>
        <p:spPr>
          <a:xfrm>
            <a:off x="899079" y="4464440"/>
            <a:ext cx="2491999" cy="461665"/>
          </a:xfrm>
          <a:prstGeom prst="rect">
            <a:avLst/>
          </a:prstGeom>
          <a:noFill/>
        </p:spPr>
        <p:txBody>
          <a:bodyPr wrap="square" lIns="0" tIns="0" rIns="0" bIns="0" rtlCol="0">
            <a:spAutoFit/>
          </a:bodyPr>
          <a:lstStyle/>
          <a:p>
            <a:pPr marL="171450" indent="-171450">
              <a:buFont typeface="Arial" panose="020B0604020202020204" pitchFamily="34" charset="0"/>
              <a:buChar char="•"/>
            </a:pPr>
            <a:r>
              <a:rPr lang="en-US" sz="1000">
                <a:solidFill>
                  <a:schemeClr val="bg1">
                    <a:lumMod val="50000"/>
                    <a:alpha val="64000"/>
                  </a:schemeClr>
                </a:solidFill>
                <a:latin typeface="DM Sans 14pt" pitchFamily="2" charset="77"/>
                <a:ea typeface="Roboto" panose="02000000000000000000" pitchFamily="2" charset="0"/>
              </a:rPr>
              <a:t>Data driven assessments</a:t>
            </a:r>
          </a:p>
          <a:p>
            <a:pPr marL="171450" indent="-171450">
              <a:buFont typeface="Arial" panose="020B0604020202020204" pitchFamily="34" charset="0"/>
              <a:buChar char="•"/>
            </a:pPr>
            <a:r>
              <a:rPr lang="en-US" sz="1000">
                <a:solidFill>
                  <a:schemeClr val="bg1">
                    <a:lumMod val="50000"/>
                    <a:alpha val="64000"/>
                  </a:schemeClr>
                </a:solidFill>
                <a:latin typeface="DM Sans 14pt" pitchFamily="2" charset="77"/>
                <a:ea typeface="Roboto" panose="02000000000000000000" pitchFamily="2" charset="0"/>
              </a:rPr>
              <a:t>Repeatable process</a:t>
            </a:r>
          </a:p>
          <a:p>
            <a:pPr marL="171450" indent="-171450">
              <a:buFont typeface="Arial" panose="020B0604020202020204" pitchFamily="34" charset="0"/>
              <a:buChar char="•"/>
            </a:pPr>
            <a:r>
              <a:rPr lang="en-US" sz="1000">
                <a:solidFill>
                  <a:schemeClr val="bg1">
                    <a:lumMod val="50000"/>
                    <a:alpha val="64000"/>
                  </a:schemeClr>
                </a:solidFill>
                <a:latin typeface="DM Sans 14pt" pitchFamily="2" charset="77"/>
                <a:ea typeface="Roboto" panose="02000000000000000000" pitchFamily="2" charset="0"/>
              </a:rPr>
              <a:t>Differentiation Analysis</a:t>
            </a:r>
          </a:p>
        </p:txBody>
      </p:sp>
      <p:sp>
        <p:nvSpPr>
          <p:cNvPr id="37" name="TextBox 36">
            <a:extLst>
              <a:ext uri="{FF2B5EF4-FFF2-40B4-BE49-F238E27FC236}">
                <a16:creationId xmlns:a16="http://schemas.microsoft.com/office/drawing/2014/main" id="{04109F0B-A475-E833-F4AC-61643756F8B6}"/>
              </a:ext>
            </a:extLst>
          </p:cNvPr>
          <p:cNvSpPr txBox="1"/>
          <p:nvPr/>
        </p:nvSpPr>
        <p:spPr>
          <a:xfrm>
            <a:off x="903350" y="2284555"/>
            <a:ext cx="2507497" cy="615553"/>
          </a:xfrm>
          <a:prstGeom prst="rect">
            <a:avLst/>
          </a:prstGeom>
          <a:noFill/>
        </p:spPr>
        <p:txBody>
          <a:bodyPr wrap="square" lIns="0" tIns="0" rIns="0" bIns="0" rtlCol="0">
            <a:spAutoFit/>
          </a:bodyPr>
          <a:lstStyle/>
          <a:p>
            <a:pPr marL="171450" indent="-171450">
              <a:buFont typeface="Arial" panose="020B0604020202020204" pitchFamily="34" charset="0"/>
              <a:buChar char="•"/>
            </a:pPr>
            <a:r>
              <a:rPr lang="en-US" sz="1000">
                <a:solidFill>
                  <a:schemeClr val="bg1">
                    <a:lumMod val="50000"/>
                    <a:alpha val="64000"/>
                  </a:schemeClr>
                </a:solidFill>
                <a:latin typeface="DM Sans 14pt" pitchFamily="2" charset="77"/>
                <a:ea typeface="Roboto" panose="02000000000000000000" pitchFamily="2" charset="0"/>
              </a:rPr>
              <a:t>Internally developed strategies supported by advisors</a:t>
            </a:r>
          </a:p>
          <a:p>
            <a:pPr marL="171450" indent="-171450">
              <a:buFont typeface="Arial" panose="020B0604020202020204" pitchFamily="34" charset="0"/>
              <a:buChar char="•"/>
            </a:pPr>
            <a:r>
              <a:rPr lang="en-US" sz="1000">
                <a:solidFill>
                  <a:schemeClr val="bg1">
                    <a:lumMod val="50000"/>
                    <a:alpha val="64000"/>
                  </a:schemeClr>
                </a:solidFill>
                <a:latin typeface="DM Sans 14pt" pitchFamily="2" charset="77"/>
                <a:ea typeface="Roboto" panose="02000000000000000000" pitchFamily="2" charset="0"/>
              </a:rPr>
              <a:t>Platform for externally developed strategies</a:t>
            </a:r>
          </a:p>
        </p:txBody>
      </p:sp>
      <p:sp>
        <p:nvSpPr>
          <p:cNvPr id="11" name="TextBox 10">
            <a:extLst>
              <a:ext uri="{FF2B5EF4-FFF2-40B4-BE49-F238E27FC236}">
                <a16:creationId xmlns:a16="http://schemas.microsoft.com/office/drawing/2014/main" id="{01D6932E-14AA-ED63-7158-6CE9CD872A24}"/>
              </a:ext>
            </a:extLst>
          </p:cNvPr>
          <p:cNvSpPr txBox="1"/>
          <p:nvPr/>
        </p:nvSpPr>
        <p:spPr>
          <a:xfrm rot="16200000">
            <a:off x="8389949" y="2958877"/>
            <a:ext cx="1269967" cy="153888"/>
          </a:xfrm>
          <a:prstGeom prst="rect">
            <a:avLst/>
          </a:prstGeom>
          <a:noFill/>
        </p:spPr>
        <p:txBody>
          <a:bodyPr wrap="square" lIns="0" tIns="0" rIns="0" bIns="0" rtlCol="0">
            <a:spAutoFit/>
          </a:bodyPr>
          <a:lstStyle/>
          <a:p>
            <a:pPr algn="ctr" defTabSz="457075">
              <a:buSzPct val="120000"/>
            </a:pPr>
            <a:r>
              <a:rPr lang="en-US" sz="1000" b="1">
                <a:solidFill>
                  <a:srgbClr val="D9D9D9"/>
                </a:solidFill>
                <a:latin typeface="DM Sans 14pt" pitchFamily="2" charset="77"/>
                <a:ea typeface="Roboto" panose="02000000000000000000" pitchFamily="2" charset="0"/>
              </a:rPr>
              <a:t>FIRM OPERATIONS</a:t>
            </a:r>
          </a:p>
        </p:txBody>
      </p:sp>
      <p:sp>
        <p:nvSpPr>
          <p:cNvPr id="12" name="TextBox 11">
            <a:extLst>
              <a:ext uri="{FF2B5EF4-FFF2-40B4-BE49-F238E27FC236}">
                <a16:creationId xmlns:a16="http://schemas.microsoft.com/office/drawing/2014/main" id="{3B41AC5D-FCC7-4A91-8EE5-FC5CF1D57A07}"/>
              </a:ext>
            </a:extLst>
          </p:cNvPr>
          <p:cNvSpPr txBox="1"/>
          <p:nvPr/>
        </p:nvSpPr>
        <p:spPr>
          <a:xfrm rot="16200000">
            <a:off x="8215575" y="4686653"/>
            <a:ext cx="1618715" cy="153888"/>
          </a:xfrm>
          <a:prstGeom prst="rect">
            <a:avLst/>
          </a:prstGeom>
          <a:noFill/>
        </p:spPr>
        <p:txBody>
          <a:bodyPr wrap="square" lIns="0" tIns="0" rIns="0" bIns="0" rtlCol="0">
            <a:spAutoFit/>
          </a:bodyPr>
          <a:lstStyle/>
          <a:p>
            <a:pPr algn="ctr" defTabSz="457075">
              <a:buSzPct val="120000"/>
            </a:pPr>
            <a:r>
              <a:rPr lang="en-US" sz="1000" b="1">
                <a:solidFill>
                  <a:srgbClr val="D9D9D9"/>
                </a:solidFill>
                <a:latin typeface="DM Sans 14pt" pitchFamily="2" charset="77"/>
                <a:ea typeface="Roboto" panose="02000000000000000000" pitchFamily="2" charset="0"/>
              </a:rPr>
              <a:t>ETF SERVICE PROVIDERS</a:t>
            </a:r>
            <a:r>
              <a:rPr lang="en-US" sz="1000" b="1" baseline="30000">
                <a:solidFill>
                  <a:srgbClr val="D9D9D9"/>
                </a:solidFill>
                <a:latin typeface="DM Sans 14pt" pitchFamily="2" charset="77"/>
                <a:ea typeface="Roboto" panose="02000000000000000000" pitchFamily="2" charset="0"/>
              </a:rPr>
              <a:t>14</a:t>
            </a:r>
          </a:p>
        </p:txBody>
      </p:sp>
      <p:pic>
        <p:nvPicPr>
          <p:cNvPr id="19" name="Picture 18" descr="A close up of a logo&#10;&#10;Description automatically generated">
            <a:extLst>
              <a:ext uri="{FF2B5EF4-FFF2-40B4-BE49-F238E27FC236}">
                <a16:creationId xmlns:a16="http://schemas.microsoft.com/office/drawing/2014/main" id="{F4F491DE-E215-1FA9-EBEF-FB9882E753CB}"/>
              </a:ext>
            </a:extLst>
          </p:cNvPr>
          <p:cNvPicPr>
            <a:picLocks noChangeAspect="1"/>
          </p:cNvPicPr>
          <p:nvPr/>
        </p:nvPicPr>
        <p:blipFill>
          <a:blip r:embed="rId5"/>
          <a:stretch>
            <a:fillRect/>
          </a:stretch>
        </p:blipFill>
        <p:spPr>
          <a:xfrm>
            <a:off x="9332621" y="2757378"/>
            <a:ext cx="721221" cy="217869"/>
          </a:xfrm>
          <a:prstGeom prst="rect">
            <a:avLst/>
          </a:prstGeom>
        </p:spPr>
      </p:pic>
      <p:pic>
        <p:nvPicPr>
          <p:cNvPr id="20" name="Picture 19" descr="A logo of a company&#10;&#10;Description automatically generated">
            <a:extLst>
              <a:ext uri="{FF2B5EF4-FFF2-40B4-BE49-F238E27FC236}">
                <a16:creationId xmlns:a16="http://schemas.microsoft.com/office/drawing/2014/main" id="{32C1D0A3-536B-CF4B-9752-44437176FC8A}"/>
              </a:ext>
            </a:extLst>
          </p:cNvPr>
          <p:cNvPicPr>
            <a:picLocks noChangeAspect="1"/>
          </p:cNvPicPr>
          <p:nvPr/>
        </p:nvPicPr>
        <p:blipFill rotWithShape="1">
          <a:blip r:embed="rId6"/>
          <a:srcRect l="12267" t="17193" r="17007" b="12080"/>
          <a:stretch/>
        </p:blipFill>
        <p:spPr>
          <a:xfrm>
            <a:off x="9228003" y="2989621"/>
            <a:ext cx="627835" cy="333376"/>
          </a:xfrm>
          <a:prstGeom prst="rect">
            <a:avLst/>
          </a:prstGeom>
        </p:spPr>
      </p:pic>
      <p:pic>
        <p:nvPicPr>
          <p:cNvPr id="26" name="Picture 25" descr="A black circle with a white background&#10;&#10;Description automatically generated">
            <a:extLst>
              <a:ext uri="{FF2B5EF4-FFF2-40B4-BE49-F238E27FC236}">
                <a16:creationId xmlns:a16="http://schemas.microsoft.com/office/drawing/2014/main" id="{F59F412F-F226-0CCD-848F-2797EE683E13}"/>
              </a:ext>
            </a:extLst>
          </p:cNvPr>
          <p:cNvPicPr>
            <a:picLocks noChangeAspect="1"/>
          </p:cNvPicPr>
          <p:nvPr/>
        </p:nvPicPr>
        <p:blipFill>
          <a:blip r:embed="rId7"/>
          <a:stretch>
            <a:fillRect/>
          </a:stretch>
        </p:blipFill>
        <p:spPr>
          <a:xfrm>
            <a:off x="9348988" y="3356561"/>
            <a:ext cx="689344" cy="101513"/>
          </a:xfrm>
          <a:prstGeom prst="rect">
            <a:avLst/>
          </a:prstGeom>
        </p:spPr>
      </p:pic>
      <p:pic>
        <p:nvPicPr>
          <p:cNvPr id="27" name="Graphic 26">
            <a:extLst>
              <a:ext uri="{FF2B5EF4-FFF2-40B4-BE49-F238E27FC236}">
                <a16:creationId xmlns:a16="http://schemas.microsoft.com/office/drawing/2014/main" id="{55088B48-02BA-6A48-CED5-F2B45E130B9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340307" y="3578562"/>
            <a:ext cx="627835" cy="150080"/>
          </a:xfrm>
          <a:prstGeom prst="rect">
            <a:avLst/>
          </a:prstGeom>
        </p:spPr>
      </p:pic>
      <p:grpSp>
        <p:nvGrpSpPr>
          <p:cNvPr id="28" name="Group 27">
            <a:extLst>
              <a:ext uri="{FF2B5EF4-FFF2-40B4-BE49-F238E27FC236}">
                <a16:creationId xmlns:a16="http://schemas.microsoft.com/office/drawing/2014/main" id="{C09B4A6D-47A6-CE79-98E0-20B0D2D7F8B4}"/>
              </a:ext>
            </a:extLst>
          </p:cNvPr>
          <p:cNvGrpSpPr/>
          <p:nvPr/>
        </p:nvGrpSpPr>
        <p:grpSpPr>
          <a:xfrm>
            <a:off x="10424209" y="2243132"/>
            <a:ext cx="1401171" cy="1505007"/>
            <a:chOff x="9143452" y="2225073"/>
            <a:chExt cx="1401171" cy="1505007"/>
          </a:xfrm>
        </p:grpSpPr>
        <p:sp>
          <p:nvSpPr>
            <p:cNvPr id="29" name="TextBox 28">
              <a:extLst>
                <a:ext uri="{FF2B5EF4-FFF2-40B4-BE49-F238E27FC236}">
                  <a16:creationId xmlns:a16="http://schemas.microsoft.com/office/drawing/2014/main" id="{BAF93624-09AA-948E-DDBB-4EDB05FF8F26}"/>
                </a:ext>
              </a:extLst>
            </p:cNvPr>
            <p:cNvSpPr txBox="1"/>
            <p:nvPr/>
          </p:nvSpPr>
          <p:spPr>
            <a:xfrm>
              <a:off x="9143452" y="2225073"/>
              <a:ext cx="1401171" cy="153888"/>
            </a:xfrm>
            <a:prstGeom prst="rect">
              <a:avLst/>
            </a:prstGeom>
            <a:noFill/>
          </p:spPr>
          <p:txBody>
            <a:bodyPr wrap="square" lIns="0" tIns="0" rIns="0" bIns="0" rtlCol="0">
              <a:spAutoFit/>
            </a:bodyPr>
            <a:lstStyle/>
            <a:p>
              <a:pPr defTabSz="457075">
                <a:buSzPct val="120000"/>
              </a:pPr>
              <a:r>
                <a:rPr lang="en-US" sz="1000">
                  <a:solidFill>
                    <a:srgbClr val="C1C1C1"/>
                  </a:solidFill>
                  <a:latin typeface="DM Sans 14pt ExtraLight" pitchFamily="2" charset="77"/>
                  <a:ea typeface="Roboto" panose="02000000000000000000" pitchFamily="2" charset="0"/>
                </a:rPr>
                <a:t>Outsourced CTO</a:t>
              </a:r>
            </a:p>
          </p:txBody>
        </p:sp>
        <p:sp>
          <p:nvSpPr>
            <p:cNvPr id="32" name="TextBox 31">
              <a:extLst>
                <a:ext uri="{FF2B5EF4-FFF2-40B4-BE49-F238E27FC236}">
                  <a16:creationId xmlns:a16="http://schemas.microsoft.com/office/drawing/2014/main" id="{203FC109-9AAD-D28B-7370-4D50AED126FB}"/>
                </a:ext>
              </a:extLst>
            </p:cNvPr>
            <p:cNvSpPr txBox="1"/>
            <p:nvPr/>
          </p:nvSpPr>
          <p:spPr>
            <a:xfrm>
              <a:off x="9143452" y="2422054"/>
              <a:ext cx="1401171" cy="307777"/>
            </a:xfrm>
            <a:prstGeom prst="rect">
              <a:avLst/>
            </a:prstGeom>
            <a:noFill/>
          </p:spPr>
          <p:txBody>
            <a:bodyPr wrap="square" lIns="0" tIns="0" rIns="0" bIns="0" rtlCol="0">
              <a:spAutoFit/>
            </a:bodyPr>
            <a:lstStyle/>
            <a:p>
              <a:pPr defTabSz="457075">
                <a:buSzPct val="120000"/>
              </a:pPr>
              <a:r>
                <a:rPr lang="en-US" sz="1000">
                  <a:solidFill>
                    <a:srgbClr val="C1C1C1"/>
                  </a:solidFill>
                  <a:latin typeface="DM Sans 14pt ExtraLight" pitchFamily="2" charset="77"/>
                  <a:ea typeface="Roboto" panose="02000000000000000000" pitchFamily="2" charset="0"/>
                </a:rPr>
                <a:t>Regulatory Compliance </a:t>
              </a:r>
              <a:br>
                <a:rPr lang="en-US" sz="1000">
                  <a:solidFill>
                    <a:srgbClr val="C1C1C1"/>
                  </a:solidFill>
                  <a:latin typeface="DM Sans 14pt ExtraLight" pitchFamily="2" charset="77"/>
                  <a:ea typeface="Roboto" panose="02000000000000000000" pitchFamily="2" charset="0"/>
                </a:rPr>
              </a:br>
              <a:r>
                <a:rPr lang="en-US" sz="1000">
                  <a:solidFill>
                    <a:srgbClr val="C1C1C1"/>
                  </a:solidFill>
                  <a:latin typeface="DM Sans 14pt ExtraLight" pitchFamily="2" charset="77"/>
                  <a:ea typeface="Roboto" panose="02000000000000000000" pitchFamily="2" charset="0"/>
                </a:rPr>
                <a:t>Consultant</a:t>
              </a:r>
            </a:p>
          </p:txBody>
        </p:sp>
        <p:sp>
          <p:nvSpPr>
            <p:cNvPr id="33" name="TextBox 32">
              <a:extLst>
                <a:ext uri="{FF2B5EF4-FFF2-40B4-BE49-F238E27FC236}">
                  <a16:creationId xmlns:a16="http://schemas.microsoft.com/office/drawing/2014/main" id="{DBD9697E-6D95-2143-C335-3D5ABA012E3C}"/>
                </a:ext>
              </a:extLst>
            </p:cNvPr>
            <p:cNvSpPr txBox="1"/>
            <p:nvPr/>
          </p:nvSpPr>
          <p:spPr>
            <a:xfrm>
              <a:off x="9143452" y="2788154"/>
              <a:ext cx="1401171" cy="153888"/>
            </a:xfrm>
            <a:prstGeom prst="rect">
              <a:avLst/>
            </a:prstGeom>
            <a:noFill/>
          </p:spPr>
          <p:txBody>
            <a:bodyPr wrap="square" lIns="0" tIns="0" rIns="0" bIns="0" rtlCol="0">
              <a:spAutoFit/>
            </a:bodyPr>
            <a:lstStyle/>
            <a:p>
              <a:pPr defTabSz="457075">
                <a:buSzPct val="120000"/>
              </a:pPr>
              <a:r>
                <a:rPr lang="en-US" sz="1000">
                  <a:solidFill>
                    <a:srgbClr val="C1C1C1"/>
                  </a:solidFill>
                  <a:latin typeface="DM Sans 14pt ExtraLight" pitchFamily="2" charset="77"/>
                  <a:ea typeface="Roboto" panose="02000000000000000000" pitchFamily="2" charset="0"/>
                </a:rPr>
                <a:t>Tax and Accounting</a:t>
              </a:r>
            </a:p>
          </p:txBody>
        </p:sp>
        <p:sp>
          <p:nvSpPr>
            <p:cNvPr id="34" name="TextBox 33">
              <a:extLst>
                <a:ext uri="{FF2B5EF4-FFF2-40B4-BE49-F238E27FC236}">
                  <a16:creationId xmlns:a16="http://schemas.microsoft.com/office/drawing/2014/main" id="{236E78CD-BDDD-4096-8FA2-DA5CF26DC362}"/>
                </a:ext>
              </a:extLst>
            </p:cNvPr>
            <p:cNvSpPr txBox="1"/>
            <p:nvPr/>
          </p:nvSpPr>
          <p:spPr>
            <a:xfrm>
              <a:off x="9143452" y="3047395"/>
              <a:ext cx="1401171" cy="153888"/>
            </a:xfrm>
            <a:prstGeom prst="rect">
              <a:avLst/>
            </a:prstGeom>
            <a:noFill/>
          </p:spPr>
          <p:txBody>
            <a:bodyPr wrap="square" lIns="0" tIns="0" rIns="0" bIns="0" rtlCol="0">
              <a:spAutoFit/>
            </a:bodyPr>
            <a:lstStyle/>
            <a:p>
              <a:pPr defTabSz="457075">
                <a:buSzPct val="120000"/>
              </a:pPr>
              <a:r>
                <a:rPr lang="en-US" sz="1000">
                  <a:solidFill>
                    <a:srgbClr val="C1C1C1"/>
                  </a:solidFill>
                  <a:latin typeface="DM Sans 14pt ExtraLight" pitchFamily="2" charset="77"/>
                  <a:ea typeface="Roboto" panose="02000000000000000000" pitchFamily="2" charset="0"/>
                </a:rPr>
                <a:t>Legal</a:t>
              </a:r>
            </a:p>
          </p:txBody>
        </p:sp>
        <p:sp>
          <p:nvSpPr>
            <p:cNvPr id="35" name="TextBox 34">
              <a:extLst>
                <a:ext uri="{FF2B5EF4-FFF2-40B4-BE49-F238E27FC236}">
                  <a16:creationId xmlns:a16="http://schemas.microsoft.com/office/drawing/2014/main" id="{F14A0731-1401-3C08-71BE-43723C7D9DEA}"/>
                </a:ext>
              </a:extLst>
            </p:cNvPr>
            <p:cNvSpPr txBox="1"/>
            <p:nvPr/>
          </p:nvSpPr>
          <p:spPr>
            <a:xfrm>
              <a:off x="9143452" y="3306636"/>
              <a:ext cx="1401171" cy="153888"/>
            </a:xfrm>
            <a:prstGeom prst="rect">
              <a:avLst/>
            </a:prstGeom>
            <a:noFill/>
          </p:spPr>
          <p:txBody>
            <a:bodyPr wrap="square" lIns="0" tIns="0" rIns="0" bIns="0" rtlCol="0">
              <a:spAutoFit/>
            </a:bodyPr>
            <a:lstStyle/>
            <a:p>
              <a:pPr defTabSz="457075">
                <a:buSzPct val="120000"/>
              </a:pPr>
              <a:r>
                <a:rPr lang="en-US" sz="1000">
                  <a:solidFill>
                    <a:srgbClr val="C1C1C1"/>
                  </a:solidFill>
                  <a:latin typeface="DM Sans 14pt ExtraLight" pitchFamily="2" charset="77"/>
                  <a:ea typeface="Roboto" panose="02000000000000000000" pitchFamily="2" charset="0"/>
                </a:rPr>
                <a:t>Legal</a:t>
              </a:r>
            </a:p>
          </p:txBody>
        </p:sp>
        <p:sp>
          <p:nvSpPr>
            <p:cNvPr id="38" name="TextBox 37">
              <a:extLst>
                <a:ext uri="{FF2B5EF4-FFF2-40B4-BE49-F238E27FC236}">
                  <a16:creationId xmlns:a16="http://schemas.microsoft.com/office/drawing/2014/main" id="{EA31F078-75AE-D367-769D-FEC8F69766A7}"/>
                </a:ext>
              </a:extLst>
            </p:cNvPr>
            <p:cNvSpPr txBox="1"/>
            <p:nvPr/>
          </p:nvSpPr>
          <p:spPr>
            <a:xfrm>
              <a:off x="9143452" y="3576192"/>
              <a:ext cx="1401171" cy="153888"/>
            </a:xfrm>
            <a:prstGeom prst="rect">
              <a:avLst/>
            </a:prstGeom>
            <a:noFill/>
          </p:spPr>
          <p:txBody>
            <a:bodyPr wrap="square" lIns="0" tIns="0" rIns="0" bIns="0" rtlCol="0">
              <a:spAutoFit/>
            </a:bodyPr>
            <a:lstStyle/>
            <a:p>
              <a:pPr defTabSz="457075">
                <a:buSzPct val="120000"/>
              </a:pPr>
              <a:r>
                <a:rPr lang="en-US" sz="1000">
                  <a:solidFill>
                    <a:srgbClr val="C1C1C1"/>
                  </a:solidFill>
                  <a:latin typeface="DM Sans 14pt ExtraLight" pitchFamily="2" charset="77"/>
                  <a:ea typeface="Roboto" panose="02000000000000000000" pitchFamily="2" charset="0"/>
                </a:rPr>
                <a:t>Legal</a:t>
              </a:r>
            </a:p>
          </p:txBody>
        </p:sp>
      </p:grpSp>
      <p:sp>
        <p:nvSpPr>
          <p:cNvPr id="39" name="TextBox 38">
            <a:extLst>
              <a:ext uri="{FF2B5EF4-FFF2-40B4-BE49-F238E27FC236}">
                <a16:creationId xmlns:a16="http://schemas.microsoft.com/office/drawing/2014/main" id="{8FC68037-712A-B173-E648-73E264E0602F}"/>
              </a:ext>
            </a:extLst>
          </p:cNvPr>
          <p:cNvSpPr txBox="1"/>
          <p:nvPr/>
        </p:nvSpPr>
        <p:spPr>
          <a:xfrm>
            <a:off x="10420166" y="4165002"/>
            <a:ext cx="1401171" cy="153888"/>
          </a:xfrm>
          <a:prstGeom prst="rect">
            <a:avLst/>
          </a:prstGeom>
          <a:noFill/>
        </p:spPr>
        <p:txBody>
          <a:bodyPr wrap="square" lIns="0" tIns="0" rIns="0" bIns="0" rtlCol="0">
            <a:spAutoFit/>
          </a:bodyPr>
          <a:lstStyle/>
          <a:p>
            <a:pPr defTabSz="457075">
              <a:buSzPct val="120000"/>
            </a:pPr>
            <a:r>
              <a:rPr lang="en-US" sz="1000">
                <a:solidFill>
                  <a:srgbClr val="C1C1C1"/>
                </a:solidFill>
                <a:latin typeface="DM Sans 14pt ExtraLight" pitchFamily="2" charset="77"/>
                <a:ea typeface="Roboto" panose="02000000000000000000" pitchFamily="2" charset="0"/>
              </a:rPr>
              <a:t>Outsourced Trading</a:t>
            </a:r>
          </a:p>
        </p:txBody>
      </p:sp>
      <p:sp>
        <p:nvSpPr>
          <p:cNvPr id="40" name="TextBox 39">
            <a:extLst>
              <a:ext uri="{FF2B5EF4-FFF2-40B4-BE49-F238E27FC236}">
                <a16:creationId xmlns:a16="http://schemas.microsoft.com/office/drawing/2014/main" id="{9CA6C4F8-B03F-0ADC-6952-0EC68C1DF292}"/>
              </a:ext>
            </a:extLst>
          </p:cNvPr>
          <p:cNvSpPr txBox="1"/>
          <p:nvPr/>
        </p:nvSpPr>
        <p:spPr>
          <a:xfrm>
            <a:off x="10420166" y="4372575"/>
            <a:ext cx="1401171" cy="307777"/>
          </a:xfrm>
          <a:prstGeom prst="rect">
            <a:avLst/>
          </a:prstGeom>
          <a:noFill/>
        </p:spPr>
        <p:txBody>
          <a:bodyPr wrap="square" lIns="0" tIns="0" rIns="0" bIns="0" rtlCol="0">
            <a:spAutoFit/>
          </a:bodyPr>
          <a:lstStyle/>
          <a:p>
            <a:pPr defTabSz="457075">
              <a:buSzPct val="120000"/>
            </a:pPr>
            <a:r>
              <a:rPr lang="en-US" sz="1000">
                <a:solidFill>
                  <a:srgbClr val="C1C1C1"/>
                </a:solidFill>
                <a:latin typeface="DM Sans 14pt ExtraLight" pitchFamily="2" charset="77"/>
                <a:ea typeface="Roboto" panose="02000000000000000000" pitchFamily="2" charset="0"/>
              </a:rPr>
              <a:t>ETF Trust, Custody,</a:t>
            </a:r>
            <a:br>
              <a:rPr lang="en-US" sz="1000">
                <a:solidFill>
                  <a:srgbClr val="C1C1C1"/>
                </a:solidFill>
                <a:latin typeface="DM Sans 14pt ExtraLight" pitchFamily="2" charset="77"/>
                <a:ea typeface="Roboto" panose="02000000000000000000" pitchFamily="2" charset="0"/>
              </a:rPr>
            </a:br>
            <a:r>
              <a:rPr lang="en-US" sz="1000">
                <a:solidFill>
                  <a:srgbClr val="C1C1C1"/>
                </a:solidFill>
                <a:latin typeface="DM Sans 14pt ExtraLight" pitchFamily="2" charset="77"/>
                <a:ea typeface="Roboto" panose="02000000000000000000" pitchFamily="2" charset="0"/>
              </a:rPr>
              <a:t>Administration</a:t>
            </a:r>
          </a:p>
        </p:txBody>
      </p:sp>
      <p:sp>
        <p:nvSpPr>
          <p:cNvPr id="41" name="TextBox 40">
            <a:extLst>
              <a:ext uri="{FF2B5EF4-FFF2-40B4-BE49-F238E27FC236}">
                <a16:creationId xmlns:a16="http://schemas.microsoft.com/office/drawing/2014/main" id="{AECA0C11-CA78-A990-8CA2-AB5F4E17AC61}"/>
              </a:ext>
            </a:extLst>
          </p:cNvPr>
          <p:cNvSpPr txBox="1"/>
          <p:nvPr/>
        </p:nvSpPr>
        <p:spPr>
          <a:xfrm>
            <a:off x="10420166" y="4742908"/>
            <a:ext cx="1401171" cy="153888"/>
          </a:xfrm>
          <a:prstGeom prst="rect">
            <a:avLst/>
          </a:prstGeom>
          <a:noFill/>
        </p:spPr>
        <p:txBody>
          <a:bodyPr wrap="square" lIns="0" tIns="0" rIns="0" bIns="0" rtlCol="0">
            <a:spAutoFit/>
          </a:bodyPr>
          <a:lstStyle/>
          <a:p>
            <a:pPr defTabSz="457075">
              <a:buSzPct val="120000"/>
            </a:pPr>
            <a:r>
              <a:rPr lang="en-US" sz="1000" dirty="0">
                <a:solidFill>
                  <a:srgbClr val="C1C1C1"/>
                </a:solidFill>
                <a:latin typeface="DM Sans 14pt ExtraLight" pitchFamily="2" charset="77"/>
                <a:ea typeface="Roboto" panose="02000000000000000000" pitchFamily="2" charset="0"/>
              </a:rPr>
              <a:t>Fund Tax and Audit</a:t>
            </a:r>
          </a:p>
        </p:txBody>
      </p:sp>
      <p:sp>
        <p:nvSpPr>
          <p:cNvPr id="42" name="TextBox 41">
            <a:extLst>
              <a:ext uri="{FF2B5EF4-FFF2-40B4-BE49-F238E27FC236}">
                <a16:creationId xmlns:a16="http://schemas.microsoft.com/office/drawing/2014/main" id="{25897FBF-B6BF-E773-8EC1-B6EA1373C98E}"/>
              </a:ext>
            </a:extLst>
          </p:cNvPr>
          <p:cNvSpPr txBox="1"/>
          <p:nvPr/>
        </p:nvSpPr>
        <p:spPr>
          <a:xfrm>
            <a:off x="10420166" y="4976068"/>
            <a:ext cx="1401171" cy="307777"/>
          </a:xfrm>
          <a:prstGeom prst="rect">
            <a:avLst/>
          </a:prstGeom>
          <a:noFill/>
        </p:spPr>
        <p:txBody>
          <a:bodyPr wrap="square" lIns="0" tIns="0" rIns="0" bIns="0" rtlCol="0">
            <a:spAutoFit/>
          </a:bodyPr>
          <a:lstStyle/>
          <a:p>
            <a:pPr defTabSz="457075">
              <a:buSzPct val="120000"/>
            </a:pPr>
            <a:r>
              <a:rPr lang="en-US" sz="1000">
                <a:solidFill>
                  <a:srgbClr val="C1C1C1"/>
                </a:solidFill>
                <a:latin typeface="DM Sans 14pt ExtraLight" pitchFamily="2" charset="77"/>
                <a:ea typeface="Roboto" panose="02000000000000000000" pitchFamily="2" charset="0"/>
              </a:rPr>
              <a:t>ETF Compliance and Distribution</a:t>
            </a:r>
          </a:p>
        </p:txBody>
      </p:sp>
      <p:sp>
        <p:nvSpPr>
          <p:cNvPr id="43" name="TextBox 42">
            <a:extLst>
              <a:ext uri="{FF2B5EF4-FFF2-40B4-BE49-F238E27FC236}">
                <a16:creationId xmlns:a16="http://schemas.microsoft.com/office/drawing/2014/main" id="{02A9253C-C92C-2ED7-2FC2-B746FFB3B101}"/>
              </a:ext>
            </a:extLst>
          </p:cNvPr>
          <p:cNvSpPr txBox="1"/>
          <p:nvPr/>
        </p:nvSpPr>
        <p:spPr>
          <a:xfrm>
            <a:off x="10420166" y="5323329"/>
            <a:ext cx="1401171" cy="153888"/>
          </a:xfrm>
          <a:prstGeom prst="rect">
            <a:avLst/>
          </a:prstGeom>
          <a:noFill/>
        </p:spPr>
        <p:txBody>
          <a:bodyPr wrap="square" lIns="0" tIns="0" rIns="0" bIns="0" rtlCol="0">
            <a:spAutoFit/>
          </a:bodyPr>
          <a:lstStyle/>
          <a:p>
            <a:pPr defTabSz="457075">
              <a:buSzPct val="120000"/>
            </a:pPr>
            <a:r>
              <a:rPr lang="en-US" sz="1000">
                <a:solidFill>
                  <a:srgbClr val="C1C1C1"/>
                </a:solidFill>
                <a:latin typeface="DM Sans 14pt ExtraLight" pitchFamily="2" charset="77"/>
                <a:ea typeface="Roboto" panose="02000000000000000000" pitchFamily="2" charset="0"/>
              </a:rPr>
              <a:t>Fund Legal</a:t>
            </a:r>
          </a:p>
        </p:txBody>
      </p:sp>
      <p:pic>
        <p:nvPicPr>
          <p:cNvPr id="44" name="Picture 43" descr="A blue square with white letter and text&#10;&#10;Description automatically generated">
            <a:extLst>
              <a:ext uri="{FF2B5EF4-FFF2-40B4-BE49-F238E27FC236}">
                <a16:creationId xmlns:a16="http://schemas.microsoft.com/office/drawing/2014/main" id="{40285E46-64D2-1FAB-8110-30B778F3FBA1}"/>
              </a:ext>
            </a:extLst>
          </p:cNvPr>
          <p:cNvPicPr>
            <a:picLocks noChangeAspect="1"/>
          </p:cNvPicPr>
          <p:nvPr/>
        </p:nvPicPr>
        <p:blipFill>
          <a:blip r:embed="rId10"/>
          <a:stretch>
            <a:fillRect/>
          </a:stretch>
        </p:blipFill>
        <p:spPr>
          <a:xfrm>
            <a:off x="9348505" y="4123681"/>
            <a:ext cx="506850" cy="236530"/>
          </a:xfrm>
          <a:prstGeom prst="rect">
            <a:avLst/>
          </a:prstGeom>
        </p:spPr>
      </p:pic>
      <p:pic>
        <p:nvPicPr>
          <p:cNvPr id="45" name="Graphic 44">
            <a:extLst>
              <a:ext uri="{FF2B5EF4-FFF2-40B4-BE49-F238E27FC236}">
                <a16:creationId xmlns:a16="http://schemas.microsoft.com/office/drawing/2014/main" id="{D50D9C9C-45F6-F5B9-6B8C-4F5C58E255A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348505" y="4435238"/>
            <a:ext cx="616539" cy="153888"/>
          </a:xfrm>
          <a:prstGeom prst="rect">
            <a:avLst/>
          </a:prstGeom>
        </p:spPr>
      </p:pic>
      <p:pic>
        <p:nvPicPr>
          <p:cNvPr id="46" name="Picture 45" descr="A close-up of a logo&#10;&#10;Description automatically generated">
            <a:extLst>
              <a:ext uri="{FF2B5EF4-FFF2-40B4-BE49-F238E27FC236}">
                <a16:creationId xmlns:a16="http://schemas.microsoft.com/office/drawing/2014/main" id="{9046F618-B996-4A8A-5116-BDCD5AE5C905}"/>
              </a:ext>
            </a:extLst>
          </p:cNvPr>
          <p:cNvPicPr>
            <a:picLocks noChangeAspect="1"/>
          </p:cNvPicPr>
          <p:nvPr/>
        </p:nvPicPr>
        <p:blipFill>
          <a:blip r:embed="rId13"/>
          <a:stretch>
            <a:fillRect/>
          </a:stretch>
        </p:blipFill>
        <p:spPr>
          <a:xfrm>
            <a:off x="9345140" y="4648297"/>
            <a:ext cx="653543" cy="343110"/>
          </a:xfrm>
          <a:prstGeom prst="rect">
            <a:avLst/>
          </a:prstGeom>
        </p:spPr>
      </p:pic>
      <p:pic>
        <p:nvPicPr>
          <p:cNvPr id="47" name="Picture 46" descr="A blue and white text on a black background&#10;&#10;Description automatically generated">
            <a:extLst>
              <a:ext uri="{FF2B5EF4-FFF2-40B4-BE49-F238E27FC236}">
                <a16:creationId xmlns:a16="http://schemas.microsoft.com/office/drawing/2014/main" id="{C3DBC579-EB44-A872-3159-6E76F6BA43B5}"/>
              </a:ext>
            </a:extLst>
          </p:cNvPr>
          <p:cNvPicPr>
            <a:picLocks noChangeAspect="1"/>
          </p:cNvPicPr>
          <p:nvPr/>
        </p:nvPicPr>
        <p:blipFill>
          <a:blip r:embed="rId14"/>
          <a:stretch>
            <a:fillRect/>
          </a:stretch>
        </p:blipFill>
        <p:spPr>
          <a:xfrm>
            <a:off x="9329016" y="5334991"/>
            <a:ext cx="860861" cy="130564"/>
          </a:xfrm>
          <a:prstGeom prst="rect">
            <a:avLst/>
          </a:prstGeom>
        </p:spPr>
      </p:pic>
      <p:pic>
        <p:nvPicPr>
          <p:cNvPr id="48" name="Picture 47" descr="A logo with green letters and a green circle&#10;&#10;Description automatically generated">
            <a:extLst>
              <a:ext uri="{FF2B5EF4-FFF2-40B4-BE49-F238E27FC236}">
                <a16:creationId xmlns:a16="http://schemas.microsoft.com/office/drawing/2014/main" id="{08B6FD97-867E-4B6C-9FBA-7BC40350C1B4}"/>
              </a:ext>
            </a:extLst>
          </p:cNvPr>
          <p:cNvPicPr>
            <a:picLocks noChangeAspect="1"/>
          </p:cNvPicPr>
          <p:nvPr/>
        </p:nvPicPr>
        <p:blipFill>
          <a:blip r:embed="rId15"/>
          <a:stretch>
            <a:fillRect/>
          </a:stretch>
        </p:blipFill>
        <p:spPr>
          <a:xfrm>
            <a:off x="9348506" y="5027119"/>
            <a:ext cx="364106" cy="196426"/>
          </a:xfrm>
          <a:prstGeom prst="rect">
            <a:avLst/>
          </a:prstGeom>
        </p:spPr>
      </p:pic>
      <p:pic>
        <p:nvPicPr>
          <p:cNvPr id="49" name="Picture 48" descr="A logo with green letters and a green circle&#10;&#10;Description automatically generated">
            <a:extLst>
              <a:ext uri="{FF2B5EF4-FFF2-40B4-BE49-F238E27FC236}">
                <a16:creationId xmlns:a16="http://schemas.microsoft.com/office/drawing/2014/main" id="{A680B7B4-4BA5-1188-5467-2EEF0309D7DD}"/>
              </a:ext>
            </a:extLst>
          </p:cNvPr>
          <p:cNvPicPr>
            <a:picLocks noChangeAspect="1"/>
          </p:cNvPicPr>
          <p:nvPr/>
        </p:nvPicPr>
        <p:blipFill>
          <a:blip r:embed="rId15"/>
          <a:stretch>
            <a:fillRect/>
          </a:stretch>
        </p:blipFill>
        <p:spPr>
          <a:xfrm>
            <a:off x="9340307" y="2480684"/>
            <a:ext cx="364106" cy="196426"/>
          </a:xfrm>
          <a:prstGeom prst="rect">
            <a:avLst/>
          </a:prstGeom>
        </p:spPr>
      </p:pic>
      <p:sp>
        <p:nvSpPr>
          <p:cNvPr id="2" name="TextBox 1">
            <a:extLst>
              <a:ext uri="{FF2B5EF4-FFF2-40B4-BE49-F238E27FC236}">
                <a16:creationId xmlns:a16="http://schemas.microsoft.com/office/drawing/2014/main" id="{F6849942-0E9C-018D-BFD3-2F579F840CE1}"/>
              </a:ext>
            </a:extLst>
          </p:cNvPr>
          <p:cNvSpPr txBox="1"/>
          <p:nvPr/>
        </p:nvSpPr>
        <p:spPr>
          <a:xfrm>
            <a:off x="5450542" y="2463109"/>
            <a:ext cx="2507497" cy="461665"/>
          </a:xfrm>
          <a:prstGeom prst="rect">
            <a:avLst/>
          </a:prstGeom>
          <a:noFill/>
        </p:spPr>
        <p:txBody>
          <a:bodyPr wrap="square" lIns="0" tIns="0" rIns="0" bIns="0" rtlCol="0">
            <a:spAutoFit/>
          </a:bodyPr>
          <a:lstStyle/>
          <a:p>
            <a:pPr marL="171450" indent="-171450" algn="r">
              <a:buFont typeface="Arial" panose="020B0604020202020204" pitchFamily="34" charset="0"/>
              <a:buChar char="•"/>
            </a:pPr>
            <a:r>
              <a:rPr lang="en-US" sz="1000">
                <a:solidFill>
                  <a:schemeClr val="bg1">
                    <a:lumMod val="50000"/>
                    <a:alpha val="64000"/>
                  </a:schemeClr>
                </a:solidFill>
                <a:latin typeface="DM Sans 14pt" pitchFamily="2" charset="77"/>
                <a:ea typeface="Roboto" panose="02000000000000000000" pitchFamily="2" charset="0"/>
              </a:rPr>
              <a:t>Marketing Campaigns</a:t>
            </a:r>
          </a:p>
          <a:p>
            <a:pPr marL="171450" indent="-171450" algn="r">
              <a:buFont typeface="Arial" panose="020B0604020202020204" pitchFamily="34" charset="0"/>
              <a:buChar char="•"/>
            </a:pPr>
            <a:r>
              <a:rPr lang="en-US" sz="1000">
                <a:solidFill>
                  <a:schemeClr val="bg1">
                    <a:lumMod val="50000"/>
                    <a:alpha val="64000"/>
                  </a:schemeClr>
                </a:solidFill>
                <a:latin typeface="DM Sans 14pt" pitchFamily="2" charset="77"/>
                <a:ea typeface="Roboto" panose="02000000000000000000" pitchFamily="2" charset="0"/>
              </a:rPr>
              <a:t>Automated content creation</a:t>
            </a:r>
          </a:p>
          <a:p>
            <a:pPr marL="171450" indent="-171450" algn="r">
              <a:buFont typeface="Arial" panose="020B0604020202020204" pitchFamily="34" charset="0"/>
              <a:buChar char="•"/>
            </a:pPr>
            <a:r>
              <a:rPr lang="en-US" sz="1000">
                <a:solidFill>
                  <a:schemeClr val="bg1">
                    <a:lumMod val="50000"/>
                    <a:alpha val="64000"/>
                  </a:schemeClr>
                </a:solidFill>
                <a:latin typeface="DM Sans 14pt" pitchFamily="2" charset="77"/>
                <a:ea typeface="Roboto" panose="02000000000000000000" pitchFamily="2" charset="0"/>
              </a:rPr>
              <a:t>Economies of Scale</a:t>
            </a:r>
          </a:p>
        </p:txBody>
      </p:sp>
      <p:sp>
        <p:nvSpPr>
          <p:cNvPr id="5" name="TextBox 4">
            <a:extLst>
              <a:ext uri="{FF2B5EF4-FFF2-40B4-BE49-F238E27FC236}">
                <a16:creationId xmlns:a16="http://schemas.microsoft.com/office/drawing/2014/main" id="{0E264F9A-BE23-F0D9-239C-79595DB97078}"/>
              </a:ext>
            </a:extLst>
          </p:cNvPr>
          <p:cNvSpPr txBox="1"/>
          <p:nvPr/>
        </p:nvSpPr>
        <p:spPr>
          <a:xfrm>
            <a:off x="9303786" y="50644"/>
            <a:ext cx="2573140" cy="253916"/>
          </a:xfrm>
          <a:prstGeom prst="rect">
            <a:avLst/>
          </a:prstGeom>
          <a:noFill/>
        </p:spPr>
        <p:txBody>
          <a:bodyPr wrap="none" rtlCol="0">
            <a:spAutoFit/>
          </a:bodyPr>
          <a:lstStyle/>
          <a:p>
            <a:pPr algn="l"/>
            <a:r>
              <a:rPr lang="en-US" sz="1050">
                <a:solidFill>
                  <a:schemeClr val="bg1">
                    <a:lumMod val="75000"/>
                    <a:alpha val="71580"/>
                  </a:schemeClr>
                </a:solidFill>
                <a:latin typeface="DM Sans 14pt Light" pitchFamily="2" charset="0"/>
              </a:rPr>
              <a:t>Confidential | For Institutional Use Only</a:t>
            </a:r>
          </a:p>
        </p:txBody>
      </p:sp>
      <p:pic>
        <p:nvPicPr>
          <p:cNvPr id="1026" name="Picture 2">
            <a:extLst>
              <a:ext uri="{FF2B5EF4-FFF2-40B4-BE49-F238E27FC236}">
                <a16:creationId xmlns:a16="http://schemas.microsoft.com/office/drawing/2014/main" id="{65024A48-1D48-3ABE-D09B-A6D792C0699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318492" y="2243132"/>
            <a:ext cx="749477" cy="18688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29D88E3-8294-61F5-05FC-4A9C64CDD842}"/>
              </a:ext>
            </a:extLst>
          </p:cNvPr>
          <p:cNvSpPr txBox="1"/>
          <p:nvPr/>
        </p:nvSpPr>
        <p:spPr>
          <a:xfrm>
            <a:off x="8971510" y="6424936"/>
            <a:ext cx="2129337" cy="140103"/>
          </a:xfrm>
          <a:prstGeom prst="rect">
            <a:avLst/>
          </a:prstGeom>
          <a:noFill/>
        </p:spPr>
        <p:txBody>
          <a:bodyPr wrap="square" lIns="0" tIns="0" rIns="0" bIns="0" rtlCol="0">
            <a:spAutoFit/>
          </a:bodyPr>
          <a:lstStyle/>
          <a:p>
            <a:pPr algn="ctr">
              <a:lnSpc>
                <a:spcPct val="120000"/>
              </a:lnSpc>
            </a:pPr>
            <a:r>
              <a:rPr lang="en-GB" sz="800">
                <a:latin typeface="DM Sans 14pt Light" pitchFamily="2" charset="0"/>
              </a:rPr>
              <a:t>Refer to Endnotes for additional information.</a:t>
            </a:r>
            <a:endParaRPr lang="en-GB" sz="600" baseline="30000">
              <a:latin typeface="DM Sans 14pt Light" pitchFamily="2" charset="0"/>
            </a:endParaRPr>
          </a:p>
        </p:txBody>
      </p:sp>
    </p:spTree>
    <p:extLst>
      <p:ext uri="{BB962C8B-B14F-4D97-AF65-F5344CB8AC3E}">
        <p14:creationId xmlns:p14="http://schemas.microsoft.com/office/powerpoint/2010/main" val="9838672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298A40-DC7E-290F-6AB5-4209986A7FE9}"/>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BBD51F8A-FC7A-C13D-018F-0094B0396D68}"/>
              </a:ext>
            </a:extLst>
          </p:cNvPr>
          <p:cNvPicPr>
            <a:picLocks noChangeAspect="1"/>
          </p:cNvPicPr>
          <p:nvPr/>
        </p:nvPicPr>
        <p:blipFill>
          <a:blip r:embed="rId3"/>
          <a:srcRect/>
          <a:stretch/>
        </p:blipFill>
        <p:spPr>
          <a:xfrm>
            <a:off x="5056281" y="1196339"/>
            <a:ext cx="2079438" cy="2043816"/>
          </a:xfrm>
          <a:prstGeom prst="ellipse">
            <a:avLst/>
          </a:prstGeom>
        </p:spPr>
      </p:pic>
      <p:sp>
        <p:nvSpPr>
          <p:cNvPr id="14" name="Text Placeholder 1">
            <a:extLst>
              <a:ext uri="{FF2B5EF4-FFF2-40B4-BE49-F238E27FC236}">
                <a16:creationId xmlns:a16="http://schemas.microsoft.com/office/drawing/2014/main" id="{20D83BFC-9029-4253-0A02-FAD1F444C044}"/>
              </a:ext>
            </a:extLst>
          </p:cNvPr>
          <p:cNvSpPr txBox="1">
            <a:spLocks/>
          </p:cNvSpPr>
          <p:nvPr/>
        </p:nvSpPr>
        <p:spPr>
          <a:xfrm>
            <a:off x="1285650" y="3802161"/>
            <a:ext cx="9620699" cy="998972"/>
          </a:xfrm>
          <a:prstGeom prst="rect">
            <a:avLst/>
          </a:prstGeom>
        </p:spPr>
        <p:txBody>
          <a:bodyPr lIns="0" tIns="0" rIns="0" bIns="0"/>
          <a:lstStyle>
            <a:lvl1pPr marL="0" indent="0" algn="ctr" defTabSz="914332" rtl="0" eaLnBrk="1" latinLnBrk="0" hangingPunct="1">
              <a:lnSpc>
                <a:spcPct val="90000"/>
              </a:lnSpc>
              <a:spcBef>
                <a:spcPts val="1000"/>
              </a:spcBef>
              <a:buFont typeface="Arial" panose="020B0604020202020204" pitchFamily="34" charset="0"/>
              <a:buNone/>
              <a:defRPr sz="5400" b="1" i="0" kern="1200">
                <a:solidFill>
                  <a:schemeClr val="bg1"/>
                </a:solidFill>
                <a:latin typeface="DM Sans 14pt" pitchFamily="2" charset="77"/>
                <a:ea typeface="+mn-ea"/>
                <a:cs typeface="+mn-cs"/>
              </a:defRPr>
            </a:lvl1pPr>
            <a:lvl2pPr marL="457167" indent="0" algn="l" defTabSz="914332"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332" indent="0" algn="l" defTabSz="914332"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498" indent="0" algn="l" defTabSz="914332"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664" indent="0" algn="l" defTabSz="914332"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5830" indent="0" algn="l" defTabSz="914332"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2994" indent="0" algn="l" defTabSz="914332"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160" indent="0" algn="l" defTabSz="914332"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327" indent="0" algn="l" defTabSz="914332"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r>
              <a:rPr lang="en-GB"/>
              <a:t>Thank you!</a:t>
            </a:r>
            <a:endParaRPr lang="en-RO"/>
          </a:p>
        </p:txBody>
      </p:sp>
      <p:sp>
        <p:nvSpPr>
          <p:cNvPr id="4" name="Content Placeholder 4">
            <a:extLst>
              <a:ext uri="{FF2B5EF4-FFF2-40B4-BE49-F238E27FC236}">
                <a16:creationId xmlns:a16="http://schemas.microsoft.com/office/drawing/2014/main" id="{4869CEBF-266E-8A2F-5E04-5941E8B11BF4}"/>
              </a:ext>
            </a:extLst>
          </p:cNvPr>
          <p:cNvSpPr txBox="1">
            <a:spLocks/>
          </p:cNvSpPr>
          <p:nvPr/>
        </p:nvSpPr>
        <p:spPr>
          <a:xfrm>
            <a:off x="10274783" y="5673455"/>
            <a:ext cx="1235288" cy="607962"/>
          </a:xfrm>
          <a:prstGeom prst="rect">
            <a:avLst/>
          </a:prstGeom>
        </p:spPr>
        <p:txBody>
          <a:bodyPr vert="horz" lIns="0" tIns="0" rIns="0" bIns="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sz="1000" kern="1200">
                <a:solidFill>
                  <a:schemeClr val="bg1"/>
                </a:solidFill>
                <a:latin typeface="DM Sans 14p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pPr>
            <a:r>
              <a:rPr lang="en-US" sz="1500" dirty="0">
                <a:latin typeface="DM Sans 14pt Medium" pitchFamily="2" charset="77"/>
              </a:rPr>
              <a:t>August</a:t>
            </a:r>
            <a:r>
              <a:rPr lang="en-RO" sz="1500" dirty="0">
                <a:latin typeface="DM Sans 14pt Medium" pitchFamily="2" charset="77"/>
              </a:rPr>
              <a:t> 2024</a:t>
            </a:r>
            <a:endParaRPr lang="en-RO" dirty="0">
              <a:latin typeface="DM Sans 14pt Light" pitchFamily="2" charset="77"/>
            </a:endParaRPr>
          </a:p>
        </p:txBody>
      </p:sp>
      <p:sp>
        <p:nvSpPr>
          <p:cNvPr id="5" name="Content Placeholder 4">
            <a:extLst>
              <a:ext uri="{FF2B5EF4-FFF2-40B4-BE49-F238E27FC236}">
                <a16:creationId xmlns:a16="http://schemas.microsoft.com/office/drawing/2014/main" id="{EE01452E-7274-E45E-CFDF-140B020266BC}"/>
              </a:ext>
            </a:extLst>
          </p:cNvPr>
          <p:cNvSpPr txBox="1">
            <a:spLocks/>
          </p:cNvSpPr>
          <p:nvPr/>
        </p:nvSpPr>
        <p:spPr>
          <a:xfrm>
            <a:off x="4891709" y="5729773"/>
            <a:ext cx="2408583" cy="607962"/>
          </a:xfrm>
          <a:prstGeom prst="rect">
            <a:avLst/>
          </a:prstGeom>
        </p:spPr>
        <p:txBody>
          <a:bodyPr vert="horz" lIns="0" tIns="0" rIns="0" bIns="0" rtlCol="0" anchor="ctr" anchorCtr="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1000" kern="1200">
                <a:solidFill>
                  <a:schemeClr val="bg1"/>
                </a:solidFill>
                <a:latin typeface="DM Sans 14p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pPr>
            <a:r>
              <a:rPr lang="en-US" sz="1500" err="1">
                <a:latin typeface="DM Sans 14pt Medium" pitchFamily="2" charset="77"/>
              </a:rPr>
              <a:t>zach</a:t>
            </a:r>
            <a:r>
              <a:rPr lang="en-RO" sz="1500">
                <a:latin typeface="DM Sans 14pt Medium" pitchFamily="2" charset="77"/>
              </a:rPr>
              <a:t>@</a:t>
            </a:r>
            <a:r>
              <a:rPr lang="en-US" sz="1500" err="1">
                <a:latin typeface="DM Sans 14pt Medium" pitchFamily="2" charset="77"/>
              </a:rPr>
              <a:t>twinoak</a:t>
            </a:r>
            <a:r>
              <a:rPr lang="en-RO" sz="1500">
                <a:latin typeface="DM Sans 14pt Medium" pitchFamily="2" charset="77"/>
              </a:rPr>
              <a:t>.com</a:t>
            </a:r>
            <a:endParaRPr lang="en-US" sz="1500">
              <a:latin typeface="DM Sans 14pt Medium" pitchFamily="2" charset="77"/>
            </a:endParaRPr>
          </a:p>
          <a:p>
            <a:pPr>
              <a:lnSpc>
                <a:spcPct val="80000"/>
              </a:lnSpc>
            </a:pPr>
            <a:r>
              <a:rPr lang="en-US" sz="1500">
                <a:latin typeface="DM Sans 14pt Medium" pitchFamily="2" charset="0"/>
              </a:rPr>
              <a:t>greg@twinoak.com</a:t>
            </a:r>
            <a:br>
              <a:rPr lang="en-RO">
                <a:latin typeface="DM Sans 14pt Light" pitchFamily="2" charset="77"/>
              </a:rPr>
            </a:br>
            <a:endParaRPr lang="en-RO">
              <a:latin typeface="DM Sans 14pt Light" pitchFamily="2" charset="77"/>
            </a:endParaRPr>
          </a:p>
        </p:txBody>
      </p:sp>
      <p:sp>
        <p:nvSpPr>
          <p:cNvPr id="2" name="Content Placeholder 4">
            <a:extLst>
              <a:ext uri="{FF2B5EF4-FFF2-40B4-BE49-F238E27FC236}">
                <a16:creationId xmlns:a16="http://schemas.microsoft.com/office/drawing/2014/main" id="{B7A20901-706F-16EA-5A10-7C35CC5F1F9F}"/>
              </a:ext>
            </a:extLst>
          </p:cNvPr>
          <p:cNvSpPr txBox="1">
            <a:spLocks/>
          </p:cNvSpPr>
          <p:nvPr/>
        </p:nvSpPr>
        <p:spPr>
          <a:xfrm>
            <a:off x="681930" y="5729773"/>
            <a:ext cx="2408584" cy="607962"/>
          </a:xfrm>
          <a:prstGeom prst="rect">
            <a:avLst/>
          </a:prstGeom>
        </p:spPr>
        <p:txBody>
          <a:bodyPr vert="horz" lIns="0" tIns="0" rIns="0" bIns="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sz="1000" kern="1200">
                <a:solidFill>
                  <a:schemeClr val="bg1"/>
                </a:solidFill>
                <a:latin typeface="DM Sans 14p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pPr>
            <a:r>
              <a:rPr lang="en-US" sz="1500" dirty="0">
                <a:latin typeface="DM Sans 14pt Medium" pitchFamily="2" charset="77"/>
              </a:rPr>
              <a:t>Family Office Club Audit</a:t>
            </a:r>
            <a:endParaRPr lang="en-RO" sz="3600" dirty="0">
              <a:latin typeface="DM Sans 14pt Light" pitchFamily="2" charset="77"/>
            </a:endParaRPr>
          </a:p>
        </p:txBody>
      </p:sp>
    </p:spTree>
    <p:extLst>
      <p:ext uri="{BB962C8B-B14F-4D97-AF65-F5344CB8AC3E}">
        <p14:creationId xmlns:p14="http://schemas.microsoft.com/office/powerpoint/2010/main" val="23220603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9783A16-E1CD-A342-8A78-E005F0CCF481}"/>
              </a:ext>
            </a:extLst>
          </p:cNvPr>
          <p:cNvSpPr>
            <a:spLocks noGrp="1"/>
          </p:cNvSpPr>
          <p:nvPr>
            <p:ph idx="1"/>
          </p:nvPr>
        </p:nvSpPr>
        <p:spPr>
          <a:xfrm>
            <a:off x="682929" y="1127051"/>
            <a:ext cx="10826141" cy="5070549"/>
          </a:xfrm>
        </p:spPr>
        <p:txBody>
          <a:bodyPr numCol="1" anchor="t">
            <a:normAutofit fontScale="92500" lnSpcReduction="20000"/>
          </a:bodyPr>
          <a:lstStyle/>
          <a:p>
            <a:r>
              <a:rPr lang="en-GB" sz="1100" baseline="30000" dirty="0">
                <a:latin typeface="DM Sans 14pt Light" pitchFamily="2" charset="0"/>
              </a:rPr>
              <a:t>1 </a:t>
            </a:r>
            <a:r>
              <a:rPr lang="en-US" sz="1100" dirty="0">
                <a:latin typeface="DM Sans 14pt Light" pitchFamily="2" charset="0"/>
              </a:rPr>
              <a:t> Source: SEC. December 2016. “Mutual Funds and ETFs: A Guide for Investors”; </a:t>
            </a:r>
          </a:p>
          <a:p>
            <a:r>
              <a:rPr lang="en-GB" baseline="30000" dirty="0">
                <a:latin typeface="DM Sans 14pt Light" pitchFamily="2" charset="0"/>
              </a:rPr>
              <a:t>2</a:t>
            </a:r>
            <a:r>
              <a:rPr lang="en-US" sz="1100" dirty="0">
                <a:latin typeface="DM Sans 14pt Light" pitchFamily="2" charset="0"/>
              </a:rPr>
              <a:t> Source: Fidelity. Accessed June 2024. “ETFs vs. mutual funds: Tax efficiency”; </a:t>
            </a:r>
          </a:p>
          <a:p>
            <a:r>
              <a:rPr lang="en-GB" baseline="30000" dirty="0">
                <a:latin typeface="DM Sans 14pt Light" pitchFamily="2" charset="0"/>
              </a:rPr>
              <a:t>3</a:t>
            </a:r>
            <a:r>
              <a:rPr lang="en-GB" sz="1100" baseline="30000" dirty="0">
                <a:latin typeface="DM Sans 14pt Light" pitchFamily="2" charset="0"/>
              </a:rPr>
              <a:t> </a:t>
            </a:r>
            <a:r>
              <a:rPr lang="en-US" dirty="0">
                <a:latin typeface="DM Sans 14pt Light" pitchFamily="2" charset="0"/>
              </a:rPr>
              <a:t>The SEC updated Rule 6c11 in 2019, which helped open up the market to active ETF offerings;</a:t>
            </a:r>
            <a:endParaRPr lang="en-GB" sz="1100" baseline="30000" dirty="0">
              <a:latin typeface="DM Sans 14pt Light" pitchFamily="2" charset="0"/>
            </a:endParaRPr>
          </a:p>
          <a:p>
            <a:r>
              <a:rPr lang="en-GB" baseline="30000" dirty="0">
                <a:latin typeface="DM Sans 14pt Light" pitchFamily="2" charset="0"/>
              </a:rPr>
              <a:t>4 </a:t>
            </a:r>
            <a:r>
              <a:rPr lang="en-US" dirty="0">
                <a:latin typeface="DM Sans 14pt Light" pitchFamily="2" charset="0"/>
              </a:rPr>
              <a:t>Source: Investment Company Institute. March 2023. “Trends in the Expenses and Fees of Funds, 2022”</a:t>
            </a:r>
            <a:r>
              <a:rPr lang="en-GB" dirty="0">
                <a:latin typeface="DM Sans 14pt Light" pitchFamily="2" charset="0"/>
              </a:rPr>
              <a:t>; </a:t>
            </a:r>
          </a:p>
          <a:p>
            <a:r>
              <a:rPr lang="en-GB" baseline="30000" dirty="0">
                <a:latin typeface="DM Sans 14pt Light" pitchFamily="2" charset="0"/>
              </a:rPr>
              <a:t>5</a:t>
            </a:r>
            <a:r>
              <a:rPr lang="en-GB" dirty="0">
                <a:latin typeface="DM Sans 14pt Light" pitchFamily="2" charset="0"/>
              </a:rPr>
              <a:t> </a:t>
            </a:r>
            <a:r>
              <a:rPr lang="en-US" dirty="0">
                <a:latin typeface="DM Sans 14pt Light" pitchFamily="2" charset="0"/>
              </a:rPr>
              <a:t>Source: Fidelity. Accessed June 2024. “ETFs vs. mutual funds: Cost comparison”</a:t>
            </a:r>
            <a:r>
              <a:rPr lang="en-GB" dirty="0">
                <a:latin typeface="DM Sans 14pt Light" pitchFamily="2" charset="0"/>
              </a:rPr>
              <a:t>; </a:t>
            </a:r>
          </a:p>
          <a:p>
            <a:r>
              <a:rPr lang="en-GB" baseline="30000" dirty="0">
                <a:latin typeface="DM Sans 14pt Light" pitchFamily="2" charset="0"/>
              </a:rPr>
              <a:t>6 </a:t>
            </a:r>
            <a:r>
              <a:rPr lang="en-US" dirty="0">
                <a:latin typeface="DM Sans 14pt Light" pitchFamily="2" charset="0"/>
              </a:rPr>
              <a:t>Source: S&amp;P Global. May 2024. “US Persistence Scorecard Year-End 2023” </a:t>
            </a:r>
            <a:r>
              <a:rPr lang="en-GB" dirty="0">
                <a:latin typeface="DM Sans 14pt Light" pitchFamily="2" charset="0"/>
              </a:rPr>
              <a:t>; </a:t>
            </a:r>
          </a:p>
          <a:p>
            <a:r>
              <a:rPr lang="en-GB" sz="1100" baseline="30000" dirty="0">
                <a:latin typeface="DM Sans 14pt Light" pitchFamily="2" charset="0"/>
              </a:rPr>
              <a:t>7 </a:t>
            </a:r>
            <a:r>
              <a:rPr lang="en-GB" dirty="0">
                <a:latin typeface="DM Sans 14pt Light" pitchFamily="2" charset="0"/>
              </a:rPr>
              <a:t>Source: Reuters. October 2023. “Asset managers boost ETF assets via active launches, conversions”; </a:t>
            </a:r>
          </a:p>
          <a:p>
            <a:r>
              <a:rPr lang="en-GB" baseline="30000" dirty="0">
                <a:latin typeface="DM Sans 14pt Light" pitchFamily="2" charset="0"/>
              </a:rPr>
              <a:t>8</a:t>
            </a:r>
            <a:r>
              <a:rPr lang="en-GB" sz="1100" baseline="30000" dirty="0">
                <a:latin typeface="DM Sans 14pt Light" pitchFamily="2" charset="0"/>
              </a:rPr>
              <a:t> </a:t>
            </a:r>
            <a:r>
              <a:rPr lang="en-US" dirty="0">
                <a:solidFill>
                  <a:schemeClr val="tx1"/>
                </a:solidFill>
                <a:latin typeface="DM Sans 14pt Light" pitchFamily="2" charset="0"/>
              </a:rPr>
              <a:t>Source: Statista. June 2023. Total Net AUM of active and passive mutual funds in the US 2000-2022;</a:t>
            </a:r>
            <a:r>
              <a:rPr lang="en-GB" dirty="0">
                <a:solidFill>
                  <a:schemeClr val="tx1"/>
                </a:solidFill>
                <a:latin typeface="DM Sans 14pt Light" pitchFamily="2" charset="0"/>
              </a:rPr>
              <a:t> </a:t>
            </a:r>
          </a:p>
          <a:p>
            <a:r>
              <a:rPr lang="en-GB" sz="1100" baseline="30000" dirty="0">
                <a:latin typeface="DM Sans 14pt Light" pitchFamily="2" charset="0"/>
              </a:rPr>
              <a:t>9 </a:t>
            </a:r>
            <a:r>
              <a:rPr lang="en-US" dirty="0">
                <a:latin typeface="DM Sans 14pt Light" pitchFamily="2" charset="0"/>
              </a:rPr>
              <a:t>Twin Oak filed 2 prospectuses with the SEC for new ETF launches as of May 31, 2024. Please visit the SEC’s database for updates on their filing status.;</a:t>
            </a:r>
          </a:p>
          <a:p>
            <a:r>
              <a:rPr lang="en-GB" baseline="30000" dirty="0">
                <a:latin typeface="DM Sans 14pt Light" pitchFamily="2" charset="0"/>
              </a:rPr>
              <a:t>10</a:t>
            </a:r>
            <a:r>
              <a:rPr lang="en-GB" sz="1100" baseline="30000" dirty="0">
                <a:latin typeface="DM Sans 14pt Light" pitchFamily="2" charset="0"/>
              </a:rPr>
              <a:t> </a:t>
            </a:r>
            <a:r>
              <a:rPr lang="en-US" dirty="0">
                <a:solidFill>
                  <a:schemeClr val="tx1"/>
                </a:solidFill>
                <a:latin typeface="DM Sans 14pt Light" pitchFamily="2" charset="0"/>
              </a:rPr>
              <a:t>Source: Investment Company Institute. May 2024. ETF Market Size as of December 2023;</a:t>
            </a:r>
            <a:r>
              <a:rPr lang="en-GB" dirty="0">
                <a:solidFill>
                  <a:schemeClr val="tx1"/>
                </a:solidFill>
                <a:latin typeface="DM Sans 14pt Light" pitchFamily="2" charset="0"/>
              </a:rPr>
              <a:t> </a:t>
            </a:r>
          </a:p>
          <a:p>
            <a:r>
              <a:rPr lang="en-GB" baseline="30000" dirty="0">
                <a:latin typeface="DM Sans 14pt Light" pitchFamily="2" charset="0"/>
              </a:rPr>
              <a:t>11</a:t>
            </a:r>
            <a:r>
              <a:rPr lang="en-GB" sz="1100" baseline="30000" dirty="0">
                <a:latin typeface="DM Sans 14pt Light" pitchFamily="2" charset="0"/>
              </a:rPr>
              <a:t> </a:t>
            </a:r>
            <a:r>
              <a:rPr lang="en-US" dirty="0">
                <a:solidFill>
                  <a:schemeClr val="tx1"/>
                </a:solidFill>
                <a:latin typeface="DM Sans 14pt Light" pitchFamily="2" charset="0"/>
              </a:rPr>
              <a:t>Source: Statista. September 2023. “Number of mutual funds in the United States from 1997 to 2022”;</a:t>
            </a:r>
            <a:endParaRPr lang="en-GB" dirty="0">
              <a:solidFill>
                <a:schemeClr val="tx1"/>
              </a:solidFill>
              <a:latin typeface="DM Sans 14pt Light" pitchFamily="2" charset="0"/>
            </a:endParaRPr>
          </a:p>
          <a:p>
            <a:r>
              <a:rPr lang="en-GB" baseline="30000" dirty="0">
                <a:latin typeface="DM Sans 14pt Light" pitchFamily="2" charset="0"/>
              </a:rPr>
              <a:t>12</a:t>
            </a:r>
            <a:r>
              <a:rPr lang="en-GB" sz="1100" baseline="30000" dirty="0">
                <a:latin typeface="DM Sans 14pt Light" pitchFamily="2" charset="0"/>
              </a:rPr>
              <a:t> </a:t>
            </a:r>
            <a:r>
              <a:rPr lang="en-US" dirty="0">
                <a:solidFill>
                  <a:schemeClr val="tx1"/>
                </a:solidFill>
                <a:latin typeface="DM Sans 14pt Light" pitchFamily="2" charset="0"/>
              </a:rPr>
              <a:t>Source: IBISWorld. May 2024. “Hedge Funds in the US – Number of Businesses”;</a:t>
            </a:r>
            <a:r>
              <a:rPr lang="en-GB" dirty="0">
                <a:solidFill>
                  <a:schemeClr val="tx1"/>
                </a:solidFill>
                <a:latin typeface="DM Sans 14pt Light" pitchFamily="2" charset="0"/>
              </a:rPr>
              <a:t> </a:t>
            </a:r>
          </a:p>
          <a:p>
            <a:r>
              <a:rPr lang="en-GB" baseline="30000" dirty="0">
                <a:latin typeface="DM Sans 14pt Light" pitchFamily="2" charset="0"/>
              </a:rPr>
              <a:t>13</a:t>
            </a:r>
            <a:r>
              <a:rPr lang="en-GB" sz="1100" baseline="30000" dirty="0">
                <a:latin typeface="DM Sans 14pt Light" pitchFamily="2" charset="0"/>
              </a:rPr>
              <a:t> </a:t>
            </a:r>
            <a:r>
              <a:rPr lang="en-US" dirty="0">
                <a:solidFill>
                  <a:schemeClr val="tx1"/>
                </a:solidFill>
                <a:latin typeface="DM Sans 14pt Light" pitchFamily="2" charset="0"/>
              </a:rPr>
              <a:t>Advisors serve as advisors to the business, in a personal capacity, and are not involved in any portfolio management efforts;</a:t>
            </a:r>
            <a:r>
              <a:rPr lang="en-GB" dirty="0">
                <a:solidFill>
                  <a:schemeClr val="tx1"/>
                </a:solidFill>
                <a:latin typeface="DM Sans 14pt Light" pitchFamily="2" charset="0"/>
              </a:rPr>
              <a:t> </a:t>
            </a:r>
          </a:p>
          <a:p>
            <a:r>
              <a:rPr lang="en-GB" baseline="30000" dirty="0">
                <a:latin typeface="DM Sans 14pt Light" pitchFamily="2" charset="0"/>
              </a:rPr>
              <a:t>14</a:t>
            </a:r>
            <a:r>
              <a:rPr lang="en-GB" sz="1100" baseline="30000" dirty="0">
                <a:latin typeface="DM Sans 14pt Light" pitchFamily="2" charset="0"/>
              </a:rPr>
              <a:t> </a:t>
            </a:r>
            <a:r>
              <a:rPr lang="en-US" dirty="0">
                <a:solidFill>
                  <a:schemeClr val="tx1"/>
                </a:solidFill>
                <a:latin typeface="DM Sans 14pt Light" pitchFamily="2" charset="0"/>
              </a:rPr>
              <a:t>ETF service providers are subject to approval by the ETF trust and are subject to change. Refer to SEC filings for up-to-date information.</a:t>
            </a:r>
            <a:r>
              <a:rPr lang="en-GB" dirty="0">
                <a:solidFill>
                  <a:schemeClr val="tx1"/>
                </a:solidFill>
                <a:latin typeface="DM Sans 14pt Light" pitchFamily="2" charset="0"/>
              </a:rPr>
              <a:t> </a:t>
            </a:r>
          </a:p>
          <a:p>
            <a:r>
              <a:rPr lang="en-GB" dirty="0">
                <a:latin typeface="DM Sans 14pt Light" pitchFamily="2" charset="0"/>
              </a:rPr>
              <a:t>Definitions (as used by Twin Oak):</a:t>
            </a:r>
          </a:p>
          <a:p>
            <a:pPr>
              <a:tabLst>
                <a:tab pos="233363" algn="l"/>
              </a:tabLst>
            </a:pPr>
            <a:r>
              <a:rPr lang="en-GB" dirty="0">
                <a:latin typeface="DM Sans 14pt Light" pitchFamily="2" charset="0"/>
              </a:rPr>
              <a:t>	Institutional Grade – Investment strategies generally only accessible in private fund formats to accredited investors.</a:t>
            </a:r>
          </a:p>
          <a:p>
            <a:pPr>
              <a:tabLst>
                <a:tab pos="233363" algn="l"/>
              </a:tabLst>
            </a:pPr>
            <a:r>
              <a:rPr lang="en-GB" dirty="0">
                <a:latin typeface="DM Sans 14pt Light" pitchFamily="2" charset="0"/>
              </a:rPr>
              <a:t>	Tax Alpha – The amount of a gross return lost to the tax drag of an investment vehicle through realized taxable events.</a:t>
            </a:r>
          </a:p>
          <a:p>
            <a:pPr>
              <a:tabLst>
                <a:tab pos="233363" algn="l"/>
              </a:tabLst>
            </a:pPr>
            <a:r>
              <a:rPr lang="en-GB" dirty="0">
                <a:latin typeface="DM Sans 14pt Light" pitchFamily="2" charset="0"/>
              </a:rPr>
              <a:t>	Low Cost – Low cost is defined on a case-by-case basis, but generally refers to solutions that are cheaper than private funds (2% management fees and 20% carry).</a:t>
            </a:r>
          </a:p>
          <a:p>
            <a:pPr>
              <a:tabLst>
                <a:tab pos="233363" algn="l"/>
              </a:tabLst>
            </a:pPr>
            <a:endParaRPr lang="en-GB" dirty="0">
              <a:latin typeface="DM Sans 14pt Light" pitchFamily="2" charset="77"/>
            </a:endParaRPr>
          </a:p>
        </p:txBody>
      </p:sp>
      <p:sp>
        <p:nvSpPr>
          <p:cNvPr id="9" name="Text Placeholder 8">
            <a:extLst>
              <a:ext uri="{FF2B5EF4-FFF2-40B4-BE49-F238E27FC236}">
                <a16:creationId xmlns:a16="http://schemas.microsoft.com/office/drawing/2014/main" id="{E2353441-8647-8042-C086-0BEEB697A63E}"/>
              </a:ext>
            </a:extLst>
          </p:cNvPr>
          <p:cNvSpPr>
            <a:spLocks noGrp="1"/>
          </p:cNvSpPr>
          <p:nvPr>
            <p:ph type="body" sz="quarter" idx="12"/>
          </p:nvPr>
        </p:nvSpPr>
        <p:spPr/>
        <p:txBody>
          <a:bodyPr/>
          <a:lstStyle/>
          <a:p>
            <a:r>
              <a:rPr lang="en-RO">
                <a:latin typeface="DM Sans 14pt Light" pitchFamily="2" charset="0"/>
              </a:rPr>
              <a:t>Endnotes</a:t>
            </a:r>
            <a:r>
              <a:rPr lang="en-US">
                <a:latin typeface="DM Sans 14pt Light" pitchFamily="2" charset="0"/>
              </a:rPr>
              <a:t> and Additional Information</a:t>
            </a:r>
            <a:endParaRPr lang="en-RO">
              <a:latin typeface="DM Sans 14pt Light" pitchFamily="2" charset="0"/>
            </a:endParaRPr>
          </a:p>
        </p:txBody>
      </p:sp>
    </p:spTree>
    <p:extLst>
      <p:ext uri="{BB962C8B-B14F-4D97-AF65-F5344CB8AC3E}">
        <p14:creationId xmlns:p14="http://schemas.microsoft.com/office/powerpoint/2010/main" val="6101430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380F05-D820-62F3-BB91-7B0FF6300462}"/>
              </a:ext>
            </a:extLst>
          </p:cNvPr>
          <p:cNvSpPr>
            <a:spLocks noGrp="1"/>
          </p:cNvSpPr>
          <p:nvPr>
            <p:ph type="body" sz="quarter" idx="10"/>
          </p:nvPr>
        </p:nvSpPr>
        <p:spPr/>
        <p:txBody>
          <a:bodyPr/>
          <a:lstStyle/>
          <a:p>
            <a:r>
              <a:rPr lang="en-RO"/>
              <a:t>EXECUTIVE SUMMARY</a:t>
            </a:r>
          </a:p>
        </p:txBody>
      </p:sp>
      <p:sp>
        <p:nvSpPr>
          <p:cNvPr id="10" name="Text Placeholder 9">
            <a:extLst>
              <a:ext uri="{FF2B5EF4-FFF2-40B4-BE49-F238E27FC236}">
                <a16:creationId xmlns:a16="http://schemas.microsoft.com/office/drawing/2014/main" id="{EEE3D8BB-2EAD-199D-55C1-9E825A806BD2}"/>
              </a:ext>
            </a:extLst>
          </p:cNvPr>
          <p:cNvSpPr>
            <a:spLocks noGrp="1"/>
          </p:cNvSpPr>
          <p:nvPr>
            <p:ph type="body" sz="quarter" idx="11"/>
          </p:nvPr>
        </p:nvSpPr>
        <p:spPr/>
        <p:txBody>
          <a:bodyPr/>
          <a:lstStyle/>
          <a:p>
            <a:r>
              <a:rPr lang="en-GB"/>
              <a:t>Reimagine the Fund Manager / Investor relationship through the use of ETF investment vehicles.</a:t>
            </a:r>
          </a:p>
        </p:txBody>
      </p:sp>
      <p:grpSp>
        <p:nvGrpSpPr>
          <p:cNvPr id="30" name="Group 29">
            <a:extLst>
              <a:ext uri="{FF2B5EF4-FFF2-40B4-BE49-F238E27FC236}">
                <a16:creationId xmlns:a16="http://schemas.microsoft.com/office/drawing/2014/main" id="{B9496023-9426-C991-AD89-EF2A972979E7}"/>
              </a:ext>
            </a:extLst>
          </p:cNvPr>
          <p:cNvGrpSpPr/>
          <p:nvPr/>
        </p:nvGrpSpPr>
        <p:grpSpPr>
          <a:xfrm>
            <a:off x="3983156" y="1885522"/>
            <a:ext cx="4190519" cy="4043877"/>
            <a:chOff x="5110378" y="1885522"/>
            <a:chExt cx="4190519" cy="4043877"/>
          </a:xfrm>
        </p:grpSpPr>
        <p:pic>
          <p:nvPicPr>
            <p:cNvPr id="11" name="Content Placeholder 5">
              <a:extLst>
                <a:ext uri="{FF2B5EF4-FFF2-40B4-BE49-F238E27FC236}">
                  <a16:creationId xmlns:a16="http://schemas.microsoft.com/office/drawing/2014/main" id="{1C8EE316-EB63-B71C-F225-CF7498E5B87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26294" y="1885522"/>
              <a:ext cx="1958691" cy="1715677"/>
            </a:xfrm>
            <a:prstGeom prst="rect">
              <a:avLst/>
            </a:prstGeom>
            <a:effectLst/>
          </p:spPr>
        </p:pic>
        <p:pic>
          <p:nvPicPr>
            <p:cNvPr id="12" name="Content Placeholder 5">
              <a:extLst>
                <a:ext uri="{FF2B5EF4-FFF2-40B4-BE49-F238E27FC236}">
                  <a16:creationId xmlns:a16="http://schemas.microsoft.com/office/drawing/2014/main" id="{4AC98B97-3552-DC10-D450-07A8BFA7BFC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10378" y="4213722"/>
              <a:ext cx="1958691" cy="1715677"/>
            </a:xfrm>
            <a:prstGeom prst="rect">
              <a:avLst/>
            </a:prstGeom>
            <a:effectLst/>
          </p:spPr>
        </p:pic>
        <p:pic>
          <p:nvPicPr>
            <p:cNvPr id="13" name="Content Placeholder 5">
              <a:extLst>
                <a:ext uri="{FF2B5EF4-FFF2-40B4-BE49-F238E27FC236}">
                  <a16:creationId xmlns:a16="http://schemas.microsoft.com/office/drawing/2014/main" id="{AF95E3E4-EDE9-C841-6FA3-2BF97E915A4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42206" y="4213722"/>
              <a:ext cx="1958691" cy="1715677"/>
            </a:xfrm>
            <a:prstGeom prst="rect">
              <a:avLst/>
            </a:prstGeom>
            <a:effectLst/>
          </p:spPr>
        </p:pic>
        <p:pic>
          <p:nvPicPr>
            <p:cNvPr id="14" name="Content Placeholder 5">
              <a:extLst>
                <a:ext uri="{FF2B5EF4-FFF2-40B4-BE49-F238E27FC236}">
                  <a16:creationId xmlns:a16="http://schemas.microsoft.com/office/drawing/2014/main" id="{88AC65D4-1D17-3821-DCF3-CCF72529249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a:off x="6226294" y="3812294"/>
              <a:ext cx="1958691" cy="1715677"/>
            </a:xfrm>
            <a:prstGeom prst="rect">
              <a:avLst/>
            </a:prstGeom>
          </p:spPr>
        </p:pic>
      </p:grpSp>
      <p:cxnSp>
        <p:nvCxnSpPr>
          <p:cNvPr id="19" name="Straight Connector 18">
            <a:extLst>
              <a:ext uri="{FF2B5EF4-FFF2-40B4-BE49-F238E27FC236}">
                <a16:creationId xmlns:a16="http://schemas.microsoft.com/office/drawing/2014/main" id="{4C6EDE4D-CE24-1442-439B-9C2FBE1D925E}"/>
              </a:ext>
            </a:extLst>
          </p:cNvPr>
          <p:cNvCxnSpPr>
            <a:cxnSpLocks/>
          </p:cNvCxnSpPr>
          <p:nvPr/>
        </p:nvCxnSpPr>
        <p:spPr>
          <a:xfrm flipH="1">
            <a:off x="7194329" y="3045567"/>
            <a:ext cx="3801917" cy="0"/>
          </a:xfrm>
          <a:prstGeom prst="line">
            <a:avLst/>
          </a:prstGeom>
          <a:ln w="12700" cap="rnd">
            <a:solidFill>
              <a:schemeClr val="tx1">
                <a:alpha val="12000"/>
              </a:schemeClr>
            </a:solidFill>
            <a:prstDash val="solid"/>
            <a:headEnd type="none"/>
            <a:tailEnd type="ova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71DE8D89-689A-1414-7038-5FE688C83AED}"/>
              </a:ext>
            </a:extLst>
          </p:cNvPr>
          <p:cNvCxnSpPr>
            <a:cxnSpLocks/>
          </p:cNvCxnSpPr>
          <p:nvPr/>
        </p:nvCxnSpPr>
        <p:spPr>
          <a:xfrm flipH="1">
            <a:off x="8387862" y="5286271"/>
            <a:ext cx="2608384" cy="0"/>
          </a:xfrm>
          <a:prstGeom prst="line">
            <a:avLst/>
          </a:prstGeom>
          <a:ln w="12700" cap="rnd">
            <a:solidFill>
              <a:schemeClr val="tx1">
                <a:alpha val="12000"/>
              </a:schemeClr>
            </a:solidFill>
            <a:prstDash val="solid"/>
            <a:headEnd type="none"/>
            <a:tailEnd type="ova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696839B6-3D4F-2273-CDF1-A1347969C13E}"/>
              </a:ext>
            </a:extLst>
          </p:cNvPr>
          <p:cNvCxnSpPr>
            <a:cxnSpLocks/>
          </p:cNvCxnSpPr>
          <p:nvPr/>
        </p:nvCxnSpPr>
        <p:spPr>
          <a:xfrm flipH="1">
            <a:off x="1195754" y="4487283"/>
            <a:ext cx="3024554" cy="0"/>
          </a:xfrm>
          <a:prstGeom prst="line">
            <a:avLst/>
          </a:prstGeom>
          <a:ln w="12700" cap="rnd">
            <a:solidFill>
              <a:schemeClr val="tx1">
                <a:alpha val="12000"/>
              </a:schemeClr>
            </a:solidFill>
            <a:prstDash val="solid"/>
            <a:headEnd type="oval"/>
          </a:ln>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98C9DADC-6B61-7473-D974-D404F8539646}"/>
              </a:ext>
            </a:extLst>
          </p:cNvPr>
          <p:cNvSpPr txBox="1"/>
          <p:nvPr/>
        </p:nvSpPr>
        <p:spPr>
          <a:xfrm>
            <a:off x="7737231" y="2365035"/>
            <a:ext cx="3259015" cy="413768"/>
          </a:xfrm>
          <a:prstGeom prst="rect">
            <a:avLst/>
          </a:prstGeom>
          <a:noFill/>
        </p:spPr>
        <p:txBody>
          <a:bodyPr wrap="square" lIns="0" tIns="0" rIns="0" bIns="0" rtlCol="0">
            <a:spAutoFit/>
          </a:bodyPr>
          <a:lstStyle/>
          <a:p>
            <a:pPr algn="r">
              <a:lnSpc>
                <a:spcPct val="120000"/>
              </a:lnSpc>
            </a:pPr>
            <a:r>
              <a:rPr lang="en-GB" sz="1150">
                <a:latin typeface="DM Sans 14pt" pitchFamily="2" charset="77"/>
              </a:rPr>
              <a:t>Platform to attract institutional-grade portfolio managers in a retail accessible vehicle</a:t>
            </a:r>
          </a:p>
        </p:txBody>
      </p:sp>
      <p:sp>
        <p:nvSpPr>
          <p:cNvPr id="26" name="TextBox 25">
            <a:extLst>
              <a:ext uri="{FF2B5EF4-FFF2-40B4-BE49-F238E27FC236}">
                <a16:creationId xmlns:a16="http://schemas.microsoft.com/office/drawing/2014/main" id="{16009452-49C7-5B82-58F8-4E8B97980B54}"/>
              </a:ext>
            </a:extLst>
          </p:cNvPr>
          <p:cNvSpPr txBox="1"/>
          <p:nvPr/>
        </p:nvSpPr>
        <p:spPr>
          <a:xfrm>
            <a:off x="1195754" y="3822763"/>
            <a:ext cx="3259016" cy="413768"/>
          </a:xfrm>
          <a:prstGeom prst="rect">
            <a:avLst/>
          </a:prstGeom>
          <a:noFill/>
        </p:spPr>
        <p:txBody>
          <a:bodyPr wrap="square" lIns="0" tIns="0" rIns="0" bIns="0" rtlCol="0">
            <a:spAutoFit/>
          </a:bodyPr>
          <a:lstStyle/>
          <a:p>
            <a:pPr>
              <a:lnSpc>
                <a:spcPct val="120000"/>
              </a:lnSpc>
            </a:pPr>
            <a:r>
              <a:rPr lang="en-GB" sz="1150">
                <a:latin typeface="DM Sans 14pt" pitchFamily="2" charset="77"/>
              </a:rPr>
              <a:t>ETFs are available in a brokerage account, not via complex SMA or private fund vehicle</a:t>
            </a:r>
            <a:endParaRPr lang="en-GB" sz="1150" baseline="30000">
              <a:latin typeface="DM Sans 14pt" pitchFamily="2" charset="77"/>
            </a:endParaRPr>
          </a:p>
        </p:txBody>
      </p:sp>
      <p:sp>
        <p:nvSpPr>
          <p:cNvPr id="31" name="TextBox 30">
            <a:extLst>
              <a:ext uri="{FF2B5EF4-FFF2-40B4-BE49-F238E27FC236}">
                <a16:creationId xmlns:a16="http://schemas.microsoft.com/office/drawing/2014/main" id="{FFEE776D-C032-F543-8DC0-28654C7AAFC5}"/>
              </a:ext>
            </a:extLst>
          </p:cNvPr>
          <p:cNvSpPr txBox="1"/>
          <p:nvPr/>
        </p:nvSpPr>
        <p:spPr>
          <a:xfrm>
            <a:off x="3983155" y="5402434"/>
            <a:ext cx="1958691" cy="369332"/>
          </a:xfrm>
          <a:prstGeom prst="rect">
            <a:avLst/>
          </a:prstGeom>
          <a:noFill/>
        </p:spPr>
        <p:txBody>
          <a:bodyPr wrap="square" lIns="0" tIns="0" rIns="0" bIns="0">
            <a:spAutoFit/>
          </a:bodyPr>
          <a:lstStyle/>
          <a:p>
            <a:pPr algn="ctr"/>
            <a:r>
              <a:rPr lang="en-RO" sz="1200" b="1">
                <a:solidFill>
                  <a:schemeClr val="tx2"/>
                </a:solidFill>
                <a:latin typeface="DM Sans 14pt" pitchFamily="2" charset="77"/>
              </a:rPr>
              <a:t>BETTER</a:t>
            </a:r>
            <a:br>
              <a:rPr lang="en-RO" sz="1200" b="1">
                <a:solidFill>
                  <a:schemeClr val="tx2"/>
                </a:solidFill>
                <a:latin typeface="DM Sans 14pt" pitchFamily="2" charset="77"/>
              </a:rPr>
            </a:br>
            <a:r>
              <a:rPr lang="en-RO" sz="1200" b="1">
                <a:solidFill>
                  <a:schemeClr val="tx2"/>
                </a:solidFill>
                <a:latin typeface="DM Sans 14pt" pitchFamily="2" charset="77"/>
              </a:rPr>
              <a:t>ACCESS</a:t>
            </a:r>
          </a:p>
        </p:txBody>
      </p:sp>
      <p:sp>
        <p:nvSpPr>
          <p:cNvPr id="32" name="TextBox 31">
            <a:extLst>
              <a:ext uri="{FF2B5EF4-FFF2-40B4-BE49-F238E27FC236}">
                <a16:creationId xmlns:a16="http://schemas.microsoft.com/office/drawing/2014/main" id="{A45340D5-DFB9-453B-0925-4BC419319D4A}"/>
              </a:ext>
            </a:extLst>
          </p:cNvPr>
          <p:cNvSpPr txBox="1"/>
          <p:nvPr/>
        </p:nvSpPr>
        <p:spPr>
          <a:xfrm>
            <a:off x="5099071" y="3073020"/>
            <a:ext cx="1958691" cy="369332"/>
          </a:xfrm>
          <a:prstGeom prst="rect">
            <a:avLst/>
          </a:prstGeom>
          <a:noFill/>
        </p:spPr>
        <p:txBody>
          <a:bodyPr wrap="square" lIns="0" tIns="0" rIns="0" bIns="0">
            <a:spAutoFit/>
          </a:bodyPr>
          <a:lstStyle/>
          <a:p>
            <a:pPr algn="ctr"/>
            <a:r>
              <a:rPr lang="en-RO" sz="1200" b="1">
                <a:solidFill>
                  <a:schemeClr val="tx2"/>
                </a:solidFill>
                <a:latin typeface="DM Sans 14pt" pitchFamily="2" charset="77"/>
              </a:rPr>
              <a:t>BETTER</a:t>
            </a:r>
            <a:br>
              <a:rPr lang="en-RO" sz="1200" b="1">
                <a:solidFill>
                  <a:schemeClr val="tx2"/>
                </a:solidFill>
                <a:latin typeface="DM Sans 14pt" pitchFamily="2" charset="77"/>
              </a:rPr>
            </a:br>
            <a:r>
              <a:rPr lang="en-RO" sz="1200" b="1">
                <a:solidFill>
                  <a:schemeClr val="tx2"/>
                </a:solidFill>
                <a:latin typeface="DM Sans 14pt" pitchFamily="2" charset="77"/>
              </a:rPr>
              <a:t>SOPHISTICATION</a:t>
            </a:r>
          </a:p>
        </p:txBody>
      </p:sp>
      <p:sp>
        <p:nvSpPr>
          <p:cNvPr id="44" name="TextBox 43">
            <a:extLst>
              <a:ext uri="{FF2B5EF4-FFF2-40B4-BE49-F238E27FC236}">
                <a16:creationId xmlns:a16="http://schemas.microsoft.com/office/drawing/2014/main" id="{F47E4607-251B-B9A9-795D-DFAB4A8570B7}"/>
              </a:ext>
            </a:extLst>
          </p:cNvPr>
          <p:cNvSpPr txBox="1"/>
          <p:nvPr/>
        </p:nvSpPr>
        <p:spPr>
          <a:xfrm>
            <a:off x="7737231" y="4392672"/>
            <a:ext cx="3259018" cy="626133"/>
          </a:xfrm>
          <a:prstGeom prst="rect">
            <a:avLst/>
          </a:prstGeom>
          <a:noFill/>
        </p:spPr>
        <p:txBody>
          <a:bodyPr wrap="square" lIns="0" tIns="0" rIns="0" bIns="0" rtlCol="0">
            <a:spAutoFit/>
          </a:bodyPr>
          <a:lstStyle/>
          <a:p>
            <a:pPr algn="r">
              <a:lnSpc>
                <a:spcPct val="120000"/>
              </a:lnSpc>
            </a:pPr>
            <a:r>
              <a:rPr lang="en-GB" sz="1150">
                <a:latin typeface="DM Sans 14pt" pitchFamily="2" charset="77"/>
              </a:rPr>
              <a:t>ETFs tend to be more tax efficient than other fund vehicles because they generate fewer capital gain distributions</a:t>
            </a:r>
            <a:r>
              <a:rPr lang="en-GB" sz="1150" baseline="30000">
                <a:latin typeface="DM Sans 14pt" pitchFamily="2" charset="77"/>
              </a:rPr>
              <a:t>1,2</a:t>
            </a:r>
          </a:p>
        </p:txBody>
      </p:sp>
      <p:sp>
        <p:nvSpPr>
          <p:cNvPr id="45" name="TextBox 44">
            <a:extLst>
              <a:ext uri="{FF2B5EF4-FFF2-40B4-BE49-F238E27FC236}">
                <a16:creationId xmlns:a16="http://schemas.microsoft.com/office/drawing/2014/main" id="{CA7D4E94-90F4-0248-B83E-E43FF80C4617}"/>
              </a:ext>
            </a:extLst>
          </p:cNvPr>
          <p:cNvSpPr txBox="1"/>
          <p:nvPr/>
        </p:nvSpPr>
        <p:spPr>
          <a:xfrm>
            <a:off x="6214984" y="5406392"/>
            <a:ext cx="1958691" cy="369332"/>
          </a:xfrm>
          <a:prstGeom prst="rect">
            <a:avLst/>
          </a:prstGeom>
          <a:noFill/>
        </p:spPr>
        <p:txBody>
          <a:bodyPr wrap="square" lIns="0" tIns="0" rIns="0" bIns="0">
            <a:spAutoFit/>
          </a:bodyPr>
          <a:lstStyle/>
          <a:p>
            <a:pPr algn="ctr"/>
            <a:r>
              <a:rPr lang="en-RO" sz="1200" b="1">
                <a:solidFill>
                  <a:schemeClr val="tx2"/>
                </a:solidFill>
                <a:latin typeface="DM Sans 14pt" pitchFamily="2" charset="77"/>
              </a:rPr>
              <a:t>TAX EFFICIENCY</a:t>
            </a:r>
            <a:br>
              <a:rPr lang="en-RO" sz="1200" b="1">
                <a:solidFill>
                  <a:schemeClr val="tx2"/>
                </a:solidFill>
                <a:latin typeface="DM Sans 14pt" pitchFamily="2" charset="77"/>
              </a:rPr>
            </a:br>
            <a:r>
              <a:rPr lang="en-RO" sz="1200">
                <a:solidFill>
                  <a:schemeClr val="tx2">
                    <a:alpha val="67000"/>
                  </a:schemeClr>
                </a:solidFill>
                <a:latin typeface="DM Sans 14pt Medium" pitchFamily="2" charset="77"/>
              </a:rPr>
              <a:t>(BETTER COST)</a:t>
            </a:r>
          </a:p>
        </p:txBody>
      </p:sp>
      <p:sp>
        <p:nvSpPr>
          <p:cNvPr id="3" name="TextBox 2">
            <a:extLst>
              <a:ext uri="{FF2B5EF4-FFF2-40B4-BE49-F238E27FC236}">
                <a16:creationId xmlns:a16="http://schemas.microsoft.com/office/drawing/2014/main" id="{471BC5BC-28B3-1CCB-6CDE-CF9864E56666}"/>
              </a:ext>
            </a:extLst>
          </p:cNvPr>
          <p:cNvSpPr txBox="1"/>
          <p:nvPr/>
        </p:nvSpPr>
        <p:spPr>
          <a:xfrm>
            <a:off x="9303786" y="50644"/>
            <a:ext cx="2573140" cy="253916"/>
          </a:xfrm>
          <a:prstGeom prst="rect">
            <a:avLst/>
          </a:prstGeom>
          <a:noFill/>
        </p:spPr>
        <p:txBody>
          <a:bodyPr wrap="none" rtlCol="0">
            <a:spAutoFit/>
          </a:bodyPr>
          <a:lstStyle/>
          <a:p>
            <a:pPr algn="l"/>
            <a:r>
              <a:rPr lang="en-US" sz="1050">
                <a:solidFill>
                  <a:schemeClr val="bg1">
                    <a:lumMod val="75000"/>
                    <a:alpha val="71580"/>
                  </a:schemeClr>
                </a:solidFill>
                <a:latin typeface="DM Sans 14pt Light" pitchFamily="2" charset="0"/>
              </a:rPr>
              <a:t>Confidential | For Institutional Use Only</a:t>
            </a:r>
          </a:p>
        </p:txBody>
      </p:sp>
      <p:pic>
        <p:nvPicPr>
          <p:cNvPr id="4" name="Picture 3">
            <a:extLst>
              <a:ext uri="{FF2B5EF4-FFF2-40B4-BE49-F238E27FC236}">
                <a16:creationId xmlns:a16="http://schemas.microsoft.com/office/drawing/2014/main" id="{FFBA4D13-1CBD-C4FE-A2E1-FE3E64F54E0A}"/>
              </a:ext>
            </a:extLst>
          </p:cNvPr>
          <p:cNvPicPr>
            <a:picLocks noChangeAspect="1"/>
          </p:cNvPicPr>
          <p:nvPr/>
        </p:nvPicPr>
        <p:blipFill>
          <a:blip r:embed="rId7"/>
          <a:srcRect/>
          <a:stretch/>
        </p:blipFill>
        <p:spPr>
          <a:xfrm>
            <a:off x="5587809" y="3953403"/>
            <a:ext cx="981212" cy="964404"/>
          </a:xfrm>
          <a:prstGeom prst="ellipse">
            <a:avLst/>
          </a:prstGeom>
        </p:spPr>
      </p:pic>
      <p:sp>
        <p:nvSpPr>
          <p:cNvPr id="2" name="TextBox 1">
            <a:extLst>
              <a:ext uri="{FF2B5EF4-FFF2-40B4-BE49-F238E27FC236}">
                <a16:creationId xmlns:a16="http://schemas.microsoft.com/office/drawing/2014/main" id="{9159AA9B-3F39-5C5B-E4D4-B0E093BD5C9D}"/>
              </a:ext>
            </a:extLst>
          </p:cNvPr>
          <p:cNvSpPr txBox="1"/>
          <p:nvPr/>
        </p:nvSpPr>
        <p:spPr>
          <a:xfrm>
            <a:off x="8971510" y="6424936"/>
            <a:ext cx="2129337" cy="140103"/>
          </a:xfrm>
          <a:prstGeom prst="rect">
            <a:avLst/>
          </a:prstGeom>
          <a:noFill/>
        </p:spPr>
        <p:txBody>
          <a:bodyPr wrap="square" lIns="0" tIns="0" rIns="0" bIns="0" rtlCol="0">
            <a:spAutoFit/>
          </a:bodyPr>
          <a:lstStyle/>
          <a:p>
            <a:pPr algn="ctr">
              <a:lnSpc>
                <a:spcPct val="120000"/>
              </a:lnSpc>
            </a:pPr>
            <a:r>
              <a:rPr lang="en-GB" sz="800">
                <a:latin typeface="DM Sans 14pt Light" pitchFamily="2" charset="0"/>
              </a:rPr>
              <a:t>Refer to Endnotes for additional information.</a:t>
            </a:r>
            <a:endParaRPr lang="en-GB" sz="600" baseline="30000">
              <a:latin typeface="DM Sans 14pt Light" pitchFamily="2" charset="0"/>
            </a:endParaRPr>
          </a:p>
        </p:txBody>
      </p:sp>
    </p:spTree>
    <p:extLst>
      <p:ext uri="{BB962C8B-B14F-4D97-AF65-F5344CB8AC3E}">
        <p14:creationId xmlns:p14="http://schemas.microsoft.com/office/powerpoint/2010/main" val="28722671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23D611DE-EF55-DDAF-68DF-2BB6BBEAF694}"/>
              </a:ext>
            </a:extLst>
          </p:cNvPr>
          <p:cNvGrpSpPr/>
          <p:nvPr/>
        </p:nvGrpSpPr>
        <p:grpSpPr>
          <a:xfrm>
            <a:off x="887047" y="4003368"/>
            <a:ext cx="2783321" cy="1704520"/>
            <a:chOff x="887047" y="3858124"/>
            <a:chExt cx="2783321" cy="1704520"/>
          </a:xfrm>
        </p:grpSpPr>
        <p:sp>
          <p:nvSpPr>
            <p:cNvPr id="15" name="TextBox 14">
              <a:extLst>
                <a:ext uri="{FF2B5EF4-FFF2-40B4-BE49-F238E27FC236}">
                  <a16:creationId xmlns:a16="http://schemas.microsoft.com/office/drawing/2014/main" id="{8043D1DA-576F-3FA0-53B7-138752B03E8B}"/>
                </a:ext>
              </a:extLst>
            </p:cNvPr>
            <p:cNvSpPr txBox="1"/>
            <p:nvPr/>
          </p:nvSpPr>
          <p:spPr>
            <a:xfrm>
              <a:off x="1083669" y="3858124"/>
              <a:ext cx="2390077" cy="553998"/>
            </a:xfrm>
            <a:prstGeom prst="rect">
              <a:avLst/>
            </a:prstGeom>
            <a:noFill/>
          </p:spPr>
          <p:txBody>
            <a:bodyPr wrap="none" lIns="0" tIns="0" rIns="0" bIns="0" rtlCol="0">
              <a:spAutoFit/>
            </a:bodyPr>
            <a:lstStyle/>
            <a:p>
              <a:pPr algn="ctr"/>
              <a:r>
                <a:rPr lang="en-GB" b="1">
                  <a:latin typeface="DM Sans 14pt" pitchFamily="2" charset="77"/>
                </a:rPr>
                <a:t>Cultivate Investment</a:t>
              </a:r>
              <a:br>
                <a:rPr lang="en-GB" b="1">
                  <a:latin typeface="DM Sans 14pt" pitchFamily="2" charset="77"/>
                </a:rPr>
              </a:br>
              <a:r>
                <a:rPr lang="en-GB" b="1">
                  <a:latin typeface="DM Sans 14pt" pitchFamily="2" charset="77"/>
                </a:rPr>
                <a:t>Strategies</a:t>
              </a:r>
              <a:endParaRPr lang="en-RO" b="1">
                <a:latin typeface="DM Sans 14pt" pitchFamily="2" charset="77"/>
              </a:endParaRPr>
            </a:p>
          </p:txBody>
        </p:sp>
        <p:sp>
          <p:nvSpPr>
            <p:cNvPr id="16" name="TextBox 15">
              <a:extLst>
                <a:ext uri="{FF2B5EF4-FFF2-40B4-BE49-F238E27FC236}">
                  <a16:creationId xmlns:a16="http://schemas.microsoft.com/office/drawing/2014/main" id="{3BBFD168-2D7D-F77C-630D-AA4B925097D9}"/>
                </a:ext>
              </a:extLst>
            </p:cNvPr>
            <p:cNvSpPr txBox="1"/>
            <p:nvPr/>
          </p:nvSpPr>
          <p:spPr>
            <a:xfrm>
              <a:off x="887047" y="4618411"/>
              <a:ext cx="2783321" cy="944233"/>
            </a:xfrm>
            <a:prstGeom prst="rect">
              <a:avLst/>
            </a:prstGeom>
            <a:noFill/>
          </p:spPr>
          <p:txBody>
            <a:bodyPr wrap="square" lIns="0" tIns="0" rIns="0" bIns="0" rtlCol="0">
              <a:spAutoFit/>
            </a:bodyPr>
            <a:lstStyle/>
            <a:p>
              <a:pPr algn="ctr">
                <a:lnSpc>
                  <a:spcPct val="130000"/>
                </a:lnSpc>
              </a:pPr>
              <a:r>
                <a:rPr lang="en-GB" sz="1200">
                  <a:solidFill>
                    <a:schemeClr val="bg1">
                      <a:lumMod val="50000"/>
                      <a:alpha val="94000"/>
                    </a:schemeClr>
                  </a:solidFill>
                  <a:latin typeface="DM Sans 14pt Light" pitchFamily="2" charset="77"/>
                </a:rPr>
                <a:t>Leverage internal experience and external networks to develop</a:t>
              </a:r>
              <a:br>
                <a:rPr lang="en-GB" sz="1200">
                  <a:solidFill>
                    <a:schemeClr val="bg1">
                      <a:lumMod val="50000"/>
                      <a:alpha val="94000"/>
                    </a:schemeClr>
                  </a:solidFill>
                  <a:latin typeface="DM Sans 14pt Light" pitchFamily="2" charset="77"/>
                </a:rPr>
              </a:br>
              <a:r>
                <a:rPr lang="en-GB" sz="1200">
                  <a:solidFill>
                    <a:schemeClr val="bg1">
                      <a:lumMod val="50000"/>
                      <a:alpha val="94000"/>
                    </a:schemeClr>
                  </a:solidFill>
                  <a:latin typeface="DM Sans 14pt Light" pitchFamily="2" charset="77"/>
                </a:rPr>
                <a:t>innovative investment strategies</a:t>
              </a:r>
              <a:endParaRPr lang="en-RO" sz="1200">
                <a:solidFill>
                  <a:schemeClr val="bg1">
                    <a:lumMod val="50000"/>
                    <a:alpha val="94000"/>
                  </a:schemeClr>
                </a:solidFill>
                <a:latin typeface="DM Sans 14pt Light" pitchFamily="2" charset="77"/>
              </a:endParaRPr>
            </a:p>
            <a:p>
              <a:pPr algn="ctr">
                <a:lnSpc>
                  <a:spcPct val="130000"/>
                </a:lnSpc>
              </a:pPr>
              <a:endParaRPr lang="en-RO" sz="1200">
                <a:solidFill>
                  <a:schemeClr val="bg1">
                    <a:lumMod val="50000"/>
                    <a:alpha val="94000"/>
                  </a:schemeClr>
                </a:solidFill>
                <a:latin typeface="DM Sans 14pt Light" pitchFamily="2" charset="77"/>
              </a:endParaRPr>
            </a:p>
          </p:txBody>
        </p:sp>
      </p:grpSp>
      <p:grpSp>
        <p:nvGrpSpPr>
          <p:cNvPr id="18" name="Group 17">
            <a:extLst>
              <a:ext uri="{FF2B5EF4-FFF2-40B4-BE49-F238E27FC236}">
                <a16:creationId xmlns:a16="http://schemas.microsoft.com/office/drawing/2014/main" id="{69231BC2-6CF6-08C8-EDC2-45E3B4909972}"/>
              </a:ext>
            </a:extLst>
          </p:cNvPr>
          <p:cNvGrpSpPr/>
          <p:nvPr/>
        </p:nvGrpSpPr>
        <p:grpSpPr>
          <a:xfrm>
            <a:off x="4704337" y="4003368"/>
            <a:ext cx="2783321" cy="1704520"/>
            <a:chOff x="887044" y="3858124"/>
            <a:chExt cx="2783321" cy="1704520"/>
          </a:xfrm>
        </p:grpSpPr>
        <p:sp>
          <p:nvSpPr>
            <p:cNvPr id="19" name="TextBox 18">
              <a:extLst>
                <a:ext uri="{FF2B5EF4-FFF2-40B4-BE49-F238E27FC236}">
                  <a16:creationId xmlns:a16="http://schemas.microsoft.com/office/drawing/2014/main" id="{B2E0C5FF-8708-B87C-34C6-8C08150D00F4}"/>
                </a:ext>
              </a:extLst>
            </p:cNvPr>
            <p:cNvSpPr txBox="1"/>
            <p:nvPr/>
          </p:nvSpPr>
          <p:spPr>
            <a:xfrm>
              <a:off x="1563774" y="3858124"/>
              <a:ext cx="1429879" cy="553998"/>
            </a:xfrm>
            <a:prstGeom prst="rect">
              <a:avLst/>
            </a:prstGeom>
            <a:noFill/>
          </p:spPr>
          <p:txBody>
            <a:bodyPr wrap="none" lIns="0" tIns="0" rIns="0" bIns="0" rtlCol="0">
              <a:spAutoFit/>
            </a:bodyPr>
            <a:lstStyle/>
            <a:p>
              <a:pPr algn="ctr"/>
              <a:r>
                <a:rPr lang="en-GB" b="1">
                  <a:latin typeface="DM Sans 14pt" pitchFamily="2" charset="77"/>
                </a:rPr>
                <a:t>Build</a:t>
              </a:r>
              <a:br>
                <a:rPr lang="en-GB" b="1">
                  <a:latin typeface="DM Sans 14pt" pitchFamily="2" charset="77"/>
                </a:rPr>
              </a:br>
              <a:r>
                <a:rPr lang="en-GB" b="1">
                  <a:latin typeface="DM Sans 14pt" pitchFamily="2" charset="77"/>
                </a:rPr>
                <a:t>ETF Platform</a:t>
              </a:r>
              <a:endParaRPr lang="en-RO" b="1">
                <a:latin typeface="DM Sans 14pt" pitchFamily="2" charset="77"/>
              </a:endParaRPr>
            </a:p>
          </p:txBody>
        </p:sp>
        <p:sp>
          <p:nvSpPr>
            <p:cNvPr id="20" name="TextBox 19">
              <a:extLst>
                <a:ext uri="{FF2B5EF4-FFF2-40B4-BE49-F238E27FC236}">
                  <a16:creationId xmlns:a16="http://schemas.microsoft.com/office/drawing/2014/main" id="{46F37C39-074A-2285-C0D1-331F431A8F87}"/>
                </a:ext>
              </a:extLst>
            </p:cNvPr>
            <p:cNvSpPr txBox="1"/>
            <p:nvPr/>
          </p:nvSpPr>
          <p:spPr>
            <a:xfrm>
              <a:off x="887044" y="4618411"/>
              <a:ext cx="2783321" cy="944233"/>
            </a:xfrm>
            <a:prstGeom prst="rect">
              <a:avLst/>
            </a:prstGeom>
            <a:noFill/>
          </p:spPr>
          <p:txBody>
            <a:bodyPr wrap="square" lIns="0" tIns="0" rIns="0" bIns="0" rtlCol="0">
              <a:spAutoFit/>
            </a:bodyPr>
            <a:lstStyle/>
            <a:p>
              <a:pPr algn="ctr">
                <a:lnSpc>
                  <a:spcPct val="130000"/>
                </a:lnSpc>
              </a:pPr>
              <a:r>
                <a:rPr lang="en-GB" sz="1200">
                  <a:solidFill>
                    <a:schemeClr val="bg1">
                      <a:lumMod val="50000"/>
                      <a:alpha val="94000"/>
                    </a:schemeClr>
                  </a:solidFill>
                  <a:latin typeface="DM Sans 14pt Light" pitchFamily="2" charset="77"/>
                </a:rPr>
                <a:t>Quickly launch and scale ETFs in partnership with family offices, RIAs, and fund managers</a:t>
              </a:r>
              <a:endParaRPr lang="en-RO" sz="1200">
                <a:solidFill>
                  <a:schemeClr val="bg1">
                    <a:lumMod val="50000"/>
                    <a:alpha val="94000"/>
                  </a:schemeClr>
                </a:solidFill>
                <a:latin typeface="DM Sans 14pt Light" pitchFamily="2" charset="77"/>
              </a:endParaRPr>
            </a:p>
            <a:p>
              <a:pPr algn="ctr">
                <a:lnSpc>
                  <a:spcPct val="130000"/>
                </a:lnSpc>
              </a:pPr>
              <a:endParaRPr lang="en-RO" sz="1200">
                <a:solidFill>
                  <a:schemeClr val="bg1">
                    <a:lumMod val="50000"/>
                    <a:alpha val="94000"/>
                  </a:schemeClr>
                </a:solidFill>
                <a:latin typeface="DM Sans 14pt Light" pitchFamily="2" charset="77"/>
              </a:endParaRPr>
            </a:p>
          </p:txBody>
        </p:sp>
      </p:grpSp>
      <p:grpSp>
        <p:nvGrpSpPr>
          <p:cNvPr id="21" name="Group 20">
            <a:extLst>
              <a:ext uri="{FF2B5EF4-FFF2-40B4-BE49-F238E27FC236}">
                <a16:creationId xmlns:a16="http://schemas.microsoft.com/office/drawing/2014/main" id="{2A882B54-5329-4077-08F4-7721A3BED507}"/>
              </a:ext>
            </a:extLst>
          </p:cNvPr>
          <p:cNvGrpSpPr/>
          <p:nvPr/>
        </p:nvGrpSpPr>
        <p:grpSpPr>
          <a:xfrm>
            <a:off x="8516614" y="4003368"/>
            <a:ext cx="2783322" cy="1704519"/>
            <a:chOff x="884284" y="3858124"/>
            <a:chExt cx="2783322" cy="1704519"/>
          </a:xfrm>
        </p:grpSpPr>
        <p:sp>
          <p:nvSpPr>
            <p:cNvPr id="22" name="TextBox 21">
              <a:extLst>
                <a:ext uri="{FF2B5EF4-FFF2-40B4-BE49-F238E27FC236}">
                  <a16:creationId xmlns:a16="http://schemas.microsoft.com/office/drawing/2014/main" id="{FC0128CF-68F7-4552-52BC-647321AE6A67}"/>
                </a:ext>
              </a:extLst>
            </p:cNvPr>
            <p:cNvSpPr txBox="1"/>
            <p:nvPr/>
          </p:nvSpPr>
          <p:spPr>
            <a:xfrm>
              <a:off x="1606250" y="3858124"/>
              <a:ext cx="1344919" cy="553998"/>
            </a:xfrm>
            <a:prstGeom prst="rect">
              <a:avLst/>
            </a:prstGeom>
            <a:noFill/>
          </p:spPr>
          <p:txBody>
            <a:bodyPr wrap="none" lIns="0" tIns="0" rIns="0" bIns="0" rtlCol="0">
              <a:spAutoFit/>
            </a:bodyPr>
            <a:lstStyle/>
            <a:p>
              <a:pPr algn="ctr"/>
              <a:r>
                <a:rPr lang="en-GB" b="1">
                  <a:latin typeface="DM Sans 14pt" pitchFamily="2" charset="77"/>
                </a:rPr>
                <a:t>Drive</a:t>
              </a:r>
              <a:br>
                <a:rPr lang="en-GB" b="1">
                  <a:latin typeface="DM Sans 14pt" pitchFamily="2" charset="77"/>
                </a:rPr>
              </a:br>
              <a:r>
                <a:rPr lang="en-GB" b="1">
                  <a:latin typeface="DM Sans 14pt" pitchFamily="2" charset="77"/>
                </a:rPr>
                <a:t>Distribution</a:t>
              </a:r>
              <a:endParaRPr lang="en-RO" b="1">
                <a:latin typeface="DM Sans 14pt" pitchFamily="2" charset="77"/>
              </a:endParaRPr>
            </a:p>
          </p:txBody>
        </p:sp>
        <p:sp>
          <p:nvSpPr>
            <p:cNvPr id="23" name="TextBox 22">
              <a:extLst>
                <a:ext uri="{FF2B5EF4-FFF2-40B4-BE49-F238E27FC236}">
                  <a16:creationId xmlns:a16="http://schemas.microsoft.com/office/drawing/2014/main" id="{CF755D86-D8B5-8F1D-2275-6EA99749DB56}"/>
                </a:ext>
              </a:extLst>
            </p:cNvPr>
            <p:cNvSpPr txBox="1"/>
            <p:nvPr/>
          </p:nvSpPr>
          <p:spPr>
            <a:xfrm>
              <a:off x="884284" y="4618410"/>
              <a:ext cx="2783322" cy="944233"/>
            </a:xfrm>
            <a:prstGeom prst="rect">
              <a:avLst/>
            </a:prstGeom>
            <a:noFill/>
          </p:spPr>
          <p:txBody>
            <a:bodyPr wrap="square" lIns="0" tIns="0" rIns="0" bIns="0" rtlCol="0">
              <a:spAutoFit/>
            </a:bodyPr>
            <a:lstStyle/>
            <a:p>
              <a:pPr algn="ctr">
                <a:lnSpc>
                  <a:spcPct val="130000"/>
                </a:lnSpc>
              </a:pPr>
              <a:r>
                <a:rPr lang="en-GB" sz="1200">
                  <a:solidFill>
                    <a:schemeClr val="bg1">
                      <a:lumMod val="50000"/>
                      <a:alpha val="94000"/>
                    </a:schemeClr>
                  </a:solidFill>
                  <a:latin typeface="DM Sans 14pt Light" pitchFamily="2" charset="77"/>
                </a:rPr>
                <a:t>Broaden the ecosystem’s access to our strategies by removing friction</a:t>
              </a:r>
              <a:br>
                <a:rPr lang="en-GB" sz="1200">
                  <a:solidFill>
                    <a:schemeClr val="bg1">
                      <a:lumMod val="50000"/>
                      <a:alpha val="94000"/>
                    </a:schemeClr>
                  </a:solidFill>
                  <a:latin typeface="DM Sans 14pt Light" pitchFamily="2" charset="77"/>
                </a:rPr>
              </a:br>
              <a:r>
                <a:rPr lang="en-GB" sz="1200">
                  <a:solidFill>
                    <a:schemeClr val="bg1">
                      <a:lumMod val="50000"/>
                      <a:alpha val="94000"/>
                    </a:schemeClr>
                  </a:solidFill>
                  <a:latin typeface="DM Sans 14pt Light" pitchFamily="2" charset="77"/>
                </a:rPr>
                <a:t>for allocators</a:t>
              </a:r>
              <a:endParaRPr lang="en-RO" sz="1200">
                <a:solidFill>
                  <a:schemeClr val="bg1">
                    <a:lumMod val="50000"/>
                    <a:alpha val="94000"/>
                  </a:schemeClr>
                </a:solidFill>
                <a:latin typeface="DM Sans 14pt Light" pitchFamily="2" charset="77"/>
              </a:endParaRPr>
            </a:p>
            <a:p>
              <a:pPr algn="ctr">
                <a:lnSpc>
                  <a:spcPct val="130000"/>
                </a:lnSpc>
              </a:pPr>
              <a:endParaRPr lang="en-RO" sz="1200">
                <a:solidFill>
                  <a:schemeClr val="bg1">
                    <a:lumMod val="50000"/>
                    <a:alpha val="94000"/>
                  </a:schemeClr>
                </a:solidFill>
                <a:latin typeface="DM Sans 14pt Light" pitchFamily="2" charset="77"/>
              </a:endParaRPr>
            </a:p>
          </p:txBody>
        </p:sp>
      </p:grpSp>
      <p:pic>
        <p:nvPicPr>
          <p:cNvPr id="34" name="Graphic 33">
            <a:extLst>
              <a:ext uri="{FF2B5EF4-FFF2-40B4-BE49-F238E27FC236}">
                <a16:creationId xmlns:a16="http://schemas.microsoft.com/office/drawing/2014/main" id="{52CE973A-EF4A-A2F2-389A-5EE9933252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55107" y="2715066"/>
            <a:ext cx="647502" cy="721340"/>
          </a:xfrm>
          <a:prstGeom prst="rect">
            <a:avLst/>
          </a:prstGeom>
        </p:spPr>
      </p:pic>
      <p:pic>
        <p:nvPicPr>
          <p:cNvPr id="54" name="Graphic 53">
            <a:extLst>
              <a:ext uri="{FF2B5EF4-FFF2-40B4-BE49-F238E27FC236}">
                <a16:creationId xmlns:a16="http://schemas.microsoft.com/office/drawing/2014/main" id="{C303DD9F-718E-D1B6-2C6D-8C3ED77300B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567207" y="2747798"/>
            <a:ext cx="687658" cy="701466"/>
          </a:xfrm>
          <a:prstGeom prst="rect">
            <a:avLst/>
          </a:prstGeom>
        </p:spPr>
      </p:pic>
      <p:pic>
        <p:nvPicPr>
          <p:cNvPr id="56" name="Graphic 55">
            <a:extLst>
              <a:ext uri="{FF2B5EF4-FFF2-40B4-BE49-F238E27FC236}">
                <a16:creationId xmlns:a16="http://schemas.microsoft.com/office/drawing/2014/main" id="{E7BFCFB9-5235-68B5-A156-DDF7F4A9294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751959" y="2747798"/>
            <a:ext cx="688079" cy="613235"/>
          </a:xfrm>
          <a:prstGeom prst="rect">
            <a:avLst/>
          </a:prstGeom>
        </p:spPr>
      </p:pic>
      <p:sp>
        <p:nvSpPr>
          <p:cNvPr id="3" name="Text Placeholder 2">
            <a:extLst>
              <a:ext uri="{FF2B5EF4-FFF2-40B4-BE49-F238E27FC236}">
                <a16:creationId xmlns:a16="http://schemas.microsoft.com/office/drawing/2014/main" id="{ACF9717F-2ADA-07B0-9440-424AED268200}"/>
              </a:ext>
            </a:extLst>
          </p:cNvPr>
          <p:cNvSpPr>
            <a:spLocks noGrp="1"/>
          </p:cNvSpPr>
          <p:nvPr>
            <p:ph type="body" sz="quarter" idx="10"/>
          </p:nvPr>
        </p:nvSpPr>
        <p:spPr/>
        <p:txBody>
          <a:bodyPr/>
          <a:lstStyle/>
          <a:p>
            <a:r>
              <a:rPr lang="en-RO"/>
              <a:t>HOW WE WIN</a:t>
            </a:r>
          </a:p>
        </p:txBody>
      </p:sp>
      <p:sp>
        <p:nvSpPr>
          <p:cNvPr id="6" name="Text Placeholder 5">
            <a:extLst>
              <a:ext uri="{FF2B5EF4-FFF2-40B4-BE49-F238E27FC236}">
                <a16:creationId xmlns:a16="http://schemas.microsoft.com/office/drawing/2014/main" id="{4446D134-B29E-53A7-B225-5A1A93B8ADE3}"/>
              </a:ext>
            </a:extLst>
          </p:cNvPr>
          <p:cNvSpPr>
            <a:spLocks noGrp="1"/>
          </p:cNvSpPr>
          <p:nvPr>
            <p:ph type="body" sz="quarter" idx="11"/>
          </p:nvPr>
        </p:nvSpPr>
        <p:spPr/>
        <p:txBody>
          <a:bodyPr/>
          <a:lstStyle/>
          <a:p>
            <a:r>
              <a:rPr lang="en-GB"/>
              <a:t>Building a firm that democratizes access to institutional grade investment strategies.</a:t>
            </a:r>
          </a:p>
          <a:p>
            <a:endParaRPr lang="en-RO"/>
          </a:p>
        </p:txBody>
      </p:sp>
      <p:sp>
        <p:nvSpPr>
          <p:cNvPr id="8" name="TextBox 7">
            <a:extLst>
              <a:ext uri="{FF2B5EF4-FFF2-40B4-BE49-F238E27FC236}">
                <a16:creationId xmlns:a16="http://schemas.microsoft.com/office/drawing/2014/main" id="{E463A89E-231F-C656-2ABA-A7AFFFCA075D}"/>
              </a:ext>
            </a:extLst>
          </p:cNvPr>
          <p:cNvSpPr txBox="1"/>
          <p:nvPr/>
        </p:nvSpPr>
        <p:spPr>
          <a:xfrm>
            <a:off x="9303786" y="50644"/>
            <a:ext cx="2573140" cy="253916"/>
          </a:xfrm>
          <a:prstGeom prst="rect">
            <a:avLst/>
          </a:prstGeom>
          <a:noFill/>
        </p:spPr>
        <p:txBody>
          <a:bodyPr wrap="none" rtlCol="0">
            <a:spAutoFit/>
          </a:bodyPr>
          <a:lstStyle/>
          <a:p>
            <a:pPr algn="l"/>
            <a:r>
              <a:rPr lang="en-US" sz="1050">
                <a:solidFill>
                  <a:schemeClr val="bg1">
                    <a:lumMod val="75000"/>
                    <a:alpha val="71580"/>
                  </a:schemeClr>
                </a:solidFill>
                <a:latin typeface="DM Sans 14pt Light" pitchFamily="2" charset="0"/>
              </a:rPr>
              <a:t>Confidential | For Institutional Use Only</a:t>
            </a:r>
          </a:p>
        </p:txBody>
      </p:sp>
    </p:spTree>
    <p:extLst>
      <p:ext uri="{BB962C8B-B14F-4D97-AF65-F5344CB8AC3E}">
        <p14:creationId xmlns:p14="http://schemas.microsoft.com/office/powerpoint/2010/main" val="7757677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D0050C5-B584-CB59-9C9B-2D39D7C4D2FB}"/>
              </a:ext>
            </a:extLst>
          </p:cNvPr>
          <p:cNvSpPr>
            <a:spLocks noGrp="1"/>
          </p:cNvSpPr>
          <p:nvPr>
            <p:ph type="body" sz="quarter" idx="10"/>
          </p:nvPr>
        </p:nvSpPr>
        <p:spPr/>
        <p:txBody>
          <a:bodyPr/>
          <a:lstStyle/>
          <a:p>
            <a:r>
              <a:rPr lang="en-RO"/>
              <a:t>FOUNDATIONAL PILLARS</a:t>
            </a:r>
          </a:p>
        </p:txBody>
      </p:sp>
      <p:sp>
        <p:nvSpPr>
          <p:cNvPr id="10" name="Text Placeholder 9">
            <a:extLst>
              <a:ext uri="{FF2B5EF4-FFF2-40B4-BE49-F238E27FC236}">
                <a16:creationId xmlns:a16="http://schemas.microsoft.com/office/drawing/2014/main" id="{F3067D73-E410-9BC7-07F1-CC7A5536E6BE}"/>
              </a:ext>
            </a:extLst>
          </p:cNvPr>
          <p:cNvSpPr>
            <a:spLocks noGrp="1"/>
          </p:cNvSpPr>
          <p:nvPr>
            <p:ph type="body" sz="quarter" idx="11"/>
          </p:nvPr>
        </p:nvSpPr>
        <p:spPr/>
        <p:txBody>
          <a:bodyPr/>
          <a:lstStyle/>
          <a:p>
            <a:pPr>
              <a:lnSpc>
                <a:spcPct val="100000"/>
              </a:lnSpc>
            </a:pPr>
            <a:r>
              <a:rPr lang="en-GB" sz="2400">
                <a:solidFill>
                  <a:schemeClr val="bg1"/>
                </a:solidFill>
              </a:rPr>
              <a:t>We provide products and services to clients that adher</a:t>
            </a:r>
            <a:r>
              <a:rPr lang="en-GB"/>
              <a:t>e to several foundational pillars.</a:t>
            </a:r>
            <a:endParaRPr lang="en-GB" sz="2400">
              <a:solidFill>
                <a:schemeClr val="bg1"/>
              </a:solidFill>
            </a:endParaRPr>
          </a:p>
        </p:txBody>
      </p:sp>
      <p:sp>
        <p:nvSpPr>
          <p:cNvPr id="2" name="TextBox 1">
            <a:extLst>
              <a:ext uri="{FF2B5EF4-FFF2-40B4-BE49-F238E27FC236}">
                <a16:creationId xmlns:a16="http://schemas.microsoft.com/office/drawing/2014/main" id="{77F73AFA-3BB6-10DE-C983-513990D7957C}"/>
              </a:ext>
            </a:extLst>
          </p:cNvPr>
          <p:cNvSpPr txBox="1"/>
          <p:nvPr/>
        </p:nvSpPr>
        <p:spPr>
          <a:xfrm>
            <a:off x="1411214" y="2354635"/>
            <a:ext cx="1296830" cy="307777"/>
          </a:xfrm>
          <a:prstGeom prst="rect">
            <a:avLst/>
          </a:prstGeom>
          <a:noFill/>
        </p:spPr>
        <p:txBody>
          <a:bodyPr wrap="none" lIns="0" tIns="0" rIns="0" bIns="0" rtlCol="0">
            <a:spAutoFit/>
          </a:bodyPr>
          <a:lstStyle/>
          <a:p>
            <a:pPr algn="l"/>
            <a:r>
              <a:rPr lang="en-GB" sz="2000">
                <a:latin typeface="DM Sans 14pt Medium" pitchFamily="2" charset="77"/>
              </a:rPr>
              <a:t>Tax-aware</a:t>
            </a:r>
            <a:endParaRPr lang="en-RO" sz="2000">
              <a:latin typeface="DM Sans 14pt Medium" pitchFamily="2" charset="77"/>
            </a:endParaRPr>
          </a:p>
        </p:txBody>
      </p:sp>
      <p:sp>
        <p:nvSpPr>
          <p:cNvPr id="3" name="TextBox 2">
            <a:extLst>
              <a:ext uri="{FF2B5EF4-FFF2-40B4-BE49-F238E27FC236}">
                <a16:creationId xmlns:a16="http://schemas.microsoft.com/office/drawing/2014/main" id="{1DF7BD0C-5DBF-A8FD-6D3E-FBE6A313AA1E}"/>
              </a:ext>
            </a:extLst>
          </p:cNvPr>
          <p:cNvSpPr txBox="1"/>
          <p:nvPr/>
        </p:nvSpPr>
        <p:spPr>
          <a:xfrm>
            <a:off x="1411214" y="2807849"/>
            <a:ext cx="4076784" cy="1525739"/>
          </a:xfrm>
          <a:prstGeom prst="rect">
            <a:avLst/>
          </a:prstGeom>
          <a:noFill/>
        </p:spPr>
        <p:txBody>
          <a:bodyPr wrap="square" lIns="0" tIns="0" rIns="0" bIns="0" rtlCol="0">
            <a:spAutoFit/>
          </a:bodyPr>
          <a:lstStyle/>
          <a:p>
            <a:pPr>
              <a:lnSpc>
                <a:spcPct val="130000"/>
              </a:lnSpc>
            </a:pPr>
            <a:r>
              <a:rPr lang="en-GB" sz="1100">
                <a:solidFill>
                  <a:schemeClr val="bg1">
                    <a:lumMod val="50000"/>
                    <a:alpha val="94000"/>
                  </a:schemeClr>
                </a:solidFill>
                <a:latin typeface="DM Sans 14pt Light" pitchFamily="2" charset="77"/>
              </a:rPr>
              <a:t>Focus on delivering after-tax returns utilizing modern investment vehicles, like ETFs, that are generally more tax efficient than legacy structures.</a:t>
            </a:r>
            <a:r>
              <a:rPr lang="en-GB" sz="1100" baseline="30000">
                <a:solidFill>
                  <a:schemeClr val="bg1">
                    <a:lumMod val="50000"/>
                    <a:alpha val="94000"/>
                  </a:schemeClr>
                </a:solidFill>
                <a:latin typeface="DM Sans 14pt Light" pitchFamily="2" charset="77"/>
              </a:rPr>
              <a:t>1,2</a:t>
            </a:r>
            <a:br>
              <a:rPr lang="en-GB" sz="1100">
                <a:solidFill>
                  <a:schemeClr val="bg1">
                    <a:lumMod val="50000"/>
                    <a:alpha val="94000"/>
                  </a:schemeClr>
                </a:solidFill>
                <a:latin typeface="DM Sans 14pt Light" pitchFamily="2" charset="77"/>
              </a:rPr>
            </a:br>
            <a:endParaRPr lang="en-GB" sz="1100">
              <a:solidFill>
                <a:schemeClr val="bg1">
                  <a:lumMod val="50000"/>
                  <a:alpha val="94000"/>
                </a:schemeClr>
              </a:solidFill>
              <a:latin typeface="DM Sans 14pt Light" pitchFamily="2" charset="77"/>
            </a:endParaRPr>
          </a:p>
          <a:p>
            <a:pPr>
              <a:lnSpc>
                <a:spcPct val="130000"/>
              </a:lnSpc>
            </a:pPr>
            <a:br>
              <a:rPr lang="en-GB" sz="1100">
                <a:solidFill>
                  <a:schemeClr val="bg1">
                    <a:lumMod val="50000"/>
                    <a:alpha val="94000"/>
                  </a:schemeClr>
                </a:solidFill>
                <a:latin typeface="DM Sans 14pt Light" pitchFamily="2" charset="77"/>
              </a:rPr>
            </a:br>
            <a:endParaRPr lang="en-GB" sz="1100">
              <a:solidFill>
                <a:schemeClr val="bg1">
                  <a:lumMod val="50000"/>
                  <a:alpha val="94000"/>
                </a:schemeClr>
              </a:solidFill>
              <a:latin typeface="DM Sans 14pt Light" pitchFamily="2" charset="77"/>
            </a:endParaRPr>
          </a:p>
          <a:p>
            <a:pPr>
              <a:lnSpc>
                <a:spcPct val="130000"/>
              </a:lnSpc>
            </a:pPr>
            <a:endParaRPr lang="en-RO" sz="1100">
              <a:solidFill>
                <a:schemeClr val="bg1">
                  <a:lumMod val="50000"/>
                  <a:alpha val="94000"/>
                </a:schemeClr>
              </a:solidFill>
              <a:latin typeface="DM Sans 14pt Light" pitchFamily="2" charset="77"/>
            </a:endParaRPr>
          </a:p>
        </p:txBody>
      </p:sp>
      <p:sp>
        <p:nvSpPr>
          <p:cNvPr id="4" name="TextBox 3">
            <a:extLst>
              <a:ext uri="{FF2B5EF4-FFF2-40B4-BE49-F238E27FC236}">
                <a16:creationId xmlns:a16="http://schemas.microsoft.com/office/drawing/2014/main" id="{41F67636-DB6C-5B9D-2DCE-1025B97D2CE7}"/>
              </a:ext>
            </a:extLst>
          </p:cNvPr>
          <p:cNvSpPr txBox="1"/>
          <p:nvPr/>
        </p:nvSpPr>
        <p:spPr>
          <a:xfrm>
            <a:off x="7003689" y="2354635"/>
            <a:ext cx="1199046" cy="307777"/>
          </a:xfrm>
          <a:prstGeom prst="rect">
            <a:avLst/>
          </a:prstGeom>
          <a:noFill/>
        </p:spPr>
        <p:txBody>
          <a:bodyPr wrap="none" lIns="0" tIns="0" rIns="0" bIns="0" rtlCol="0">
            <a:spAutoFit/>
          </a:bodyPr>
          <a:lstStyle/>
          <a:p>
            <a:pPr algn="l"/>
            <a:r>
              <a:rPr lang="en-GB" sz="2000">
                <a:latin typeface="DM Sans 14pt Medium" pitchFamily="2" charset="77"/>
              </a:rPr>
              <a:t>Simplicity</a:t>
            </a:r>
            <a:endParaRPr lang="en-RO" sz="2000">
              <a:latin typeface="DM Sans 14pt Medium" pitchFamily="2" charset="77"/>
            </a:endParaRPr>
          </a:p>
        </p:txBody>
      </p:sp>
      <p:sp>
        <p:nvSpPr>
          <p:cNvPr id="11" name="TextBox 10">
            <a:extLst>
              <a:ext uri="{FF2B5EF4-FFF2-40B4-BE49-F238E27FC236}">
                <a16:creationId xmlns:a16="http://schemas.microsoft.com/office/drawing/2014/main" id="{3041C8E0-C30A-AE3A-A697-E553168013D2}"/>
              </a:ext>
            </a:extLst>
          </p:cNvPr>
          <p:cNvSpPr txBox="1"/>
          <p:nvPr/>
        </p:nvSpPr>
        <p:spPr>
          <a:xfrm>
            <a:off x="7003689" y="2807849"/>
            <a:ext cx="3777097" cy="865558"/>
          </a:xfrm>
          <a:prstGeom prst="rect">
            <a:avLst/>
          </a:prstGeom>
          <a:noFill/>
        </p:spPr>
        <p:txBody>
          <a:bodyPr wrap="square" lIns="0" tIns="0" rIns="0" bIns="0" rtlCol="0">
            <a:spAutoFit/>
          </a:bodyPr>
          <a:lstStyle/>
          <a:p>
            <a:pPr>
              <a:lnSpc>
                <a:spcPct val="130000"/>
              </a:lnSpc>
            </a:pPr>
            <a:r>
              <a:rPr lang="en-GB" sz="1100">
                <a:solidFill>
                  <a:schemeClr val="bg1">
                    <a:lumMod val="50000"/>
                    <a:alpha val="94000"/>
                  </a:schemeClr>
                </a:solidFill>
                <a:latin typeface="DM Sans 14pt Light" pitchFamily="2" charset="77"/>
              </a:rPr>
              <a:t>Designing simple, elegant solutions for complex portfolio exposures enables us to deliver lower cost solutions for clients.</a:t>
            </a:r>
          </a:p>
          <a:p>
            <a:pPr>
              <a:lnSpc>
                <a:spcPct val="130000"/>
              </a:lnSpc>
            </a:pPr>
            <a:endParaRPr lang="en-GB" sz="1100">
              <a:solidFill>
                <a:schemeClr val="bg1">
                  <a:lumMod val="50000"/>
                  <a:alpha val="94000"/>
                </a:schemeClr>
              </a:solidFill>
              <a:latin typeface="DM Sans 14pt Light" pitchFamily="2" charset="77"/>
            </a:endParaRPr>
          </a:p>
        </p:txBody>
      </p:sp>
      <p:sp>
        <p:nvSpPr>
          <p:cNvPr id="12" name="TextBox 11">
            <a:extLst>
              <a:ext uri="{FF2B5EF4-FFF2-40B4-BE49-F238E27FC236}">
                <a16:creationId xmlns:a16="http://schemas.microsoft.com/office/drawing/2014/main" id="{9091A756-027F-F86A-5A23-FDBDA24BCA72}"/>
              </a:ext>
            </a:extLst>
          </p:cNvPr>
          <p:cNvSpPr txBox="1"/>
          <p:nvPr/>
        </p:nvSpPr>
        <p:spPr>
          <a:xfrm>
            <a:off x="1411214" y="4336688"/>
            <a:ext cx="1195840" cy="307777"/>
          </a:xfrm>
          <a:prstGeom prst="rect">
            <a:avLst/>
          </a:prstGeom>
          <a:noFill/>
        </p:spPr>
        <p:txBody>
          <a:bodyPr wrap="none" lIns="0" tIns="0" rIns="0" bIns="0" rtlCol="0">
            <a:spAutoFit/>
          </a:bodyPr>
          <a:lstStyle/>
          <a:p>
            <a:pPr algn="l"/>
            <a:r>
              <a:rPr lang="en-GB" sz="2000">
                <a:latin typeface="DM Sans 14pt Medium" pitchFamily="2" charset="77"/>
              </a:rPr>
              <a:t>Creativity</a:t>
            </a:r>
            <a:endParaRPr lang="en-RO" sz="2000">
              <a:latin typeface="DM Sans 14pt Medium" pitchFamily="2" charset="77"/>
            </a:endParaRPr>
          </a:p>
        </p:txBody>
      </p:sp>
      <p:sp>
        <p:nvSpPr>
          <p:cNvPr id="13" name="TextBox 12">
            <a:extLst>
              <a:ext uri="{FF2B5EF4-FFF2-40B4-BE49-F238E27FC236}">
                <a16:creationId xmlns:a16="http://schemas.microsoft.com/office/drawing/2014/main" id="{05EF3065-653E-4EDB-5948-50AE6FB009B7}"/>
              </a:ext>
            </a:extLst>
          </p:cNvPr>
          <p:cNvSpPr txBox="1"/>
          <p:nvPr/>
        </p:nvSpPr>
        <p:spPr>
          <a:xfrm>
            <a:off x="1411214" y="4789902"/>
            <a:ext cx="4076784" cy="865558"/>
          </a:xfrm>
          <a:prstGeom prst="rect">
            <a:avLst/>
          </a:prstGeom>
          <a:noFill/>
        </p:spPr>
        <p:txBody>
          <a:bodyPr wrap="square" lIns="0" tIns="0" rIns="0" bIns="0" rtlCol="0">
            <a:spAutoFit/>
          </a:bodyPr>
          <a:lstStyle/>
          <a:p>
            <a:pPr>
              <a:lnSpc>
                <a:spcPct val="130000"/>
              </a:lnSpc>
            </a:pPr>
            <a:r>
              <a:rPr lang="en-GB" sz="1100">
                <a:solidFill>
                  <a:schemeClr val="bg1">
                    <a:lumMod val="50000"/>
                    <a:alpha val="94000"/>
                  </a:schemeClr>
                </a:solidFill>
                <a:latin typeface="DM Sans 14pt Light" pitchFamily="2" charset="77"/>
              </a:rPr>
              <a:t>Navigate complexity to unlock the ETF industry’s untapped potential to bring innovative solutions into client portfolios in partnership with allocators and fund managers.</a:t>
            </a:r>
          </a:p>
          <a:p>
            <a:pPr>
              <a:lnSpc>
                <a:spcPct val="130000"/>
              </a:lnSpc>
            </a:pPr>
            <a:endParaRPr lang="en-GB" sz="1100">
              <a:solidFill>
                <a:schemeClr val="bg1">
                  <a:lumMod val="50000"/>
                  <a:alpha val="94000"/>
                </a:schemeClr>
              </a:solidFill>
              <a:latin typeface="DM Sans 14pt Light" pitchFamily="2" charset="77"/>
            </a:endParaRPr>
          </a:p>
        </p:txBody>
      </p:sp>
      <p:sp>
        <p:nvSpPr>
          <p:cNvPr id="14" name="TextBox 13">
            <a:extLst>
              <a:ext uri="{FF2B5EF4-FFF2-40B4-BE49-F238E27FC236}">
                <a16:creationId xmlns:a16="http://schemas.microsoft.com/office/drawing/2014/main" id="{E368DBCC-43DC-7030-998A-C949BFECFDE4}"/>
              </a:ext>
            </a:extLst>
          </p:cNvPr>
          <p:cNvSpPr txBox="1"/>
          <p:nvPr/>
        </p:nvSpPr>
        <p:spPr>
          <a:xfrm>
            <a:off x="7003689" y="4336688"/>
            <a:ext cx="1518044" cy="307777"/>
          </a:xfrm>
          <a:prstGeom prst="rect">
            <a:avLst/>
          </a:prstGeom>
          <a:noFill/>
        </p:spPr>
        <p:txBody>
          <a:bodyPr wrap="none" lIns="0" tIns="0" rIns="0" bIns="0" rtlCol="0">
            <a:spAutoFit/>
          </a:bodyPr>
          <a:lstStyle/>
          <a:p>
            <a:pPr algn="l"/>
            <a:r>
              <a:rPr lang="en-GB" sz="2000">
                <a:latin typeface="DM Sans 14pt Medium" pitchFamily="2" charset="77"/>
              </a:rPr>
              <a:t>Stewardship</a:t>
            </a:r>
            <a:endParaRPr lang="en-RO" sz="2000">
              <a:latin typeface="DM Sans 14pt Medium" pitchFamily="2" charset="77"/>
            </a:endParaRPr>
          </a:p>
        </p:txBody>
      </p:sp>
      <p:sp>
        <p:nvSpPr>
          <p:cNvPr id="15" name="TextBox 14">
            <a:extLst>
              <a:ext uri="{FF2B5EF4-FFF2-40B4-BE49-F238E27FC236}">
                <a16:creationId xmlns:a16="http://schemas.microsoft.com/office/drawing/2014/main" id="{9D0CB0C2-E34C-E4C3-0096-D50EAA7B1E61}"/>
              </a:ext>
            </a:extLst>
          </p:cNvPr>
          <p:cNvSpPr txBox="1"/>
          <p:nvPr/>
        </p:nvSpPr>
        <p:spPr>
          <a:xfrm>
            <a:off x="7003689" y="4789902"/>
            <a:ext cx="4076784" cy="865558"/>
          </a:xfrm>
          <a:prstGeom prst="rect">
            <a:avLst/>
          </a:prstGeom>
          <a:noFill/>
        </p:spPr>
        <p:txBody>
          <a:bodyPr wrap="square" lIns="0" tIns="0" rIns="0" bIns="0" rtlCol="0">
            <a:spAutoFit/>
          </a:bodyPr>
          <a:lstStyle/>
          <a:p>
            <a:pPr>
              <a:lnSpc>
                <a:spcPct val="130000"/>
              </a:lnSpc>
            </a:pPr>
            <a:r>
              <a:rPr lang="en-GB" sz="1100">
                <a:solidFill>
                  <a:schemeClr val="bg1">
                    <a:lumMod val="50000"/>
                    <a:alpha val="94000"/>
                  </a:schemeClr>
                </a:solidFill>
                <a:latin typeface="DM Sans 14pt Light" pitchFamily="2" charset="77"/>
              </a:rPr>
              <a:t>The best interest of our investors is at the forefront of all decisions. We are stewards of our clients' assets first; trust is the cornerstone of a partnership that spans generations.</a:t>
            </a:r>
          </a:p>
          <a:p>
            <a:pPr>
              <a:lnSpc>
                <a:spcPct val="130000"/>
              </a:lnSpc>
            </a:pPr>
            <a:endParaRPr lang="en-GB" sz="1100">
              <a:solidFill>
                <a:schemeClr val="bg1">
                  <a:lumMod val="50000"/>
                  <a:alpha val="94000"/>
                </a:schemeClr>
              </a:solidFill>
              <a:latin typeface="DM Sans 14pt Light" pitchFamily="2" charset="77"/>
            </a:endParaRPr>
          </a:p>
        </p:txBody>
      </p:sp>
      <p:grpSp>
        <p:nvGrpSpPr>
          <p:cNvPr id="7" name="Group 6">
            <a:extLst>
              <a:ext uri="{FF2B5EF4-FFF2-40B4-BE49-F238E27FC236}">
                <a16:creationId xmlns:a16="http://schemas.microsoft.com/office/drawing/2014/main" id="{979244D1-1C96-E078-5E08-EBC133A44489}"/>
              </a:ext>
            </a:extLst>
          </p:cNvPr>
          <p:cNvGrpSpPr/>
          <p:nvPr/>
        </p:nvGrpSpPr>
        <p:grpSpPr>
          <a:xfrm>
            <a:off x="1173600" y="6364800"/>
            <a:ext cx="5018192" cy="335436"/>
            <a:chOff x="1748031" y="1129875"/>
            <a:chExt cx="5018192" cy="335436"/>
          </a:xfrm>
        </p:grpSpPr>
        <p:sp>
          <p:nvSpPr>
            <p:cNvPr id="8" name="Rounded Rectangle 7">
              <a:extLst>
                <a:ext uri="{FF2B5EF4-FFF2-40B4-BE49-F238E27FC236}">
                  <a16:creationId xmlns:a16="http://schemas.microsoft.com/office/drawing/2014/main" id="{D22B0CFB-3392-C8E6-8BE8-783B06652197}"/>
                </a:ext>
              </a:extLst>
            </p:cNvPr>
            <p:cNvSpPr/>
            <p:nvPr/>
          </p:nvSpPr>
          <p:spPr>
            <a:xfrm>
              <a:off x="4307123" y="1129875"/>
              <a:ext cx="1179553" cy="335436"/>
            </a:xfrm>
            <a:prstGeom prst="roundRect">
              <a:avLst>
                <a:gd name="adj" fmla="val 50000"/>
              </a:avLst>
            </a:prstGeom>
            <a:noFill/>
            <a:ln>
              <a:solidFill>
                <a:schemeClr val="bg1">
                  <a:lumMod val="8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a:solidFill>
                    <a:schemeClr val="bg1">
                      <a:lumMod val="75000"/>
                    </a:schemeClr>
                  </a:solidFill>
                  <a:latin typeface="DM Sans 14pt ExtraLight" pitchFamily="2" charset="77"/>
                </a:rPr>
                <a:t>Creativity</a:t>
              </a:r>
              <a:endParaRPr lang="en-RO" sz="900">
                <a:solidFill>
                  <a:schemeClr val="bg1">
                    <a:lumMod val="75000"/>
                  </a:schemeClr>
                </a:solidFill>
                <a:latin typeface="DM Sans 14pt ExtraLight" pitchFamily="2" charset="77"/>
              </a:endParaRPr>
            </a:p>
          </p:txBody>
        </p:sp>
        <p:sp>
          <p:nvSpPr>
            <p:cNvPr id="9" name="Rounded Rectangle 8">
              <a:extLst>
                <a:ext uri="{FF2B5EF4-FFF2-40B4-BE49-F238E27FC236}">
                  <a16:creationId xmlns:a16="http://schemas.microsoft.com/office/drawing/2014/main" id="{72B9E389-A16B-F92D-8C87-E14520A06FFA}"/>
                </a:ext>
              </a:extLst>
            </p:cNvPr>
            <p:cNvSpPr/>
            <p:nvPr/>
          </p:nvSpPr>
          <p:spPr>
            <a:xfrm>
              <a:off x="3027578" y="1129875"/>
              <a:ext cx="1179553" cy="335436"/>
            </a:xfrm>
            <a:prstGeom prst="roundRect">
              <a:avLst>
                <a:gd name="adj" fmla="val 50000"/>
              </a:avLst>
            </a:prstGeom>
            <a:noFill/>
            <a:ln>
              <a:solidFill>
                <a:schemeClr val="bg1">
                  <a:lumMod val="8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RO" sz="900">
                  <a:solidFill>
                    <a:schemeClr val="bg1">
                      <a:lumMod val="75000"/>
                    </a:schemeClr>
                  </a:solidFill>
                  <a:latin typeface="DM Sans 14pt ExtraLight" pitchFamily="2" charset="77"/>
                </a:rPr>
                <a:t>Simplicity</a:t>
              </a:r>
            </a:p>
          </p:txBody>
        </p:sp>
        <p:sp>
          <p:nvSpPr>
            <p:cNvPr id="16" name="Rounded Rectangle 15">
              <a:extLst>
                <a:ext uri="{FF2B5EF4-FFF2-40B4-BE49-F238E27FC236}">
                  <a16:creationId xmlns:a16="http://schemas.microsoft.com/office/drawing/2014/main" id="{DF6A9FAC-703B-C542-531D-88D7FA00A458}"/>
                </a:ext>
              </a:extLst>
            </p:cNvPr>
            <p:cNvSpPr/>
            <p:nvPr/>
          </p:nvSpPr>
          <p:spPr>
            <a:xfrm>
              <a:off x="1748031" y="1129875"/>
              <a:ext cx="1179553" cy="335436"/>
            </a:xfrm>
            <a:prstGeom prst="roundRect">
              <a:avLst>
                <a:gd name="adj" fmla="val 50000"/>
              </a:avLst>
            </a:prstGeom>
            <a:noFill/>
            <a:ln>
              <a:solidFill>
                <a:schemeClr val="bg1">
                  <a:lumMod val="8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a:solidFill>
                    <a:schemeClr val="bg1">
                      <a:lumMod val="75000"/>
                    </a:schemeClr>
                  </a:solidFill>
                  <a:latin typeface="DM Sans 14pt ExtraLight" pitchFamily="2" charset="77"/>
                </a:rPr>
                <a:t>Tax-aware</a:t>
              </a:r>
              <a:endParaRPr lang="en-RO" sz="900">
                <a:solidFill>
                  <a:schemeClr val="bg1">
                    <a:lumMod val="75000"/>
                  </a:schemeClr>
                </a:solidFill>
                <a:latin typeface="DM Sans 14pt ExtraLight" pitchFamily="2" charset="77"/>
              </a:endParaRPr>
            </a:p>
          </p:txBody>
        </p:sp>
        <p:sp>
          <p:nvSpPr>
            <p:cNvPr id="17" name="Rounded Rectangle 16">
              <a:extLst>
                <a:ext uri="{FF2B5EF4-FFF2-40B4-BE49-F238E27FC236}">
                  <a16:creationId xmlns:a16="http://schemas.microsoft.com/office/drawing/2014/main" id="{A71358B3-7E70-6296-3DA8-A7B42F1BFCD8}"/>
                </a:ext>
              </a:extLst>
            </p:cNvPr>
            <p:cNvSpPr/>
            <p:nvPr/>
          </p:nvSpPr>
          <p:spPr>
            <a:xfrm>
              <a:off x="5586670" y="1129875"/>
              <a:ext cx="1179553" cy="335436"/>
            </a:xfrm>
            <a:prstGeom prst="roundRect">
              <a:avLst>
                <a:gd name="adj" fmla="val 50000"/>
              </a:avLst>
            </a:prstGeom>
            <a:noFill/>
            <a:ln>
              <a:solidFill>
                <a:schemeClr val="bg1">
                  <a:lumMod val="8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RO" sz="900">
                  <a:solidFill>
                    <a:schemeClr val="bg1">
                      <a:lumMod val="75000"/>
                    </a:schemeClr>
                  </a:solidFill>
                  <a:latin typeface="DM Sans 14pt ExtraLight" pitchFamily="2" charset="77"/>
                </a:rPr>
                <a:t>Stewardship</a:t>
              </a:r>
            </a:p>
          </p:txBody>
        </p:sp>
      </p:grpSp>
      <p:sp>
        <p:nvSpPr>
          <p:cNvPr id="18" name="TextBox 17">
            <a:extLst>
              <a:ext uri="{FF2B5EF4-FFF2-40B4-BE49-F238E27FC236}">
                <a16:creationId xmlns:a16="http://schemas.microsoft.com/office/drawing/2014/main" id="{4EB50AB4-EABC-4B11-F2A1-224800B8BD43}"/>
              </a:ext>
            </a:extLst>
          </p:cNvPr>
          <p:cNvSpPr txBox="1"/>
          <p:nvPr/>
        </p:nvSpPr>
        <p:spPr>
          <a:xfrm>
            <a:off x="9303786" y="50644"/>
            <a:ext cx="2573140" cy="253916"/>
          </a:xfrm>
          <a:prstGeom prst="rect">
            <a:avLst/>
          </a:prstGeom>
          <a:noFill/>
        </p:spPr>
        <p:txBody>
          <a:bodyPr wrap="none" rtlCol="0">
            <a:spAutoFit/>
          </a:bodyPr>
          <a:lstStyle/>
          <a:p>
            <a:pPr algn="l"/>
            <a:r>
              <a:rPr lang="en-US" sz="1050">
                <a:solidFill>
                  <a:schemeClr val="bg1">
                    <a:lumMod val="75000"/>
                    <a:alpha val="71580"/>
                  </a:schemeClr>
                </a:solidFill>
                <a:latin typeface="DM Sans 14pt Light" pitchFamily="2" charset="0"/>
              </a:rPr>
              <a:t>Confidential | For Institutional Use Only</a:t>
            </a:r>
          </a:p>
        </p:txBody>
      </p:sp>
    </p:spTree>
    <p:extLst>
      <p:ext uri="{BB962C8B-B14F-4D97-AF65-F5344CB8AC3E}">
        <p14:creationId xmlns:p14="http://schemas.microsoft.com/office/powerpoint/2010/main" val="34929068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EFEC8B88-9724-33A6-3D2A-B4EBBC3A056F}"/>
              </a:ext>
            </a:extLst>
          </p:cNvPr>
          <p:cNvSpPr>
            <a:spLocks noGrp="1"/>
          </p:cNvSpPr>
          <p:nvPr>
            <p:ph type="subTitle" idx="1"/>
          </p:nvPr>
        </p:nvSpPr>
        <p:spPr/>
        <p:txBody>
          <a:bodyPr/>
          <a:lstStyle/>
          <a:p>
            <a:r>
              <a:rPr lang="en-US"/>
              <a:t>Company</a:t>
            </a:r>
            <a:r>
              <a:rPr lang="en-RO"/>
              <a:t> Vision</a:t>
            </a:r>
          </a:p>
        </p:txBody>
      </p:sp>
    </p:spTree>
    <p:extLst>
      <p:ext uri="{BB962C8B-B14F-4D97-AF65-F5344CB8AC3E}">
        <p14:creationId xmlns:p14="http://schemas.microsoft.com/office/powerpoint/2010/main" val="16203423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A559B17-5F56-A38B-CC21-B95B0401E948}"/>
              </a:ext>
            </a:extLst>
          </p:cNvPr>
          <p:cNvSpPr>
            <a:spLocks noGrp="1"/>
          </p:cNvSpPr>
          <p:nvPr>
            <p:ph idx="1"/>
          </p:nvPr>
        </p:nvSpPr>
        <p:spPr>
          <a:xfrm>
            <a:off x="462755" y="2957945"/>
            <a:ext cx="11305176" cy="471055"/>
          </a:xfrm>
        </p:spPr>
        <p:txBody>
          <a:bodyPr/>
          <a:lstStyle/>
          <a:p>
            <a:r>
              <a:rPr lang="en-GB">
                <a:solidFill>
                  <a:srgbClr val="D9D9D9"/>
                </a:solidFill>
                <a:latin typeface="DM Sans 14pt Light" pitchFamily="2" charset="77"/>
              </a:rPr>
              <a:t>Jack Bogle, </a:t>
            </a:r>
            <a:r>
              <a:rPr lang="en-GB" i="1">
                <a:solidFill>
                  <a:srgbClr val="D9D9D9"/>
                </a:solidFill>
                <a:latin typeface="DM Sans 14pt Light" pitchFamily="2" charset="77"/>
              </a:rPr>
              <a:t>Founder of The Vanguard Group</a:t>
            </a:r>
          </a:p>
        </p:txBody>
      </p:sp>
      <p:sp>
        <p:nvSpPr>
          <p:cNvPr id="3" name="Text Placeholder 2">
            <a:extLst>
              <a:ext uri="{FF2B5EF4-FFF2-40B4-BE49-F238E27FC236}">
                <a16:creationId xmlns:a16="http://schemas.microsoft.com/office/drawing/2014/main" id="{4B56F92A-7E5B-C400-F7AE-2BE6D25E9853}"/>
              </a:ext>
            </a:extLst>
          </p:cNvPr>
          <p:cNvSpPr>
            <a:spLocks noGrp="1"/>
          </p:cNvSpPr>
          <p:nvPr>
            <p:ph type="body" idx="10"/>
          </p:nvPr>
        </p:nvSpPr>
        <p:spPr>
          <a:xfrm>
            <a:off x="462755" y="1217176"/>
            <a:ext cx="11305176" cy="1438950"/>
          </a:xfrm>
        </p:spPr>
        <p:txBody>
          <a:bodyPr/>
          <a:lstStyle/>
          <a:p>
            <a:r>
              <a:rPr lang="en-GB">
                <a:solidFill>
                  <a:schemeClr val="tx2"/>
                </a:solidFill>
              </a:rPr>
              <a:t>“Managed funds are astonishingly tax-inefficient.”</a:t>
            </a:r>
          </a:p>
        </p:txBody>
      </p:sp>
      <p:pic>
        <p:nvPicPr>
          <p:cNvPr id="6" name="Image 1" descr=" ">
            <a:extLst>
              <a:ext uri="{FF2B5EF4-FFF2-40B4-BE49-F238E27FC236}">
                <a16:creationId xmlns:a16="http://schemas.microsoft.com/office/drawing/2014/main" id="{E90768CE-BFA7-E782-2ABE-05CF60DFEE0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57401" y="2623325"/>
            <a:ext cx="4234603" cy="3560163"/>
          </a:xfrm>
          <a:prstGeom prst="rect">
            <a:avLst/>
          </a:prstGeom>
        </p:spPr>
      </p:pic>
      <p:grpSp>
        <p:nvGrpSpPr>
          <p:cNvPr id="4" name="Group 3">
            <a:extLst>
              <a:ext uri="{FF2B5EF4-FFF2-40B4-BE49-F238E27FC236}">
                <a16:creationId xmlns:a16="http://schemas.microsoft.com/office/drawing/2014/main" id="{2B3D9137-AA4F-1A12-FC15-B901D63B1838}"/>
              </a:ext>
            </a:extLst>
          </p:cNvPr>
          <p:cNvGrpSpPr/>
          <p:nvPr/>
        </p:nvGrpSpPr>
        <p:grpSpPr>
          <a:xfrm>
            <a:off x="1174844" y="6365603"/>
            <a:ext cx="5018191" cy="335436"/>
            <a:chOff x="1678584" y="2582498"/>
            <a:chExt cx="5018191" cy="335436"/>
          </a:xfrm>
        </p:grpSpPr>
        <p:sp>
          <p:nvSpPr>
            <p:cNvPr id="5" name="Rounded Rectangle 4">
              <a:extLst>
                <a:ext uri="{FF2B5EF4-FFF2-40B4-BE49-F238E27FC236}">
                  <a16:creationId xmlns:a16="http://schemas.microsoft.com/office/drawing/2014/main" id="{E7A863FB-A142-3ADC-CD0E-A2B0B47749FC}"/>
                </a:ext>
              </a:extLst>
            </p:cNvPr>
            <p:cNvSpPr/>
            <p:nvPr/>
          </p:nvSpPr>
          <p:spPr>
            <a:xfrm>
              <a:off x="4237675" y="2582498"/>
              <a:ext cx="1179553" cy="335436"/>
            </a:xfrm>
            <a:prstGeom prst="roundRect">
              <a:avLst>
                <a:gd name="adj" fmla="val 50000"/>
              </a:avLst>
            </a:prstGeom>
            <a:noFill/>
            <a:ln>
              <a:solidFill>
                <a:schemeClr val="bg1">
                  <a:lumMod val="8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a:solidFill>
                    <a:schemeClr val="bg1">
                      <a:lumMod val="75000"/>
                    </a:schemeClr>
                  </a:solidFill>
                  <a:latin typeface="DM Sans 14pt ExtraLight" pitchFamily="2" charset="77"/>
                </a:rPr>
                <a:t>Creativity</a:t>
              </a:r>
              <a:endParaRPr lang="en-RO" sz="900">
                <a:solidFill>
                  <a:schemeClr val="bg1">
                    <a:lumMod val="75000"/>
                  </a:schemeClr>
                </a:solidFill>
                <a:latin typeface="DM Sans 14pt ExtraLight" pitchFamily="2" charset="77"/>
              </a:endParaRPr>
            </a:p>
          </p:txBody>
        </p:sp>
        <p:sp>
          <p:nvSpPr>
            <p:cNvPr id="7" name="Rounded Rectangle 6">
              <a:extLst>
                <a:ext uri="{FF2B5EF4-FFF2-40B4-BE49-F238E27FC236}">
                  <a16:creationId xmlns:a16="http://schemas.microsoft.com/office/drawing/2014/main" id="{5C1CC46B-A6C9-C59F-EEAF-35841D00534B}"/>
                </a:ext>
              </a:extLst>
            </p:cNvPr>
            <p:cNvSpPr/>
            <p:nvPr/>
          </p:nvSpPr>
          <p:spPr>
            <a:xfrm>
              <a:off x="5517222" y="2582498"/>
              <a:ext cx="1179553" cy="335436"/>
            </a:xfrm>
            <a:prstGeom prst="roundRect">
              <a:avLst>
                <a:gd name="adj" fmla="val 50000"/>
              </a:avLst>
            </a:prstGeom>
            <a:noFill/>
            <a:ln>
              <a:solidFill>
                <a:schemeClr val="bg1">
                  <a:lumMod val="8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RO" sz="900">
                  <a:solidFill>
                    <a:schemeClr val="bg1">
                      <a:lumMod val="75000"/>
                    </a:schemeClr>
                  </a:solidFill>
                  <a:latin typeface="DM Sans 14pt ExtraLight" pitchFamily="2" charset="77"/>
                </a:rPr>
                <a:t>Stewardship</a:t>
              </a:r>
            </a:p>
          </p:txBody>
        </p:sp>
        <p:sp>
          <p:nvSpPr>
            <p:cNvPr id="8" name="Rounded Rectangle 7">
              <a:extLst>
                <a:ext uri="{FF2B5EF4-FFF2-40B4-BE49-F238E27FC236}">
                  <a16:creationId xmlns:a16="http://schemas.microsoft.com/office/drawing/2014/main" id="{6AF24757-4F42-38B1-81F4-76310279E56F}"/>
                </a:ext>
              </a:extLst>
            </p:cNvPr>
            <p:cNvSpPr/>
            <p:nvPr/>
          </p:nvSpPr>
          <p:spPr>
            <a:xfrm>
              <a:off x="1678584" y="2582498"/>
              <a:ext cx="1179553" cy="335436"/>
            </a:xfrm>
            <a:prstGeom prst="roundRect">
              <a:avLst>
                <a:gd name="adj" fmla="val 50000"/>
              </a:avLst>
            </a:prstGeom>
            <a:solidFill>
              <a:schemeClr val="bg1">
                <a:lumMod val="85000"/>
              </a:schemeClr>
            </a:solidFill>
            <a:ln>
              <a:solidFill>
                <a:srgbClr val="D9D9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a:solidFill>
                    <a:schemeClr val="bg1"/>
                  </a:solidFill>
                  <a:latin typeface="DM Sans 14pt Medium" pitchFamily="2" charset="77"/>
                </a:rPr>
                <a:t>Tax-aware</a:t>
              </a:r>
              <a:endParaRPr lang="en-RO" sz="900">
                <a:solidFill>
                  <a:schemeClr val="bg1"/>
                </a:solidFill>
                <a:latin typeface="DM Sans 14pt Medium" pitchFamily="2" charset="77"/>
              </a:endParaRPr>
            </a:p>
          </p:txBody>
        </p:sp>
        <p:sp>
          <p:nvSpPr>
            <p:cNvPr id="9" name="Rounded Rectangle 8">
              <a:extLst>
                <a:ext uri="{FF2B5EF4-FFF2-40B4-BE49-F238E27FC236}">
                  <a16:creationId xmlns:a16="http://schemas.microsoft.com/office/drawing/2014/main" id="{CFA102A7-9CF5-A8F0-0135-E994178D041D}"/>
                </a:ext>
              </a:extLst>
            </p:cNvPr>
            <p:cNvSpPr/>
            <p:nvPr/>
          </p:nvSpPr>
          <p:spPr>
            <a:xfrm>
              <a:off x="2958130" y="2582498"/>
              <a:ext cx="1179553" cy="335436"/>
            </a:xfrm>
            <a:prstGeom prst="roundRect">
              <a:avLst>
                <a:gd name="adj" fmla="val 50000"/>
              </a:avLst>
            </a:prstGeom>
            <a:noFill/>
            <a:ln>
              <a:solidFill>
                <a:schemeClr val="bg1">
                  <a:lumMod val="8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RO" sz="900">
                  <a:solidFill>
                    <a:schemeClr val="bg1">
                      <a:lumMod val="75000"/>
                    </a:schemeClr>
                  </a:solidFill>
                  <a:latin typeface="DM Sans 14pt ExtraLight" pitchFamily="2" charset="77"/>
                </a:rPr>
                <a:t>Simplicity</a:t>
              </a:r>
            </a:p>
          </p:txBody>
        </p:sp>
      </p:grpSp>
      <p:sp>
        <p:nvSpPr>
          <p:cNvPr id="11" name="TextBox 10">
            <a:extLst>
              <a:ext uri="{FF2B5EF4-FFF2-40B4-BE49-F238E27FC236}">
                <a16:creationId xmlns:a16="http://schemas.microsoft.com/office/drawing/2014/main" id="{5993E942-1719-7E7F-A35D-8BDF4E3F01B8}"/>
              </a:ext>
            </a:extLst>
          </p:cNvPr>
          <p:cNvSpPr txBox="1"/>
          <p:nvPr/>
        </p:nvSpPr>
        <p:spPr>
          <a:xfrm>
            <a:off x="9303786" y="50644"/>
            <a:ext cx="2573140" cy="253916"/>
          </a:xfrm>
          <a:prstGeom prst="rect">
            <a:avLst/>
          </a:prstGeom>
          <a:noFill/>
        </p:spPr>
        <p:txBody>
          <a:bodyPr wrap="none" rtlCol="0">
            <a:spAutoFit/>
          </a:bodyPr>
          <a:lstStyle/>
          <a:p>
            <a:pPr algn="l"/>
            <a:r>
              <a:rPr lang="en-US" sz="1050">
                <a:solidFill>
                  <a:schemeClr val="bg1">
                    <a:lumMod val="75000"/>
                    <a:alpha val="71580"/>
                  </a:schemeClr>
                </a:solidFill>
                <a:latin typeface="DM Sans 14pt Light" pitchFamily="2" charset="0"/>
              </a:rPr>
              <a:t>Confidential | For Institutional Use Only</a:t>
            </a:r>
          </a:p>
        </p:txBody>
      </p:sp>
    </p:spTree>
    <p:extLst>
      <p:ext uri="{BB962C8B-B14F-4D97-AF65-F5344CB8AC3E}">
        <p14:creationId xmlns:p14="http://schemas.microsoft.com/office/powerpoint/2010/main" val="12950877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CA6338C-7770-D43F-CC5C-5648D3515D9C}"/>
              </a:ext>
            </a:extLst>
          </p:cNvPr>
          <p:cNvGrpSpPr/>
          <p:nvPr/>
        </p:nvGrpSpPr>
        <p:grpSpPr>
          <a:xfrm>
            <a:off x="995757" y="3429815"/>
            <a:ext cx="2789065" cy="1880650"/>
            <a:chOff x="608299" y="3827127"/>
            <a:chExt cx="2789065" cy="940528"/>
          </a:xfrm>
        </p:grpSpPr>
        <p:sp>
          <p:nvSpPr>
            <p:cNvPr id="5" name="TextBox 4">
              <a:extLst>
                <a:ext uri="{FF2B5EF4-FFF2-40B4-BE49-F238E27FC236}">
                  <a16:creationId xmlns:a16="http://schemas.microsoft.com/office/drawing/2014/main" id="{5D62D3B7-7AC1-0C59-2F28-486A30C2B791}"/>
                </a:ext>
              </a:extLst>
            </p:cNvPr>
            <p:cNvSpPr txBox="1"/>
            <p:nvPr/>
          </p:nvSpPr>
          <p:spPr>
            <a:xfrm>
              <a:off x="608299" y="3827127"/>
              <a:ext cx="988540" cy="277059"/>
            </a:xfrm>
            <a:prstGeom prst="rect">
              <a:avLst/>
            </a:prstGeom>
            <a:noFill/>
          </p:spPr>
          <p:txBody>
            <a:bodyPr wrap="none" lIns="0" tIns="0" rIns="0" bIns="0" rtlCol="0">
              <a:spAutoFit/>
            </a:bodyPr>
            <a:lstStyle/>
            <a:p>
              <a:r>
                <a:rPr lang="en-GB" b="1">
                  <a:latin typeface="DM Sans 14pt" pitchFamily="2" charset="77"/>
                </a:rPr>
                <a:t>Optimal</a:t>
              </a:r>
              <a:br>
                <a:rPr lang="en-GB" b="1">
                  <a:latin typeface="DM Sans 14pt" pitchFamily="2" charset="77"/>
                </a:rPr>
              </a:br>
              <a:r>
                <a:rPr lang="en-GB" b="1">
                  <a:latin typeface="DM Sans 14pt" pitchFamily="2" charset="77"/>
                </a:rPr>
                <a:t>Alignment</a:t>
              </a:r>
              <a:endParaRPr lang="en-RO" b="1">
                <a:latin typeface="DM Sans 14pt" pitchFamily="2" charset="77"/>
              </a:endParaRPr>
            </a:p>
          </p:txBody>
        </p:sp>
        <p:sp>
          <p:nvSpPr>
            <p:cNvPr id="6" name="TextBox 5">
              <a:extLst>
                <a:ext uri="{FF2B5EF4-FFF2-40B4-BE49-F238E27FC236}">
                  <a16:creationId xmlns:a16="http://schemas.microsoft.com/office/drawing/2014/main" id="{00AF2EBB-65CC-3820-7862-F0A71C640352}"/>
                </a:ext>
              </a:extLst>
            </p:cNvPr>
            <p:cNvSpPr txBox="1"/>
            <p:nvPr/>
          </p:nvSpPr>
          <p:spPr>
            <a:xfrm>
              <a:off x="608299" y="4175378"/>
              <a:ext cx="2789065" cy="592277"/>
            </a:xfrm>
            <a:prstGeom prst="rect">
              <a:avLst/>
            </a:prstGeom>
            <a:noFill/>
          </p:spPr>
          <p:txBody>
            <a:bodyPr wrap="square" lIns="0" tIns="0" rIns="0" bIns="0" rtlCol="0">
              <a:spAutoFit/>
            </a:bodyPr>
            <a:lstStyle/>
            <a:p>
              <a:pPr marL="171450" indent="-171450">
                <a:lnSpc>
                  <a:spcPct val="130000"/>
                </a:lnSpc>
                <a:buFont typeface="Arial" panose="020B0604020202020204" pitchFamily="34" charset="0"/>
                <a:buChar char="•"/>
              </a:pPr>
              <a:r>
                <a:rPr lang="en-GB" sz="1200">
                  <a:solidFill>
                    <a:schemeClr val="bg1">
                      <a:lumMod val="50000"/>
                      <a:alpha val="94058"/>
                    </a:schemeClr>
                  </a:solidFill>
                  <a:latin typeface="DM Sans 14pt Light" pitchFamily="2" charset="77"/>
                </a:rPr>
                <a:t>ETFs can better align an investors experience with their own investment decisions; reducing</a:t>
              </a:r>
              <a:br>
                <a:rPr lang="en-GB" sz="1200">
                  <a:solidFill>
                    <a:schemeClr val="bg1">
                      <a:lumMod val="50000"/>
                      <a:alpha val="94058"/>
                    </a:schemeClr>
                  </a:solidFill>
                  <a:latin typeface="DM Sans 14pt Light" pitchFamily="2" charset="77"/>
                </a:rPr>
              </a:br>
              <a:r>
                <a:rPr lang="en-GB" sz="1200">
                  <a:solidFill>
                    <a:schemeClr val="bg1">
                      <a:lumMod val="50000"/>
                      <a:alpha val="94058"/>
                    </a:schemeClr>
                  </a:solidFill>
                  <a:latin typeface="DM Sans 14pt Light" pitchFamily="2" charset="77"/>
                </a:rPr>
                <a:t>the impact of other investors on their investment returns</a:t>
              </a:r>
            </a:p>
          </p:txBody>
        </p:sp>
      </p:grpSp>
      <p:grpSp>
        <p:nvGrpSpPr>
          <p:cNvPr id="7" name="Group 6">
            <a:extLst>
              <a:ext uri="{FF2B5EF4-FFF2-40B4-BE49-F238E27FC236}">
                <a16:creationId xmlns:a16="http://schemas.microsoft.com/office/drawing/2014/main" id="{358548C7-FFB6-87FD-0B12-13A5C5F5B3A8}"/>
              </a:ext>
            </a:extLst>
          </p:cNvPr>
          <p:cNvGrpSpPr/>
          <p:nvPr/>
        </p:nvGrpSpPr>
        <p:grpSpPr>
          <a:xfrm>
            <a:off x="4684353" y="3445312"/>
            <a:ext cx="2789065" cy="2120716"/>
            <a:chOff x="608299" y="3827127"/>
            <a:chExt cx="2789065" cy="1060587"/>
          </a:xfrm>
        </p:grpSpPr>
        <p:sp>
          <p:nvSpPr>
            <p:cNvPr id="8" name="TextBox 7">
              <a:extLst>
                <a:ext uri="{FF2B5EF4-FFF2-40B4-BE49-F238E27FC236}">
                  <a16:creationId xmlns:a16="http://schemas.microsoft.com/office/drawing/2014/main" id="{ADF0C39C-6097-27AA-7165-4BE471B7F9F3}"/>
                </a:ext>
              </a:extLst>
            </p:cNvPr>
            <p:cNvSpPr txBox="1"/>
            <p:nvPr/>
          </p:nvSpPr>
          <p:spPr>
            <a:xfrm>
              <a:off x="608299" y="3827127"/>
              <a:ext cx="1772921" cy="277059"/>
            </a:xfrm>
            <a:prstGeom prst="rect">
              <a:avLst/>
            </a:prstGeom>
            <a:noFill/>
          </p:spPr>
          <p:txBody>
            <a:bodyPr wrap="none" lIns="0" tIns="0" rIns="0" bIns="0" rtlCol="0">
              <a:spAutoFit/>
            </a:bodyPr>
            <a:lstStyle/>
            <a:p>
              <a:r>
                <a:rPr lang="en-GB" b="1">
                  <a:solidFill>
                    <a:schemeClr val="bg1"/>
                  </a:solidFill>
                  <a:latin typeface="DM Sans 14pt" pitchFamily="2" charset="77"/>
                </a:rPr>
                <a:t>Better Liquidity</a:t>
              </a:r>
              <a:br>
                <a:rPr lang="en-GB" b="1">
                  <a:solidFill>
                    <a:schemeClr val="bg1"/>
                  </a:solidFill>
                  <a:latin typeface="DM Sans 14pt" pitchFamily="2" charset="77"/>
                </a:rPr>
              </a:br>
              <a:r>
                <a:rPr lang="en-GB" b="1">
                  <a:solidFill>
                    <a:schemeClr val="bg1"/>
                  </a:solidFill>
                  <a:latin typeface="DM Sans 14pt" pitchFamily="2" charset="77"/>
                </a:rPr>
                <a:t>&amp; Access</a:t>
              </a:r>
              <a:endParaRPr lang="en-RO" b="1">
                <a:solidFill>
                  <a:schemeClr val="bg1"/>
                </a:solidFill>
                <a:latin typeface="DM Sans 14pt" pitchFamily="2" charset="77"/>
              </a:endParaRPr>
            </a:p>
          </p:txBody>
        </p:sp>
        <p:sp>
          <p:nvSpPr>
            <p:cNvPr id="9" name="TextBox 8">
              <a:extLst>
                <a:ext uri="{FF2B5EF4-FFF2-40B4-BE49-F238E27FC236}">
                  <a16:creationId xmlns:a16="http://schemas.microsoft.com/office/drawing/2014/main" id="{068A5B2E-28E8-CE23-2B95-D72F8EFE00AC}"/>
                </a:ext>
              </a:extLst>
            </p:cNvPr>
            <p:cNvSpPr txBox="1"/>
            <p:nvPr/>
          </p:nvSpPr>
          <p:spPr>
            <a:xfrm>
              <a:off x="608299" y="4175378"/>
              <a:ext cx="2789065" cy="712336"/>
            </a:xfrm>
            <a:prstGeom prst="rect">
              <a:avLst/>
            </a:prstGeom>
            <a:noFill/>
          </p:spPr>
          <p:txBody>
            <a:bodyPr wrap="square" lIns="0" tIns="0" rIns="0" bIns="0" rtlCol="0">
              <a:spAutoFit/>
            </a:bodyPr>
            <a:lstStyle/>
            <a:p>
              <a:pPr marL="171450" indent="-171450">
                <a:lnSpc>
                  <a:spcPct val="130000"/>
                </a:lnSpc>
                <a:buFont typeface="Arial" panose="020B0604020202020204" pitchFamily="34" charset="0"/>
                <a:buChar char="•"/>
              </a:pPr>
              <a:r>
                <a:rPr lang="en-GB" sz="1200" dirty="0">
                  <a:solidFill>
                    <a:schemeClr val="bg1"/>
                  </a:solidFill>
                  <a:latin typeface="DM Sans 14pt Light" pitchFamily="2" charset="77"/>
                </a:rPr>
                <a:t>SEC Rule 6c11 lowered the hurdle</a:t>
              </a:r>
              <a:br>
                <a:rPr lang="en-GB" sz="1200" dirty="0">
                  <a:solidFill>
                    <a:schemeClr val="bg1"/>
                  </a:solidFill>
                  <a:latin typeface="DM Sans 14pt Light" pitchFamily="2" charset="77"/>
                </a:rPr>
              </a:br>
              <a:r>
                <a:rPr lang="en-GB" sz="1200" dirty="0">
                  <a:solidFill>
                    <a:schemeClr val="bg1"/>
                  </a:solidFill>
                  <a:latin typeface="DM Sans 14pt Light" pitchFamily="2" charset="77"/>
                </a:rPr>
                <a:t>to launch active ETFs, allowing us to democratize access to institutional strategies in ETF form</a:t>
              </a:r>
              <a:r>
                <a:rPr lang="en-GB" sz="1200" baseline="30000" dirty="0">
                  <a:solidFill>
                    <a:schemeClr val="bg1"/>
                  </a:solidFill>
                  <a:latin typeface="DM Sans 14pt Light" pitchFamily="2" charset="77"/>
                </a:rPr>
                <a:t>3</a:t>
              </a:r>
              <a:r>
                <a:rPr lang="en-GB" sz="1200" dirty="0">
                  <a:solidFill>
                    <a:schemeClr val="bg1"/>
                  </a:solidFill>
                  <a:latin typeface="DM Sans 14pt Light" pitchFamily="2" charset="77"/>
                </a:rPr>
                <a:t> </a:t>
              </a:r>
            </a:p>
            <a:p>
              <a:pPr marL="171450" indent="-171450">
                <a:lnSpc>
                  <a:spcPct val="130000"/>
                </a:lnSpc>
                <a:buFont typeface="Arial" panose="020B0604020202020204" pitchFamily="34" charset="0"/>
                <a:buChar char="•"/>
              </a:pPr>
              <a:r>
                <a:rPr lang="en-GB" sz="1200" dirty="0">
                  <a:solidFill>
                    <a:schemeClr val="bg1"/>
                  </a:solidFill>
                  <a:latin typeface="DM Sans 14pt Light" pitchFamily="2" charset="77"/>
                </a:rPr>
                <a:t>ETFs have intra-day liquidity</a:t>
              </a:r>
              <a:br>
                <a:rPr lang="en-GB" sz="1200" dirty="0">
                  <a:solidFill>
                    <a:schemeClr val="bg1"/>
                  </a:solidFill>
                  <a:latin typeface="DM Sans 14pt Light" pitchFamily="2" charset="77"/>
                </a:rPr>
              </a:br>
              <a:r>
                <a:rPr lang="en-GB" sz="1200" dirty="0">
                  <a:solidFill>
                    <a:schemeClr val="bg1"/>
                  </a:solidFill>
                  <a:latin typeface="DM Sans 14pt Light" pitchFamily="2" charset="77"/>
                </a:rPr>
                <a:t>and pricing</a:t>
              </a:r>
            </a:p>
          </p:txBody>
        </p:sp>
      </p:grpSp>
      <p:grpSp>
        <p:nvGrpSpPr>
          <p:cNvPr id="13" name="Group 12">
            <a:extLst>
              <a:ext uri="{FF2B5EF4-FFF2-40B4-BE49-F238E27FC236}">
                <a16:creationId xmlns:a16="http://schemas.microsoft.com/office/drawing/2014/main" id="{A430134D-0A66-56A3-4107-3AA2EF55BDA1}"/>
              </a:ext>
            </a:extLst>
          </p:cNvPr>
          <p:cNvGrpSpPr/>
          <p:nvPr/>
        </p:nvGrpSpPr>
        <p:grpSpPr>
          <a:xfrm>
            <a:off x="8407179" y="3445316"/>
            <a:ext cx="2789065" cy="2120717"/>
            <a:chOff x="608299" y="3827127"/>
            <a:chExt cx="2789065" cy="1060587"/>
          </a:xfrm>
        </p:grpSpPr>
        <p:sp>
          <p:nvSpPr>
            <p:cNvPr id="14" name="TextBox 13">
              <a:extLst>
                <a:ext uri="{FF2B5EF4-FFF2-40B4-BE49-F238E27FC236}">
                  <a16:creationId xmlns:a16="http://schemas.microsoft.com/office/drawing/2014/main" id="{22D0F585-FF58-5209-746B-002FD7447305}"/>
                </a:ext>
              </a:extLst>
            </p:cNvPr>
            <p:cNvSpPr txBox="1"/>
            <p:nvPr/>
          </p:nvSpPr>
          <p:spPr>
            <a:xfrm>
              <a:off x="608299" y="3827127"/>
              <a:ext cx="1888337" cy="277059"/>
            </a:xfrm>
            <a:prstGeom prst="rect">
              <a:avLst/>
            </a:prstGeom>
            <a:noFill/>
          </p:spPr>
          <p:txBody>
            <a:bodyPr wrap="none" lIns="0" tIns="0" rIns="0" bIns="0" rtlCol="0">
              <a:spAutoFit/>
            </a:bodyPr>
            <a:lstStyle/>
            <a:p>
              <a:r>
                <a:rPr lang="en-GB" b="1" dirty="0">
                  <a:latin typeface="DM Sans 14pt" pitchFamily="2" charset="77"/>
                </a:rPr>
                <a:t>Fewer Realizable</a:t>
              </a:r>
              <a:br>
                <a:rPr lang="en-GB" b="1" dirty="0">
                  <a:latin typeface="DM Sans 14pt" pitchFamily="2" charset="77"/>
                </a:rPr>
              </a:br>
              <a:r>
                <a:rPr lang="en-GB" b="1" dirty="0">
                  <a:latin typeface="DM Sans 14pt" pitchFamily="2" charset="77"/>
                </a:rPr>
                <a:t>Tax Events</a:t>
              </a:r>
              <a:endParaRPr lang="en-RO" b="1" dirty="0">
                <a:latin typeface="DM Sans 14pt" pitchFamily="2" charset="77"/>
              </a:endParaRPr>
            </a:p>
          </p:txBody>
        </p:sp>
        <p:sp>
          <p:nvSpPr>
            <p:cNvPr id="15" name="TextBox 14">
              <a:extLst>
                <a:ext uri="{FF2B5EF4-FFF2-40B4-BE49-F238E27FC236}">
                  <a16:creationId xmlns:a16="http://schemas.microsoft.com/office/drawing/2014/main" id="{A98E5385-3216-33C0-0EDC-89BD5CB284D1}"/>
                </a:ext>
              </a:extLst>
            </p:cNvPr>
            <p:cNvSpPr txBox="1"/>
            <p:nvPr/>
          </p:nvSpPr>
          <p:spPr>
            <a:xfrm>
              <a:off x="608300" y="4175378"/>
              <a:ext cx="2789064" cy="712336"/>
            </a:xfrm>
            <a:prstGeom prst="rect">
              <a:avLst/>
            </a:prstGeom>
            <a:noFill/>
          </p:spPr>
          <p:txBody>
            <a:bodyPr wrap="square" lIns="0" tIns="0" rIns="0" bIns="0" rtlCol="0">
              <a:spAutoFit/>
            </a:bodyPr>
            <a:lstStyle/>
            <a:p>
              <a:pPr marL="171450" indent="-171450">
                <a:lnSpc>
                  <a:spcPct val="130000"/>
                </a:lnSpc>
                <a:buFont typeface="Arial" panose="020B0604020202020204" pitchFamily="34" charset="0"/>
                <a:buChar char="•"/>
              </a:pPr>
              <a:r>
                <a:rPr lang="en-GB" sz="1200">
                  <a:solidFill>
                    <a:schemeClr val="bg1">
                      <a:lumMod val="50000"/>
                      <a:alpha val="94058"/>
                    </a:schemeClr>
                  </a:solidFill>
                  <a:latin typeface="DM Sans 14pt Light" pitchFamily="2" charset="77"/>
                </a:rPr>
                <a:t>ETFs tend to distribute fewer</a:t>
              </a:r>
              <a:br>
                <a:rPr lang="en-GB" sz="1200">
                  <a:solidFill>
                    <a:schemeClr val="bg1">
                      <a:lumMod val="50000"/>
                      <a:alpha val="94058"/>
                    </a:schemeClr>
                  </a:solidFill>
                  <a:latin typeface="DM Sans 14pt Light" pitchFamily="2" charset="77"/>
                </a:rPr>
              </a:br>
              <a:r>
                <a:rPr lang="en-GB" sz="1200">
                  <a:solidFill>
                    <a:schemeClr val="bg1">
                      <a:lumMod val="50000"/>
                      <a:alpha val="94058"/>
                    </a:schemeClr>
                  </a:solidFill>
                  <a:latin typeface="DM Sans 14pt Light" pitchFamily="2" charset="77"/>
                </a:rPr>
                <a:t>capital gains</a:t>
              </a:r>
              <a:r>
                <a:rPr lang="en-GB" sz="1200" baseline="30000">
                  <a:solidFill>
                    <a:schemeClr val="bg1">
                      <a:lumMod val="50000"/>
                      <a:alpha val="94058"/>
                    </a:schemeClr>
                  </a:solidFill>
                  <a:latin typeface="DM Sans 14pt Light" pitchFamily="2" charset="77"/>
                </a:rPr>
                <a:t>1,2</a:t>
              </a:r>
            </a:p>
            <a:p>
              <a:pPr marL="171450" indent="-171450">
                <a:lnSpc>
                  <a:spcPct val="130000"/>
                </a:lnSpc>
                <a:buFont typeface="Arial" panose="020B0604020202020204" pitchFamily="34" charset="0"/>
                <a:buChar char="•"/>
              </a:pPr>
              <a:r>
                <a:rPr lang="en-GB" sz="1200">
                  <a:solidFill>
                    <a:schemeClr val="bg1">
                      <a:lumMod val="50000"/>
                      <a:alpha val="94058"/>
                    </a:schemeClr>
                  </a:solidFill>
                  <a:latin typeface="DM Sans 14pt Light" pitchFamily="2" charset="77"/>
                </a:rPr>
                <a:t>ETFs tend to be lower cost than comparable funds</a:t>
              </a:r>
              <a:r>
                <a:rPr lang="en-GB" sz="1200" baseline="30000">
                  <a:solidFill>
                    <a:schemeClr val="bg1">
                      <a:lumMod val="50000"/>
                      <a:alpha val="94058"/>
                    </a:schemeClr>
                  </a:solidFill>
                  <a:latin typeface="DM Sans 14pt Light" pitchFamily="2" charset="77"/>
                </a:rPr>
                <a:t>4,5</a:t>
              </a:r>
            </a:p>
            <a:p>
              <a:pPr marL="171450" indent="-171450">
                <a:lnSpc>
                  <a:spcPct val="130000"/>
                </a:lnSpc>
                <a:buFont typeface="Arial" panose="020B0604020202020204" pitchFamily="34" charset="0"/>
                <a:buChar char="•"/>
              </a:pPr>
              <a:r>
                <a:rPr lang="en-GB" sz="1200">
                  <a:solidFill>
                    <a:schemeClr val="bg1">
                      <a:lumMod val="50000"/>
                      <a:alpha val="94058"/>
                    </a:schemeClr>
                  </a:solidFill>
                  <a:latin typeface="DM Sans 14pt Light" pitchFamily="2" charset="77"/>
                </a:rPr>
                <a:t>Reduced tax drag and lower fees generally leads to better net returns</a:t>
              </a:r>
            </a:p>
          </p:txBody>
        </p:sp>
      </p:grpSp>
      <p:sp>
        <p:nvSpPr>
          <p:cNvPr id="20" name="Text Placeholder 19">
            <a:extLst>
              <a:ext uri="{FF2B5EF4-FFF2-40B4-BE49-F238E27FC236}">
                <a16:creationId xmlns:a16="http://schemas.microsoft.com/office/drawing/2014/main" id="{12D46E41-7F7F-B3AA-2037-485D34FBAB69}"/>
              </a:ext>
            </a:extLst>
          </p:cNvPr>
          <p:cNvSpPr>
            <a:spLocks noGrp="1"/>
          </p:cNvSpPr>
          <p:nvPr>
            <p:ph type="body" sz="quarter" idx="10"/>
          </p:nvPr>
        </p:nvSpPr>
        <p:spPr/>
        <p:txBody>
          <a:bodyPr/>
          <a:lstStyle/>
          <a:p>
            <a:r>
              <a:rPr lang="en-RO"/>
              <a:t>OUR VISION</a:t>
            </a:r>
          </a:p>
        </p:txBody>
      </p:sp>
      <p:sp>
        <p:nvSpPr>
          <p:cNvPr id="24" name="Text Placeholder 23">
            <a:extLst>
              <a:ext uri="{FF2B5EF4-FFF2-40B4-BE49-F238E27FC236}">
                <a16:creationId xmlns:a16="http://schemas.microsoft.com/office/drawing/2014/main" id="{51A4CB42-D3E8-D778-9445-C51E398B434D}"/>
              </a:ext>
            </a:extLst>
          </p:cNvPr>
          <p:cNvSpPr>
            <a:spLocks noGrp="1"/>
          </p:cNvSpPr>
          <p:nvPr>
            <p:ph type="body" sz="quarter" idx="11"/>
          </p:nvPr>
        </p:nvSpPr>
        <p:spPr/>
        <p:txBody>
          <a:bodyPr/>
          <a:lstStyle/>
          <a:p>
            <a:r>
              <a:rPr lang="en-GB"/>
              <a:t>We believe ETFs are a superior investment vehicle</a:t>
            </a:r>
            <a:br>
              <a:rPr lang="en-GB"/>
            </a:br>
            <a:r>
              <a:rPr lang="en-GB"/>
              <a:t>compared to legacy structures.</a:t>
            </a:r>
          </a:p>
          <a:p>
            <a:endParaRPr lang="en-GB"/>
          </a:p>
          <a:p>
            <a:endParaRPr lang="en-RO"/>
          </a:p>
        </p:txBody>
      </p:sp>
      <p:pic>
        <p:nvPicPr>
          <p:cNvPr id="28" name="Graphic 27">
            <a:extLst>
              <a:ext uri="{FF2B5EF4-FFF2-40B4-BE49-F238E27FC236}">
                <a16:creationId xmlns:a16="http://schemas.microsoft.com/office/drawing/2014/main" id="{808CCE99-D7D0-7B7F-1AD2-53F87CECDDB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6382" y="2636123"/>
            <a:ext cx="582868" cy="582868"/>
          </a:xfrm>
          <a:prstGeom prst="rect">
            <a:avLst/>
          </a:prstGeom>
        </p:spPr>
      </p:pic>
      <p:pic>
        <p:nvPicPr>
          <p:cNvPr id="11" name="Graphic 10">
            <a:extLst>
              <a:ext uri="{FF2B5EF4-FFF2-40B4-BE49-F238E27FC236}">
                <a16:creationId xmlns:a16="http://schemas.microsoft.com/office/drawing/2014/main" id="{EA670ECC-089C-146E-C3A7-AE30AA250AF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77660" y="2767282"/>
            <a:ext cx="302869" cy="320275"/>
          </a:xfrm>
          <a:prstGeom prst="rect">
            <a:avLst/>
          </a:prstGeom>
        </p:spPr>
      </p:pic>
      <p:pic>
        <p:nvPicPr>
          <p:cNvPr id="3" name="Graphic 2">
            <a:extLst>
              <a:ext uri="{FF2B5EF4-FFF2-40B4-BE49-F238E27FC236}">
                <a16:creationId xmlns:a16="http://schemas.microsoft.com/office/drawing/2014/main" id="{1B88145D-90C4-6800-AB7F-378D2FBEBEB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848242" y="2727200"/>
            <a:ext cx="312693" cy="397143"/>
          </a:xfrm>
          <a:prstGeom prst="rect">
            <a:avLst/>
          </a:prstGeom>
        </p:spPr>
      </p:pic>
      <p:grpSp>
        <p:nvGrpSpPr>
          <p:cNvPr id="23" name="Group 22">
            <a:extLst>
              <a:ext uri="{FF2B5EF4-FFF2-40B4-BE49-F238E27FC236}">
                <a16:creationId xmlns:a16="http://schemas.microsoft.com/office/drawing/2014/main" id="{7418D26F-AB6B-C270-FAC8-8211EEAC9F18}"/>
              </a:ext>
            </a:extLst>
          </p:cNvPr>
          <p:cNvGrpSpPr/>
          <p:nvPr/>
        </p:nvGrpSpPr>
        <p:grpSpPr>
          <a:xfrm>
            <a:off x="2453147" y="6364800"/>
            <a:ext cx="3738645" cy="335436"/>
            <a:chOff x="2958130" y="3170798"/>
            <a:chExt cx="3738645" cy="335436"/>
          </a:xfrm>
        </p:grpSpPr>
        <p:sp>
          <p:nvSpPr>
            <p:cNvPr id="25" name="Rounded Rectangle 24">
              <a:extLst>
                <a:ext uri="{FF2B5EF4-FFF2-40B4-BE49-F238E27FC236}">
                  <a16:creationId xmlns:a16="http://schemas.microsoft.com/office/drawing/2014/main" id="{26CA0E01-D8E6-66AD-5919-87B711E2293B}"/>
                </a:ext>
              </a:extLst>
            </p:cNvPr>
            <p:cNvSpPr/>
            <p:nvPr/>
          </p:nvSpPr>
          <p:spPr>
            <a:xfrm>
              <a:off x="4237675" y="3170798"/>
              <a:ext cx="1179553" cy="335436"/>
            </a:xfrm>
            <a:prstGeom prst="roundRect">
              <a:avLst>
                <a:gd name="adj" fmla="val 50000"/>
              </a:avLst>
            </a:prstGeom>
            <a:noFill/>
            <a:ln>
              <a:solidFill>
                <a:schemeClr val="bg1">
                  <a:lumMod val="8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a:solidFill>
                    <a:schemeClr val="bg1">
                      <a:lumMod val="75000"/>
                    </a:schemeClr>
                  </a:solidFill>
                  <a:latin typeface="DM Sans 14pt ExtraLight" pitchFamily="2" charset="77"/>
                </a:rPr>
                <a:t>Creativity</a:t>
              </a:r>
              <a:endParaRPr lang="en-RO" sz="900">
                <a:solidFill>
                  <a:schemeClr val="bg1">
                    <a:lumMod val="75000"/>
                  </a:schemeClr>
                </a:solidFill>
                <a:latin typeface="DM Sans 14pt ExtraLight" pitchFamily="2" charset="77"/>
              </a:endParaRPr>
            </a:p>
          </p:txBody>
        </p:sp>
        <p:sp>
          <p:nvSpPr>
            <p:cNvPr id="26" name="Rounded Rectangle 25">
              <a:extLst>
                <a:ext uri="{FF2B5EF4-FFF2-40B4-BE49-F238E27FC236}">
                  <a16:creationId xmlns:a16="http://schemas.microsoft.com/office/drawing/2014/main" id="{73849D5C-9031-7DDA-9F79-894CCBF4E806}"/>
                </a:ext>
              </a:extLst>
            </p:cNvPr>
            <p:cNvSpPr/>
            <p:nvPr/>
          </p:nvSpPr>
          <p:spPr>
            <a:xfrm>
              <a:off x="5517222" y="3170798"/>
              <a:ext cx="1179553" cy="335436"/>
            </a:xfrm>
            <a:prstGeom prst="roundRect">
              <a:avLst>
                <a:gd name="adj" fmla="val 50000"/>
              </a:avLst>
            </a:prstGeom>
            <a:noFill/>
            <a:ln>
              <a:solidFill>
                <a:schemeClr val="bg1">
                  <a:lumMod val="8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RO" sz="900">
                  <a:solidFill>
                    <a:schemeClr val="bg1">
                      <a:lumMod val="75000"/>
                    </a:schemeClr>
                  </a:solidFill>
                  <a:latin typeface="DM Sans 14pt ExtraLight" pitchFamily="2" charset="77"/>
                </a:rPr>
                <a:t>Stewardship</a:t>
              </a:r>
            </a:p>
          </p:txBody>
        </p:sp>
        <p:sp>
          <p:nvSpPr>
            <p:cNvPr id="27" name="Rounded Rectangle 26">
              <a:extLst>
                <a:ext uri="{FF2B5EF4-FFF2-40B4-BE49-F238E27FC236}">
                  <a16:creationId xmlns:a16="http://schemas.microsoft.com/office/drawing/2014/main" id="{69612FBC-9739-2210-3AB6-9CEE4FF8DC1C}"/>
                </a:ext>
              </a:extLst>
            </p:cNvPr>
            <p:cNvSpPr/>
            <p:nvPr/>
          </p:nvSpPr>
          <p:spPr>
            <a:xfrm>
              <a:off x="2958130" y="3170798"/>
              <a:ext cx="1179553" cy="335436"/>
            </a:xfrm>
            <a:prstGeom prst="roundRect">
              <a:avLst>
                <a:gd name="adj" fmla="val 50000"/>
              </a:avLst>
            </a:prstGeom>
            <a:solidFill>
              <a:schemeClr val="bg1">
                <a:lumMod val="85000"/>
              </a:schemeClr>
            </a:solidFill>
            <a:ln>
              <a:solidFill>
                <a:schemeClr val="bg1">
                  <a:lumMod val="8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RO" sz="900" b="1" dirty="0">
                  <a:solidFill>
                    <a:schemeClr val="bg1"/>
                  </a:solidFill>
                  <a:latin typeface="DM Sans 14pt ExtraLight" pitchFamily="2" charset="77"/>
                </a:rPr>
                <a:t>Simplicity</a:t>
              </a:r>
            </a:p>
          </p:txBody>
        </p:sp>
      </p:grpSp>
      <p:sp>
        <p:nvSpPr>
          <p:cNvPr id="10" name="TextBox 9">
            <a:extLst>
              <a:ext uri="{FF2B5EF4-FFF2-40B4-BE49-F238E27FC236}">
                <a16:creationId xmlns:a16="http://schemas.microsoft.com/office/drawing/2014/main" id="{5057AE9D-9DE8-B9A2-DBDD-EEBF411A155A}"/>
              </a:ext>
            </a:extLst>
          </p:cNvPr>
          <p:cNvSpPr txBox="1"/>
          <p:nvPr/>
        </p:nvSpPr>
        <p:spPr>
          <a:xfrm>
            <a:off x="9303786" y="50644"/>
            <a:ext cx="2573140" cy="253916"/>
          </a:xfrm>
          <a:prstGeom prst="rect">
            <a:avLst/>
          </a:prstGeom>
          <a:noFill/>
        </p:spPr>
        <p:txBody>
          <a:bodyPr wrap="none" rtlCol="0">
            <a:spAutoFit/>
          </a:bodyPr>
          <a:lstStyle/>
          <a:p>
            <a:pPr algn="l"/>
            <a:r>
              <a:rPr lang="en-US" sz="1050">
                <a:solidFill>
                  <a:schemeClr val="bg1">
                    <a:lumMod val="75000"/>
                    <a:alpha val="71580"/>
                  </a:schemeClr>
                </a:solidFill>
                <a:latin typeface="DM Sans 14pt Light" pitchFamily="2" charset="0"/>
              </a:rPr>
              <a:t>Confidential | For Institutional Use Only</a:t>
            </a:r>
          </a:p>
        </p:txBody>
      </p:sp>
      <p:sp>
        <p:nvSpPr>
          <p:cNvPr id="16" name="TextBox 15">
            <a:extLst>
              <a:ext uri="{FF2B5EF4-FFF2-40B4-BE49-F238E27FC236}">
                <a16:creationId xmlns:a16="http://schemas.microsoft.com/office/drawing/2014/main" id="{79C10F3F-BFA7-1724-3D00-1FA99A68D1BB}"/>
              </a:ext>
            </a:extLst>
          </p:cNvPr>
          <p:cNvSpPr txBox="1"/>
          <p:nvPr/>
        </p:nvSpPr>
        <p:spPr>
          <a:xfrm>
            <a:off x="8971510" y="6424936"/>
            <a:ext cx="2129337" cy="140103"/>
          </a:xfrm>
          <a:prstGeom prst="rect">
            <a:avLst/>
          </a:prstGeom>
          <a:noFill/>
        </p:spPr>
        <p:txBody>
          <a:bodyPr wrap="square" lIns="0" tIns="0" rIns="0" bIns="0" rtlCol="0">
            <a:spAutoFit/>
          </a:bodyPr>
          <a:lstStyle/>
          <a:p>
            <a:pPr algn="ctr">
              <a:lnSpc>
                <a:spcPct val="120000"/>
              </a:lnSpc>
            </a:pPr>
            <a:r>
              <a:rPr lang="en-GB" sz="800">
                <a:latin typeface="DM Sans 14pt Light" pitchFamily="2" charset="0"/>
              </a:rPr>
              <a:t>Refer to Endnotes for additional information.</a:t>
            </a:r>
            <a:endParaRPr lang="en-GB" sz="600" baseline="30000">
              <a:latin typeface="DM Sans 14pt Light" pitchFamily="2" charset="0"/>
            </a:endParaRPr>
          </a:p>
        </p:txBody>
      </p:sp>
      <p:sp>
        <p:nvSpPr>
          <p:cNvPr id="2" name="Rounded Rectangle 12">
            <a:extLst>
              <a:ext uri="{FF2B5EF4-FFF2-40B4-BE49-F238E27FC236}">
                <a16:creationId xmlns:a16="http://schemas.microsoft.com/office/drawing/2014/main" id="{69DE5FA6-AE70-B520-AD4B-24276E72A696}"/>
              </a:ext>
            </a:extLst>
          </p:cNvPr>
          <p:cNvSpPr/>
          <p:nvPr/>
        </p:nvSpPr>
        <p:spPr>
          <a:xfrm>
            <a:off x="1173600" y="6364800"/>
            <a:ext cx="1179553" cy="335436"/>
          </a:xfrm>
          <a:prstGeom prst="roundRect">
            <a:avLst>
              <a:gd name="adj" fmla="val 50000"/>
            </a:avLst>
          </a:prstGeom>
          <a:solidFill>
            <a:schemeClr val="bg1">
              <a:lumMod val="85000"/>
            </a:schemeClr>
          </a:solidFill>
          <a:ln>
            <a:solidFill>
              <a:schemeClr val="bg1">
                <a:lumMod val="8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bg1"/>
                </a:solidFill>
                <a:latin typeface="DM Sans 14pt ExtraLight" pitchFamily="2" charset="77"/>
              </a:rPr>
              <a:t>Tax-aware</a:t>
            </a:r>
            <a:endParaRPr lang="en-RO" sz="900" b="1" dirty="0">
              <a:solidFill>
                <a:schemeClr val="bg1"/>
              </a:solidFill>
              <a:latin typeface="DM Sans 14pt ExtraLight" pitchFamily="2" charset="77"/>
            </a:endParaRPr>
          </a:p>
        </p:txBody>
      </p:sp>
    </p:spTree>
    <p:extLst>
      <p:ext uri="{BB962C8B-B14F-4D97-AF65-F5344CB8AC3E}">
        <p14:creationId xmlns:p14="http://schemas.microsoft.com/office/powerpoint/2010/main" val="15620153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40F4AFAC-78F0-3423-4EFA-A492735584EF}"/>
              </a:ext>
            </a:extLst>
          </p:cNvPr>
          <p:cNvSpPr/>
          <p:nvPr/>
        </p:nvSpPr>
        <p:spPr>
          <a:xfrm>
            <a:off x="4776543" y="1706704"/>
            <a:ext cx="2608384" cy="2608384"/>
          </a:xfrm>
          <a:prstGeom prst="ellipse">
            <a:avLst/>
          </a:prstGeom>
          <a:solidFill>
            <a:schemeClr val="tx2">
              <a:alpha val="7118"/>
            </a:schemeClr>
          </a:solidFill>
          <a:ln w="15875">
            <a:solidFill>
              <a:schemeClr val="tx2"/>
            </a:solidFill>
            <a:prstDash val="sysDot"/>
          </a:ln>
        </p:spPr>
        <p:style>
          <a:lnRef idx="2">
            <a:scrgbClr r="0" g="0" b="0"/>
          </a:lnRef>
          <a:fillRef idx="1">
            <a:scrgbClr r="0" g="0" b="0"/>
          </a:fillRef>
          <a:effectRef idx="0">
            <a:schemeClr val="accent1">
              <a:alpha val="50000"/>
              <a:hueOff val="0"/>
              <a:satOff val="0"/>
              <a:lumOff val="0"/>
              <a:alphaOff val="0"/>
            </a:schemeClr>
          </a:effectRef>
          <a:fontRef idx="minor">
            <a:schemeClr val="tx1"/>
          </a:fontRef>
        </p:style>
        <p:txBody>
          <a:bodyPr/>
          <a:lstStyle/>
          <a:p>
            <a:endParaRPr lang="en-RO" sz="1351">
              <a:latin typeface="DM Sans 14pt" pitchFamily="2" charset="77"/>
            </a:endParaRPr>
          </a:p>
        </p:txBody>
      </p:sp>
      <p:sp>
        <p:nvSpPr>
          <p:cNvPr id="3" name="Oval 2">
            <a:extLst>
              <a:ext uri="{FF2B5EF4-FFF2-40B4-BE49-F238E27FC236}">
                <a16:creationId xmlns:a16="http://schemas.microsoft.com/office/drawing/2014/main" id="{50BC6537-1D0D-DC1F-D90E-F9BFE5CA9081}"/>
              </a:ext>
            </a:extLst>
          </p:cNvPr>
          <p:cNvSpPr/>
          <p:nvPr/>
        </p:nvSpPr>
        <p:spPr>
          <a:xfrm>
            <a:off x="5659944" y="3363540"/>
            <a:ext cx="2608384" cy="2608384"/>
          </a:xfrm>
          <a:prstGeom prst="ellipse">
            <a:avLst/>
          </a:prstGeom>
          <a:solidFill>
            <a:schemeClr val="tx2">
              <a:alpha val="7118"/>
            </a:schemeClr>
          </a:solidFill>
          <a:ln w="15875">
            <a:solidFill>
              <a:schemeClr val="tx2"/>
            </a:solidFill>
            <a:prstDash val="sysDot"/>
          </a:ln>
        </p:spPr>
        <p:style>
          <a:lnRef idx="2">
            <a:scrgbClr r="0" g="0" b="0"/>
          </a:lnRef>
          <a:fillRef idx="1">
            <a:scrgbClr r="0" g="0" b="0"/>
          </a:fillRef>
          <a:effectRef idx="0">
            <a:schemeClr val="accent1">
              <a:alpha val="50000"/>
              <a:hueOff val="0"/>
              <a:satOff val="0"/>
              <a:lumOff val="0"/>
              <a:alphaOff val="0"/>
            </a:schemeClr>
          </a:effectRef>
          <a:fontRef idx="minor">
            <a:schemeClr val="tx1"/>
          </a:fontRef>
        </p:style>
        <p:txBody>
          <a:bodyPr/>
          <a:lstStyle/>
          <a:p>
            <a:endParaRPr lang="en-RO" sz="1351">
              <a:latin typeface="DM Sans 14pt" pitchFamily="2" charset="77"/>
            </a:endParaRPr>
          </a:p>
        </p:txBody>
      </p:sp>
      <p:sp>
        <p:nvSpPr>
          <p:cNvPr id="4" name="Oval 3">
            <a:extLst>
              <a:ext uri="{FF2B5EF4-FFF2-40B4-BE49-F238E27FC236}">
                <a16:creationId xmlns:a16="http://schemas.microsoft.com/office/drawing/2014/main" id="{1A84D563-BF16-3BE0-F4C0-DF30A317672C}"/>
              </a:ext>
            </a:extLst>
          </p:cNvPr>
          <p:cNvSpPr/>
          <p:nvPr/>
        </p:nvSpPr>
        <p:spPr>
          <a:xfrm>
            <a:off x="3923672" y="3363540"/>
            <a:ext cx="2608384" cy="2608384"/>
          </a:xfrm>
          <a:prstGeom prst="ellipse">
            <a:avLst/>
          </a:prstGeom>
          <a:solidFill>
            <a:schemeClr val="tx2">
              <a:alpha val="7118"/>
            </a:schemeClr>
          </a:solidFill>
          <a:ln w="15875">
            <a:solidFill>
              <a:schemeClr val="tx2"/>
            </a:solidFill>
            <a:prstDash val="sysDot"/>
          </a:ln>
        </p:spPr>
        <p:style>
          <a:lnRef idx="2">
            <a:scrgbClr r="0" g="0" b="0"/>
          </a:lnRef>
          <a:fillRef idx="1">
            <a:scrgbClr r="0" g="0" b="0"/>
          </a:fillRef>
          <a:effectRef idx="0">
            <a:schemeClr val="accent1">
              <a:alpha val="50000"/>
              <a:hueOff val="0"/>
              <a:satOff val="0"/>
              <a:lumOff val="0"/>
              <a:alphaOff val="0"/>
            </a:schemeClr>
          </a:effectRef>
          <a:fontRef idx="minor">
            <a:schemeClr val="tx1"/>
          </a:fontRef>
        </p:style>
        <p:txBody>
          <a:bodyPr/>
          <a:lstStyle/>
          <a:p>
            <a:endParaRPr lang="en-RO" sz="1351">
              <a:latin typeface="DM Sans 14pt" pitchFamily="2" charset="77"/>
            </a:endParaRPr>
          </a:p>
        </p:txBody>
      </p:sp>
      <p:sp>
        <p:nvSpPr>
          <p:cNvPr id="8" name="Text Placeholder 7">
            <a:extLst>
              <a:ext uri="{FF2B5EF4-FFF2-40B4-BE49-F238E27FC236}">
                <a16:creationId xmlns:a16="http://schemas.microsoft.com/office/drawing/2014/main" id="{2C380F05-D820-62F3-BB91-7B0FF6300462}"/>
              </a:ext>
            </a:extLst>
          </p:cNvPr>
          <p:cNvSpPr>
            <a:spLocks noGrp="1"/>
          </p:cNvSpPr>
          <p:nvPr>
            <p:ph type="body" sz="quarter" idx="10"/>
          </p:nvPr>
        </p:nvSpPr>
        <p:spPr/>
        <p:txBody>
          <a:bodyPr/>
          <a:lstStyle/>
          <a:p>
            <a:r>
              <a:rPr lang="en-RO"/>
              <a:t>OUR VISION</a:t>
            </a:r>
          </a:p>
        </p:txBody>
      </p:sp>
      <p:sp>
        <p:nvSpPr>
          <p:cNvPr id="10" name="Text Placeholder 9">
            <a:extLst>
              <a:ext uri="{FF2B5EF4-FFF2-40B4-BE49-F238E27FC236}">
                <a16:creationId xmlns:a16="http://schemas.microsoft.com/office/drawing/2014/main" id="{EEE3D8BB-2EAD-199D-55C1-9E825A806BD2}"/>
              </a:ext>
            </a:extLst>
          </p:cNvPr>
          <p:cNvSpPr>
            <a:spLocks noGrp="1"/>
          </p:cNvSpPr>
          <p:nvPr>
            <p:ph type="body" sz="quarter" idx="11"/>
          </p:nvPr>
        </p:nvSpPr>
        <p:spPr/>
        <p:txBody>
          <a:bodyPr/>
          <a:lstStyle/>
          <a:p>
            <a:r>
              <a:rPr lang="en-GB"/>
              <a:t>Our opportunity lies at intersection of quality + cost to disrupt the current financial services ecosystem.</a:t>
            </a:r>
          </a:p>
          <a:p>
            <a:endParaRPr lang="en-GB"/>
          </a:p>
        </p:txBody>
      </p:sp>
      <p:cxnSp>
        <p:nvCxnSpPr>
          <p:cNvPr id="19" name="Straight Connector 18">
            <a:extLst>
              <a:ext uri="{FF2B5EF4-FFF2-40B4-BE49-F238E27FC236}">
                <a16:creationId xmlns:a16="http://schemas.microsoft.com/office/drawing/2014/main" id="{4C6EDE4D-CE24-1442-439B-9C2FBE1D925E}"/>
              </a:ext>
            </a:extLst>
          </p:cNvPr>
          <p:cNvCxnSpPr>
            <a:cxnSpLocks/>
          </p:cNvCxnSpPr>
          <p:nvPr/>
        </p:nvCxnSpPr>
        <p:spPr>
          <a:xfrm flipH="1">
            <a:off x="7194329" y="3045567"/>
            <a:ext cx="4303127" cy="0"/>
          </a:xfrm>
          <a:prstGeom prst="line">
            <a:avLst/>
          </a:prstGeom>
          <a:ln w="12700" cap="rnd">
            <a:solidFill>
              <a:schemeClr val="tx2"/>
            </a:solidFill>
            <a:prstDash val="solid"/>
            <a:headEnd type="none"/>
            <a:tailEnd type="ova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71DE8D89-689A-1414-7038-5FE688C83AED}"/>
              </a:ext>
            </a:extLst>
          </p:cNvPr>
          <p:cNvCxnSpPr>
            <a:cxnSpLocks/>
          </p:cNvCxnSpPr>
          <p:nvPr/>
        </p:nvCxnSpPr>
        <p:spPr>
          <a:xfrm flipH="1">
            <a:off x="7791095" y="5202917"/>
            <a:ext cx="3706361" cy="0"/>
          </a:xfrm>
          <a:prstGeom prst="line">
            <a:avLst/>
          </a:prstGeom>
          <a:ln w="12700" cap="rnd">
            <a:solidFill>
              <a:schemeClr val="tx2"/>
            </a:solidFill>
            <a:prstDash val="solid"/>
            <a:headEnd type="none"/>
            <a:tailEnd type="ova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696839B6-3D4F-2273-CDF1-A1347969C13E}"/>
              </a:ext>
            </a:extLst>
          </p:cNvPr>
          <p:cNvCxnSpPr>
            <a:cxnSpLocks/>
          </p:cNvCxnSpPr>
          <p:nvPr/>
        </p:nvCxnSpPr>
        <p:spPr>
          <a:xfrm flipH="1">
            <a:off x="682929" y="4892894"/>
            <a:ext cx="3537379" cy="0"/>
          </a:xfrm>
          <a:prstGeom prst="line">
            <a:avLst/>
          </a:prstGeom>
          <a:ln w="12700" cap="rnd">
            <a:solidFill>
              <a:schemeClr val="tx2"/>
            </a:solidFill>
            <a:prstDash val="solid"/>
            <a:headEnd type="oval"/>
          </a:ln>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16009452-49C7-5B82-58F8-4E8B97980B54}"/>
              </a:ext>
            </a:extLst>
          </p:cNvPr>
          <p:cNvSpPr txBox="1"/>
          <p:nvPr/>
        </p:nvSpPr>
        <p:spPr>
          <a:xfrm>
            <a:off x="682929" y="3986039"/>
            <a:ext cx="2644190" cy="923330"/>
          </a:xfrm>
          <a:prstGeom prst="rect">
            <a:avLst/>
          </a:prstGeom>
          <a:noFill/>
        </p:spPr>
        <p:txBody>
          <a:bodyPr wrap="square" lIns="0" tIns="0" rIns="0" bIns="0" rtlCol="0">
            <a:spAutoFit/>
          </a:bodyPr>
          <a:lstStyle/>
          <a:p>
            <a:pPr marL="171438" indent="-171438" defTabSz="457075">
              <a:buSzPct val="120000"/>
              <a:buFont typeface="Arial" panose="020B0604020202020204" pitchFamily="34" charset="0"/>
              <a:buChar char="•"/>
            </a:pPr>
            <a:r>
              <a:rPr lang="en-US" sz="1200">
                <a:solidFill>
                  <a:schemeClr val="bg1">
                    <a:lumMod val="50000"/>
                    <a:alpha val="64000"/>
                  </a:schemeClr>
                </a:solidFill>
                <a:latin typeface="DM Sans 14pt" pitchFamily="2" charset="77"/>
                <a:ea typeface="Roboto" panose="02000000000000000000" pitchFamily="2" charset="0"/>
                <a:cs typeface="Instrument Serif Italic" pitchFamily="34" charset="-120"/>
              </a:rPr>
              <a:t>Offer incremental transparency and liquidity</a:t>
            </a:r>
          </a:p>
          <a:p>
            <a:pPr marL="171438" indent="-171438" defTabSz="457075">
              <a:buSzPct val="120000"/>
              <a:buFont typeface="Arial" panose="020B0604020202020204" pitchFamily="34" charset="0"/>
              <a:buChar char="•"/>
            </a:pPr>
            <a:r>
              <a:rPr lang="en-US" sz="1200">
                <a:solidFill>
                  <a:schemeClr val="bg1">
                    <a:lumMod val="50000"/>
                    <a:alpha val="64000"/>
                  </a:schemeClr>
                </a:solidFill>
                <a:latin typeface="DM Sans 14pt" pitchFamily="2" charset="77"/>
                <a:ea typeface="Roboto" panose="02000000000000000000" pitchFamily="2" charset="0"/>
                <a:cs typeface="Instrument Serif Italic" pitchFamily="34" charset="-120"/>
              </a:rPr>
              <a:t>Low tax efficiency and lacks long-term alpha</a:t>
            </a:r>
            <a:r>
              <a:rPr lang="en-US" sz="1200" baseline="30000">
                <a:solidFill>
                  <a:schemeClr val="bg1">
                    <a:lumMod val="50000"/>
                    <a:alpha val="64000"/>
                  </a:schemeClr>
                </a:solidFill>
                <a:latin typeface="DM Sans 14pt" pitchFamily="2" charset="77"/>
                <a:ea typeface="Roboto" panose="02000000000000000000" pitchFamily="2" charset="0"/>
                <a:cs typeface="Instrument Serif Italic" pitchFamily="34" charset="-120"/>
              </a:rPr>
              <a:t>6</a:t>
            </a:r>
            <a:endParaRPr lang="en-US" sz="1200" baseline="30000">
              <a:solidFill>
                <a:schemeClr val="bg1">
                  <a:lumMod val="50000"/>
                  <a:alpha val="64000"/>
                </a:schemeClr>
              </a:solidFill>
              <a:latin typeface="DM Sans 14pt" pitchFamily="2" charset="77"/>
              <a:ea typeface="Roboto" panose="02000000000000000000" pitchFamily="2" charset="0"/>
            </a:endParaRPr>
          </a:p>
          <a:p>
            <a:pPr marL="171438" indent="-171438" defTabSz="457075">
              <a:buSzPct val="120000"/>
              <a:buFont typeface="Arial" panose="020B0604020202020204" pitchFamily="34" charset="0"/>
              <a:buChar char="•"/>
            </a:pPr>
            <a:endParaRPr lang="en-US" sz="1200">
              <a:solidFill>
                <a:schemeClr val="bg1">
                  <a:lumMod val="50000"/>
                  <a:alpha val="64000"/>
                </a:schemeClr>
              </a:solidFill>
              <a:latin typeface="DM Sans 14pt" pitchFamily="2" charset="77"/>
              <a:ea typeface="Roboto" panose="02000000000000000000" pitchFamily="2" charset="0"/>
            </a:endParaRPr>
          </a:p>
        </p:txBody>
      </p:sp>
      <p:sp>
        <p:nvSpPr>
          <p:cNvPr id="32" name="TextBox 31">
            <a:extLst>
              <a:ext uri="{FF2B5EF4-FFF2-40B4-BE49-F238E27FC236}">
                <a16:creationId xmlns:a16="http://schemas.microsoft.com/office/drawing/2014/main" id="{A45340D5-DFB9-453B-0925-4BC419319D4A}"/>
              </a:ext>
            </a:extLst>
          </p:cNvPr>
          <p:cNvSpPr txBox="1"/>
          <p:nvPr/>
        </p:nvSpPr>
        <p:spPr>
          <a:xfrm>
            <a:off x="5101389" y="2737736"/>
            <a:ext cx="1958691" cy="430887"/>
          </a:xfrm>
          <a:prstGeom prst="rect">
            <a:avLst/>
          </a:prstGeom>
          <a:noFill/>
        </p:spPr>
        <p:txBody>
          <a:bodyPr wrap="square" lIns="0" tIns="0" rIns="0" bIns="0">
            <a:spAutoFit/>
          </a:bodyPr>
          <a:lstStyle/>
          <a:p>
            <a:pPr algn="ctr"/>
            <a:r>
              <a:rPr lang="en-RO" sz="1350" b="1">
                <a:solidFill>
                  <a:srgbClr val="2847D3"/>
                </a:solidFill>
                <a:latin typeface="DM Sans 14pt" pitchFamily="2" charset="77"/>
              </a:rPr>
              <a:t>HEDGE</a:t>
            </a:r>
            <a:br>
              <a:rPr lang="en-RO" sz="1350" b="1">
                <a:solidFill>
                  <a:schemeClr val="tx2"/>
                </a:solidFill>
                <a:latin typeface="DM Sans 14pt" pitchFamily="2" charset="77"/>
              </a:rPr>
            </a:br>
            <a:r>
              <a:rPr lang="en-RO" sz="1350" b="1">
                <a:solidFill>
                  <a:schemeClr val="tx2"/>
                </a:solidFill>
                <a:latin typeface="DM Sans 14pt" pitchFamily="2" charset="77"/>
              </a:rPr>
              <a:t>FUNDS</a:t>
            </a:r>
          </a:p>
        </p:txBody>
      </p:sp>
      <p:sp>
        <p:nvSpPr>
          <p:cNvPr id="7" name="TextBox 6">
            <a:extLst>
              <a:ext uri="{FF2B5EF4-FFF2-40B4-BE49-F238E27FC236}">
                <a16:creationId xmlns:a16="http://schemas.microsoft.com/office/drawing/2014/main" id="{91FE2194-D83C-0E72-EB84-54D9DC891CDA}"/>
              </a:ext>
            </a:extLst>
          </p:cNvPr>
          <p:cNvSpPr txBox="1"/>
          <p:nvPr/>
        </p:nvSpPr>
        <p:spPr>
          <a:xfrm>
            <a:off x="4091361" y="4469732"/>
            <a:ext cx="1803476" cy="861774"/>
          </a:xfrm>
          <a:prstGeom prst="rect">
            <a:avLst/>
          </a:prstGeom>
          <a:noFill/>
        </p:spPr>
        <p:txBody>
          <a:bodyPr wrap="square" lIns="0" tIns="0" rIns="0" bIns="0">
            <a:spAutoFit/>
          </a:bodyPr>
          <a:lstStyle/>
          <a:p>
            <a:pPr algn="ctr"/>
            <a:r>
              <a:rPr lang="en-GB" sz="1350" b="1">
                <a:solidFill>
                  <a:schemeClr val="tx2"/>
                </a:solidFill>
                <a:latin typeface="DM Sans 14pt" pitchFamily="2" charset="77"/>
              </a:rPr>
              <a:t>ACTIVELY</a:t>
            </a:r>
            <a:br>
              <a:rPr lang="en-GB" sz="1350" b="1">
                <a:solidFill>
                  <a:schemeClr val="tx2"/>
                </a:solidFill>
                <a:latin typeface="DM Sans 14pt" pitchFamily="2" charset="77"/>
              </a:rPr>
            </a:br>
            <a:r>
              <a:rPr lang="en-GB" sz="1350" b="1">
                <a:solidFill>
                  <a:schemeClr val="tx2"/>
                </a:solidFill>
                <a:latin typeface="DM Sans 14pt" pitchFamily="2" charset="77"/>
              </a:rPr>
              <a:t>MANAGED</a:t>
            </a:r>
            <a:br>
              <a:rPr lang="en-GB" sz="1350" b="1">
                <a:solidFill>
                  <a:schemeClr val="tx2"/>
                </a:solidFill>
                <a:latin typeface="DM Sans 14pt" pitchFamily="2" charset="77"/>
              </a:rPr>
            </a:br>
            <a:r>
              <a:rPr lang="en-GB" sz="1350" b="1">
                <a:solidFill>
                  <a:schemeClr val="tx2"/>
                </a:solidFill>
                <a:latin typeface="DM Sans 14pt" pitchFamily="2" charset="77"/>
              </a:rPr>
              <a:t>MUTUAL</a:t>
            </a:r>
            <a:br>
              <a:rPr lang="en-GB" sz="1350" b="1">
                <a:solidFill>
                  <a:schemeClr val="tx2"/>
                </a:solidFill>
                <a:latin typeface="DM Sans 14pt" pitchFamily="2" charset="77"/>
              </a:rPr>
            </a:br>
            <a:r>
              <a:rPr lang="en-GB" sz="1350" b="1">
                <a:solidFill>
                  <a:schemeClr val="tx2"/>
                </a:solidFill>
                <a:latin typeface="DM Sans 14pt" pitchFamily="2" charset="77"/>
              </a:rPr>
              <a:t>FUNDS</a:t>
            </a:r>
            <a:endParaRPr lang="en-RO" sz="1350" b="1">
              <a:solidFill>
                <a:schemeClr val="tx2"/>
              </a:solidFill>
              <a:latin typeface="DM Sans 14pt" pitchFamily="2" charset="77"/>
            </a:endParaRPr>
          </a:p>
        </p:txBody>
      </p:sp>
      <p:sp>
        <p:nvSpPr>
          <p:cNvPr id="15" name="TextBox 14">
            <a:extLst>
              <a:ext uri="{FF2B5EF4-FFF2-40B4-BE49-F238E27FC236}">
                <a16:creationId xmlns:a16="http://schemas.microsoft.com/office/drawing/2014/main" id="{A8DB3981-7D49-C28B-030A-6FD64E9E03CD}"/>
              </a:ext>
            </a:extLst>
          </p:cNvPr>
          <p:cNvSpPr txBox="1"/>
          <p:nvPr/>
        </p:nvSpPr>
        <p:spPr>
          <a:xfrm>
            <a:off x="6388021" y="4574662"/>
            <a:ext cx="1832443" cy="646331"/>
          </a:xfrm>
          <a:prstGeom prst="rect">
            <a:avLst/>
          </a:prstGeom>
          <a:noFill/>
        </p:spPr>
        <p:txBody>
          <a:bodyPr wrap="square" lIns="0" tIns="0" rIns="0" bIns="0">
            <a:spAutoFit/>
          </a:bodyPr>
          <a:lstStyle/>
          <a:p>
            <a:pPr algn="ctr"/>
            <a:r>
              <a:rPr lang="en-GB" sz="1350" b="1">
                <a:solidFill>
                  <a:schemeClr val="tx2"/>
                </a:solidFill>
                <a:latin typeface="DM Sans 14pt" pitchFamily="2" charset="77"/>
              </a:rPr>
              <a:t>PASSIVELY</a:t>
            </a:r>
            <a:br>
              <a:rPr lang="en-GB" sz="1350" b="1">
                <a:solidFill>
                  <a:schemeClr val="tx2"/>
                </a:solidFill>
                <a:latin typeface="DM Sans 14pt" pitchFamily="2" charset="77"/>
              </a:rPr>
            </a:br>
            <a:r>
              <a:rPr lang="en-GB" sz="1350" b="1">
                <a:solidFill>
                  <a:schemeClr val="tx2"/>
                </a:solidFill>
                <a:latin typeface="DM Sans 14pt" pitchFamily="2" charset="77"/>
              </a:rPr>
              <a:t>MANAGED</a:t>
            </a:r>
            <a:br>
              <a:rPr lang="en-GB" sz="1350" b="1">
                <a:solidFill>
                  <a:schemeClr val="tx2"/>
                </a:solidFill>
                <a:latin typeface="DM Sans 14pt" pitchFamily="2" charset="77"/>
              </a:rPr>
            </a:br>
            <a:r>
              <a:rPr lang="en-GB" sz="1350" b="1">
                <a:solidFill>
                  <a:schemeClr val="tx2"/>
                </a:solidFill>
                <a:latin typeface="DM Sans 14pt" pitchFamily="2" charset="77"/>
              </a:rPr>
              <a:t>ETFS</a:t>
            </a:r>
            <a:endParaRPr lang="en-RO" sz="1350" b="1">
              <a:solidFill>
                <a:schemeClr val="tx2"/>
              </a:solidFill>
              <a:latin typeface="DM Sans 14pt" pitchFamily="2" charset="77"/>
            </a:endParaRPr>
          </a:p>
        </p:txBody>
      </p:sp>
      <p:sp>
        <p:nvSpPr>
          <p:cNvPr id="16" name="TextBox 15">
            <a:extLst>
              <a:ext uri="{FF2B5EF4-FFF2-40B4-BE49-F238E27FC236}">
                <a16:creationId xmlns:a16="http://schemas.microsoft.com/office/drawing/2014/main" id="{5400C32B-9EF4-878C-4D24-5E628D1876DD}"/>
              </a:ext>
            </a:extLst>
          </p:cNvPr>
          <p:cNvSpPr txBox="1"/>
          <p:nvPr/>
        </p:nvSpPr>
        <p:spPr>
          <a:xfrm>
            <a:off x="4534652" y="3681031"/>
            <a:ext cx="1958691" cy="138499"/>
          </a:xfrm>
          <a:prstGeom prst="rect">
            <a:avLst/>
          </a:prstGeom>
          <a:noFill/>
        </p:spPr>
        <p:txBody>
          <a:bodyPr wrap="square" lIns="0" tIns="0" rIns="0" bIns="0">
            <a:spAutoFit/>
          </a:bodyPr>
          <a:lstStyle/>
          <a:p>
            <a:pPr algn="ctr"/>
            <a:r>
              <a:rPr lang="en-RO" sz="900" spc="30">
                <a:solidFill>
                  <a:schemeClr val="tx2">
                    <a:alpha val="41000"/>
                  </a:schemeClr>
                </a:solidFill>
                <a:latin typeface="DM Sans 14pt Medium" pitchFamily="2" charset="77"/>
              </a:rPr>
              <a:t>SMAs</a:t>
            </a:r>
          </a:p>
        </p:txBody>
      </p:sp>
      <p:sp>
        <p:nvSpPr>
          <p:cNvPr id="17" name="TextBox 16">
            <a:extLst>
              <a:ext uri="{FF2B5EF4-FFF2-40B4-BE49-F238E27FC236}">
                <a16:creationId xmlns:a16="http://schemas.microsoft.com/office/drawing/2014/main" id="{B133E476-E371-65B9-63BB-EFCB5885804C}"/>
              </a:ext>
            </a:extLst>
          </p:cNvPr>
          <p:cNvSpPr txBox="1"/>
          <p:nvPr/>
        </p:nvSpPr>
        <p:spPr>
          <a:xfrm>
            <a:off x="5692236" y="3587564"/>
            <a:ext cx="1958691" cy="276999"/>
          </a:xfrm>
          <a:prstGeom prst="rect">
            <a:avLst/>
          </a:prstGeom>
          <a:noFill/>
        </p:spPr>
        <p:txBody>
          <a:bodyPr wrap="square" lIns="0" tIns="0" rIns="0" bIns="0">
            <a:spAutoFit/>
          </a:bodyPr>
          <a:lstStyle/>
          <a:p>
            <a:pPr algn="ctr"/>
            <a:r>
              <a:rPr lang="en-RO" sz="900" spc="30">
                <a:solidFill>
                  <a:schemeClr val="tx2">
                    <a:alpha val="41000"/>
                  </a:schemeClr>
                </a:solidFill>
                <a:latin typeface="DM Sans 14pt Medium" pitchFamily="2" charset="77"/>
              </a:rPr>
              <a:t>FACTOR</a:t>
            </a:r>
            <a:br>
              <a:rPr lang="en-RO" sz="900" spc="30">
                <a:solidFill>
                  <a:schemeClr val="tx2">
                    <a:alpha val="41000"/>
                  </a:schemeClr>
                </a:solidFill>
                <a:latin typeface="DM Sans 14pt Medium" pitchFamily="2" charset="77"/>
              </a:rPr>
            </a:br>
            <a:r>
              <a:rPr lang="en-RO" sz="900" spc="30">
                <a:solidFill>
                  <a:schemeClr val="tx2">
                    <a:alpha val="41000"/>
                  </a:schemeClr>
                </a:solidFill>
                <a:latin typeface="DM Sans 14pt Medium" pitchFamily="2" charset="77"/>
              </a:rPr>
              <a:t>EXPOSURE</a:t>
            </a:r>
          </a:p>
        </p:txBody>
      </p:sp>
      <p:sp>
        <p:nvSpPr>
          <p:cNvPr id="22" name="TextBox 21">
            <a:extLst>
              <a:ext uri="{FF2B5EF4-FFF2-40B4-BE49-F238E27FC236}">
                <a16:creationId xmlns:a16="http://schemas.microsoft.com/office/drawing/2014/main" id="{5ED4154C-507B-5BA1-1078-4D08E45FA5FA}"/>
              </a:ext>
            </a:extLst>
          </p:cNvPr>
          <p:cNvSpPr txBox="1"/>
          <p:nvPr/>
        </p:nvSpPr>
        <p:spPr>
          <a:xfrm>
            <a:off x="5152590" y="4516954"/>
            <a:ext cx="1958691" cy="415498"/>
          </a:xfrm>
          <a:prstGeom prst="rect">
            <a:avLst/>
          </a:prstGeom>
          <a:noFill/>
        </p:spPr>
        <p:txBody>
          <a:bodyPr wrap="square" lIns="0" tIns="0" rIns="0" bIns="0">
            <a:spAutoFit/>
          </a:bodyPr>
          <a:lstStyle/>
          <a:p>
            <a:pPr algn="ctr"/>
            <a:r>
              <a:rPr lang="en-RO" sz="900" spc="30">
                <a:solidFill>
                  <a:schemeClr val="tx2">
                    <a:alpha val="41000"/>
                  </a:schemeClr>
                </a:solidFill>
                <a:latin typeface="DM Sans 14pt Medium" pitchFamily="2" charset="77"/>
              </a:rPr>
              <a:t>ACTIVELY</a:t>
            </a:r>
            <a:br>
              <a:rPr lang="en-RO" sz="900" spc="30">
                <a:solidFill>
                  <a:schemeClr val="tx2">
                    <a:alpha val="41000"/>
                  </a:schemeClr>
                </a:solidFill>
                <a:latin typeface="DM Sans 14pt Medium" pitchFamily="2" charset="77"/>
              </a:rPr>
            </a:br>
            <a:r>
              <a:rPr lang="en-RO" sz="900" spc="30">
                <a:solidFill>
                  <a:schemeClr val="tx2">
                    <a:alpha val="41000"/>
                  </a:schemeClr>
                </a:solidFill>
                <a:latin typeface="DM Sans 14pt Medium" pitchFamily="2" charset="77"/>
              </a:rPr>
              <a:t>MANAGED</a:t>
            </a:r>
            <a:br>
              <a:rPr lang="en-RO" sz="900" spc="30">
                <a:solidFill>
                  <a:schemeClr val="tx2">
                    <a:alpha val="41000"/>
                  </a:schemeClr>
                </a:solidFill>
                <a:latin typeface="DM Sans 14pt Medium" pitchFamily="2" charset="77"/>
              </a:rPr>
            </a:br>
            <a:r>
              <a:rPr lang="en-RO" sz="900" spc="30">
                <a:solidFill>
                  <a:schemeClr val="tx2">
                    <a:alpha val="41000"/>
                  </a:schemeClr>
                </a:solidFill>
                <a:latin typeface="DM Sans 14pt Medium" pitchFamily="2" charset="77"/>
              </a:rPr>
              <a:t>ETFs</a:t>
            </a:r>
          </a:p>
        </p:txBody>
      </p:sp>
      <p:pic>
        <p:nvPicPr>
          <p:cNvPr id="33" name="Picture 32" descr="A group of trees with blue leaves&#10;&#10;Description automatically generated">
            <a:extLst>
              <a:ext uri="{FF2B5EF4-FFF2-40B4-BE49-F238E27FC236}">
                <a16:creationId xmlns:a16="http://schemas.microsoft.com/office/drawing/2014/main" id="{A1F7D50C-A4C1-DCB5-322C-0E7338992C0D}"/>
              </a:ext>
            </a:extLst>
          </p:cNvPr>
          <p:cNvPicPr>
            <a:picLocks noChangeAspect="1"/>
          </p:cNvPicPr>
          <p:nvPr/>
        </p:nvPicPr>
        <p:blipFill>
          <a:blip r:embed="rId3"/>
          <a:stretch>
            <a:fillRect/>
          </a:stretch>
        </p:blipFill>
        <p:spPr>
          <a:xfrm>
            <a:off x="5774546" y="3837401"/>
            <a:ext cx="612376" cy="504849"/>
          </a:xfrm>
          <a:prstGeom prst="rect">
            <a:avLst/>
          </a:prstGeom>
        </p:spPr>
      </p:pic>
      <p:sp>
        <p:nvSpPr>
          <p:cNvPr id="12" name="TextBox 11">
            <a:extLst>
              <a:ext uri="{FF2B5EF4-FFF2-40B4-BE49-F238E27FC236}">
                <a16:creationId xmlns:a16="http://schemas.microsoft.com/office/drawing/2014/main" id="{551B27C0-71D8-AFD5-10BC-85FC00959651}"/>
              </a:ext>
            </a:extLst>
          </p:cNvPr>
          <p:cNvSpPr txBox="1"/>
          <p:nvPr/>
        </p:nvSpPr>
        <p:spPr>
          <a:xfrm>
            <a:off x="8855125" y="4600307"/>
            <a:ext cx="2653946" cy="369332"/>
          </a:xfrm>
          <a:prstGeom prst="rect">
            <a:avLst/>
          </a:prstGeom>
          <a:noFill/>
        </p:spPr>
        <p:txBody>
          <a:bodyPr wrap="square" lIns="0" tIns="0" rIns="0" bIns="0" rtlCol="0">
            <a:spAutoFit/>
          </a:bodyPr>
          <a:lstStyle/>
          <a:p>
            <a:pPr marL="171450" indent="-171450" defTabSz="457075">
              <a:buSzPct val="120000"/>
              <a:buFont typeface="Arial" panose="020B0604020202020204" pitchFamily="34" charset="0"/>
              <a:buChar char="•"/>
            </a:pPr>
            <a:r>
              <a:rPr lang="en-US" sz="1200">
                <a:solidFill>
                  <a:schemeClr val="bg1">
                    <a:lumMod val="50000"/>
                    <a:alpha val="64000"/>
                  </a:schemeClr>
                </a:solidFill>
                <a:latin typeface="DM Sans 14pt" pitchFamily="2" charset="77"/>
                <a:ea typeface="Roboto" panose="02000000000000000000" pitchFamily="2" charset="0"/>
              </a:rPr>
              <a:t>Offer liquidity and tax efficiency</a:t>
            </a:r>
            <a:r>
              <a:rPr lang="en-US" sz="1200" baseline="30000">
                <a:solidFill>
                  <a:schemeClr val="bg1">
                    <a:lumMod val="50000"/>
                    <a:alpha val="64000"/>
                  </a:schemeClr>
                </a:solidFill>
                <a:latin typeface="DM Sans 14pt" pitchFamily="2" charset="77"/>
                <a:ea typeface="Roboto" panose="02000000000000000000" pitchFamily="2" charset="0"/>
              </a:rPr>
              <a:t>1,2,5</a:t>
            </a:r>
          </a:p>
          <a:p>
            <a:pPr marL="171450" indent="-171450" defTabSz="457075">
              <a:buSzPct val="120000"/>
              <a:buFont typeface="Arial" panose="020B0604020202020204" pitchFamily="34" charset="0"/>
              <a:buChar char="•"/>
            </a:pPr>
            <a:r>
              <a:rPr lang="en-US" sz="1200">
                <a:solidFill>
                  <a:schemeClr val="bg1">
                    <a:lumMod val="50000"/>
                    <a:alpha val="64000"/>
                  </a:schemeClr>
                </a:solidFill>
                <a:latin typeface="DM Sans 14pt" pitchFamily="2" charset="77"/>
                <a:ea typeface="Roboto" panose="02000000000000000000" pitchFamily="2" charset="0"/>
              </a:rPr>
              <a:t>Beta driven return profile</a:t>
            </a:r>
          </a:p>
        </p:txBody>
      </p:sp>
      <p:sp>
        <p:nvSpPr>
          <p:cNvPr id="13" name="TextBox 12">
            <a:extLst>
              <a:ext uri="{FF2B5EF4-FFF2-40B4-BE49-F238E27FC236}">
                <a16:creationId xmlns:a16="http://schemas.microsoft.com/office/drawing/2014/main" id="{74F1C1CB-BD67-15CF-93DD-F26CDB6BB34C}"/>
              </a:ext>
            </a:extLst>
          </p:cNvPr>
          <p:cNvSpPr txBox="1"/>
          <p:nvPr/>
        </p:nvSpPr>
        <p:spPr>
          <a:xfrm>
            <a:off x="8726059" y="2251352"/>
            <a:ext cx="2783012" cy="553998"/>
          </a:xfrm>
          <a:prstGeom prst="rect">
            <a:avLst/>
          </a:prstGeom>
          <a:noFill/>
        </p:spPr>
        <p:txBody>
          <a:bodyPr wrap="square" lIns="0" tIns="0" rIns="0" bIns="0" rtlCol="0">
            <a:spAutoFit/>
          </a:bodyPr>
          <a:lstStyle/>
          <a:p>
            <a:pPr marL="171450" indent="-171450" defTabSz="457075">
              <a:buSzPct val="120000"/>
              <a:buFont typeface="Arial" panose="020B0604020202020204" pitchFamily="34" charset="0"/>
              <a:buChar char="•"/>
            </a:pPr>
            <a:r>
              <a:rPr lang="en-US" sz="1200">
                <a:solidFill>
                  <a:schemeClr val="bg1">
                    <a:lumMod val="50000"/>
                    <a:alpha val="64000"/>
                  </a:schemeClr>
                </a:solidFill>
                <a:latin typeface="DM Sans 14pt" pitchFamily="2" charset="77"/>
                <a:ea typeface="Roboto" panose="02000000000000000000" pitchFamily="2" charset="0"/>
              </a:rPr>
              <a:t>Can offer multi asset class strategies with persistence of alpha</a:t>
            </a:r>
          </a:p>
          <a:p>
            <a:pPr marL="171450" indent="-171450" defTabSz="457075">
              <a:buSzPct val="120000"/>
              <a:buFont typeface="Arial" panose="020B0604020202020204" pitchFamily="34" charset="0"/>
              <a:buChar char="•"/>
            </a:pPr>
            <a:r>
              <a:rPr lang="en-US" sz="1200">
                <a:solidFill>
                  <a:schemeClr val="bg1">
                    <a:lumMod val="50000"/>
                    <a:alpha val="64000"/>
                  </a:schemeClr>
                </a:solidFill>
                <a:latin typeface="DM Sans 14pt" pitchFamily="2" charset="77"/>
                <a:ea typeface="Roboto" panose="02000000000000000000" pitchFamily="2" charset="0"/>
              </a:rPr>
              <a:t>Not liquid for LPs / Investors</a:t>
            </a:r>
          </a:p>
        </p:txBody>
      </p:sp>
      <p:grpSp>
        <p:nvGrpSpPr>
          <p:cNvPr id="9" name="Group 8">
            <a:extLst>
              <a:ext uri="{FF2B5EF4-FFF2-40B4-BE49-F238E27FC236}">
                <a16:creationId xmlns:a16="http://schemas.microsoft.com/office/drawing/2014/main" id="{B656C09C-3D2B-1626-A1B7-9AB182420BD8}"/>
              </a:ext>
            </a:extLst>
          </p:cNvPr>
          <p:cNvGrpSpPr/>
          <p:nvPr/>
        </p:nvGrpSpPr>
        <p:grpSpPr>
          <a:xfrm>
            <a:off x="1173600" y="6364800"/>
            <a:ext cx="5018192" cy="335436"/>
            <a:chOff x="1667584" y="3759098"/>
            <a:chExt cx="5018192" cy="335436"/>
          </a:xfrm>
        </p:grpSpPr>
        <p:sp>
          <p:nvSpPr>
            <p:cNvPr id="11" name="Rounded Rectangle 10">
              <a:extLst>
                <a:ext uri="{FF2B5EF4-FFF2-40B4-BE49-F238E27FC236}">
                  <a16:creationId xmlns:a16="http://schemas.microsoft.com/office/drawing/2014/main" id="{D1418549-9E73-3675-48A0-74B95475AB1D}"/>
                </a:ext>
              </a:extLst>
            </p:cNvPr>
            <p:cNvSpPr/>
            <p:nvPr/>
          </p:nvSpPr>
          <p:spPr>
            <a:xfrm>
              <a:off x="4226676" y="3759098"/>
              <a:ext cx="1179553" cy="335436"/>
            </a:xfrm>
            <a:prstGeom prst="roundRect">
              <a:avLst>
                <a:gd name="adj" fmla="val 50000"/>
              </a:avLst>
            </a:prstGeom>
            <a:solidFill>
              <a:schemeClr val="bg1">
                <a:lumMod val="85000"/>
              </a:schemeClr>
            </a:solidFill>
            <a:ln>
              <a:solidFill>
                <a:schemeClr val="bg1">
                  <a:lumMod val="8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b="1">
                  <a:solidFill>
                    <a:schemeClr val="bg1"/>
                  </a:solidFill>
                  <a:latin typeface="DM Sans 14pt ExtraLight" pitchFamily="2" charset="77"/>
                </a:rPr>
                <a:t>Creativity</a:t>
              </a:r>
              <a:endParaRPr lang="en-RO" sz="900" b="1">
                <a:solidFill>
                  <a:schemeClr val="bg1"/>
                </a:solidFill>
                <a:latin typeface="DM Sans 14pt ExtraLight" pitchFamily="2" charset="77"/>
              </a:endParaRPr>
            </a:p>
          </p:txBody>
        </p:sp>
        <p:sp>
          <p:nvSpPr>
            <p:cNvPr id="14" name="Rounded Rectangle 13">
              <a:extLst>
                <a:ext uri="{FF2B5EF4-FFF2-40B4-BE49-F238E27FC236}">
                  <a16:creationId xmlns:a16="http://schemas.microsoft.com/office/drawing/2014/main" id="{BBD64120-3849-FDC6-46AF-A50C7F3B9634}"/>
                </a:ext>
              </a:extLst>
            </p:cNvPr>
            <p:cNvSpPr/>
            <p:nvPr/>
          </p:nvSpPr>
          <p:spPr>
            <a:xfrm>
              <a:off x="5506223" y="3759098"/>
              <a:ext cx="1179553" cy="335436"/>
            </a:xfrm>
            <a:prstGeom prst="roundRect">
              <a:avLst>
                <a:gd name="adj" fmla="val 50000"/>
              </a:avLst>
            </a:prstGeom>
            <a:noFill/>
            <a:ln>
              <a:solidFill>
                <a:schemeClr val="bg1">
                  <a:lumMod val="8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RO" sz="900">
                  <a:solidFill>
                    <a:schemeClr val="bg1">
                      <a:lumMod val="75000"/>
                    </a:schemeClr>
                  </a:solidFill>
                  <a:latin typeface="DM Sans 14pt ExtraLight" pitchFamily="2" charset="77"/>
                </a:rPr>
                <a:t>Stewardship</a:t>
              </a:r>
            </a:p>
          </p:txBody>
        </p:sp>
        <p:sp>
          <p:nvSpPr>
            <p:cNvPr id="23" name="Rounded Rectangle 22">
              <a:extLst>
                <a:ext uri="{FF2B5EF4-FFF2-40B4-BE49-F238E27FC236}">
                  <a16:creationId xmlns:a16="http://schemas.microsoft.com/office/drawing/2014/main" id="{07A16476-67B0-5884-2693-3823E70357F8}"/>
                </a:ext>
              </a:extLst>
            </p:cNvPr>
            <p:cNvSpPr/>
            <p:nvPr/>
          </p:nvSpPr>
          <p:spPr>
            <a:xfrm>
              <a:off x="2947131" y="3759098"/>
              <a:ext cx="1179553" cy="335436"/>
            </a:xfrm>
            <a:prstGeom prst="roundRect">
              <a:avLst>
                <a:gd name="adj" fmla="val 50000"/>
              </a:avLst>
            </a:prstGeom>
            <a:noFill/>
            <a:ln>
              <a:solidFill>
                <a:schemeClr val="bg1">
                  <a:lumMod val="8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RO" sz="900">
                  <a:solidFill>
                    <a:schemeClr val="bg1">
                      <a:lumMod val="75000"/>
                    </a:schemeClr>
                  </a:solidFill>
                  <a:latin typeface="DM Sans 14pt ExtraLight" pitchFamily="2" charset="77"/>
                </a:rPr>
                <a:t>Simplicity</a:t>
              </a:r>
            </a:p>
          </p:txBody>
        </p:sp>
        <p:sp>
          <p:nvSpPr>
            <p:cNvPr id="25" name="Rounded Rectangle 24">
              <a:extLst>
                <a:ext uri="{FF2B5EF4-FFF2-40B4-BE49-F238E27FC236}">
                  <a16:creationId xmlns:a16="http://schemas.microsoft.com/office/drawing/2014/main" id="{C99DB91C-CF1C-4DE2-C435-74A5296C19EC}"/>
                </a:ext>
              </a:extLst>
            </p:cNvPr>
            <p:cNvSpPr/>
            <p:nvPr/>
          </p:nvSpPr>
          <p:spPr>
            <a:xfrm>
              <a:off x="1667584" y="3759098"/>
              <a:ext cx="1179553" cy="335436"/>
            </a:xfrm>
            <a:prstGeom prst="roundRect">
              <a:avLst>
                <a:gd name="adj" fmla="val 50000"/>
              </a:avLst>
            </a:prstGeom>
            <a:noFill/>
            <a:ln>
              <a:solidFill>
                <a:schemeClr val="bg1">
                  <a:lumMod val="8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a:solidFill>
                    <a:schemeClr val="bg1">
                      <a:lumMod val="75000"/>
                    </a:schemeClr>
                  </a:solidFill>
                  <a:latin typeface="DM Sans 14pt ExtraLight" pitchFamily="2" charset="77"/>
                </a:rPr>
                <a:t>Tax-aware</a:t>
              </a:r>
              <a:endParaRPr lang="en-RO" sz="900">
                <a:solidFill>
                  <a:schemeClr val="bg1">
                    <a:lumMod val="75000"/>
                  </a:schemeClr>
                </a:solidFill>
                <a:latin typeface="DM Sans 14pt ExtraLight" pitchFamily="2" charset="77"/>
              </a:endParaRPr>
            </a:p>
          </p:txBody>
        </p:sp>
      </p:grpSp>
      <p:sp>
        <p:nvSpPr>
          <p:cNvPr id="6" name="TextBox 5">
            <a:extLst>
              <a:ext uri="{FF2B5EF4-FFF2-40B4-BE49-F238E27FC236}">
                <a16:creationId xmlns:a16="http://schemas.microsoft.com/office/drawing/2014/main" id="{46878A47-8D85-F26F-DF10-47CBCCE9ED55}"/>
              </a:ext>
            </a:extLst>
          </p:cNvPr>
          <p:cNvSpPr txBox="1"/>
          <p:nvPr/>
        </p:nvSpPr>
        <p:spPr>
          <a:xfrm>
            <a:off x="9303786" y="50644"/>
            <a:ext cx="2573140" cy="253916"/>
          </a:xfrm>
          <a:prstGeom prst="rect">
            <a:avLst/>
          </a:prstGeom>
          <a:noFill/>
        </p:spPr>
        <p:txBody>
          <a:bodyPr wrap="none" rtlCol="0">
            <a:spAutoFit/>
          </a:bodyPr>
          <a:lstStyle/>
          <a:p>
            <a:pPr algn="l"/>
            <a:r>
              <a:rPr lang="en-US" sz="1050">
                <a:solidFill>
                  <a:schemeClr val="bg1">
                    <a:lumMod val="75000"/>
                    <a:alpha val="71580"/>
                  </a:schemeClr>
                </a:solidFill>
                <a:latin typeface="DM Sans 14pt Light" pitchFamily="2" charset="0"/>
              </a:rPr>
              <a:t>Confidential | For Institutional Use Only</a:t>
            </a:r>
          </a:p>
        </p:txBody>
      </p:sp>
      <p:sp>
        <p:nvSpPr>
          <p:cNvPr id="24" name="TextBox 23">
            <a:extLst>
              <a:ext uri="{FF2B5EF4-FFF2-40B4-BE49-F238E27FC236}">
                <a16:creationId xmlns:a16="http://schemas.microsoft.com/office/drawing/2014/main" id="{80A3351F-38F9-693A-7AE6-C2F8F776A68F}"/>
              </a:ext>
            </a:extLst>
          </p:cNvPr>
          <p:cNvSpPr txBox="1"/>
          <p:nvPr/>
        </p:nvSpPr>
        <p:spPr>
          <a:xfrm>
            <a:off x="8971510" y="6424936"/>
            <a:ext cx="2129337" cy="140103"/>
          </a:xfrm>
          <a:prstGeom prst="rect">
            <a:avLst/>
          </a:prstGeom>
          <a:noFill/>
        </p:spPr>
        <p:txBody>
          <a:bodyPr wrap="square" lIns="0" tIns="0" rIns="0" bIns="0" rtlCol="0">
            <a:spAutoFit/>
          </a:bodyPr>
          <a:lstStyle/>
          <a:p>
            <a:pPr algn="ctr">
              <a:lnSpc>
                <a:spcPct val="120000"/>
              </a:lnSpc>
            </a:pPr>
            <a:r>
              <a:rPr lang="en-GB" sz="800">
                <a:latin typeface="DM Sans 14pt Light" pitchFamily="2" charset="0"/>
              </a:rPr>
              <a:t>Refer to Endnotes for additional information.</a:t>
            </a:r>
            <a:endParaRPr lang="en-GB" sz="600" baseline="30000">
              <a:latin typeface="DM Sans 14pt Light" pitchFamily="2" charset="0"/>
            </a:endParaRPr>
          </a:p>
        </p:txBody>
      </p:sp>
    </p:spTree>
    <p:extLst>
      <p:ext uri="{BB962C8B-B14F-4D97-AF65-F5344CB8AC3E}">
        <p14:creationId xmlns:p14="http://schemas.microsoft.com/office/powerpoint/2010/main" val="7928936"/>
      </p:ext>
    </p:extLst>
  </p:cSld>
  <p:clrMapOvr>
    <a:masterClrMapping/>
  </p:clrMapOvr>
</p:sld>
</file>

<file path=ppt/theme/theme1.xml><?xml version="1.0" encoding="utf-8"?>
<a:theme xmlns:a="http://schemas.openxmlformats.org/drawingml/2006/main" name="Cover - Plain Background">
  <a:themeElements>
    <a:clrScheme name="Twin Oak">
      <a:dk1>
        <a:srgbClr val="1E3264"/>
      </a:dk1>
      <a:lt1>
        <a:srgbClr val="FFFFFF"/>
      </a:lt1>
      <a:dk2>
        <a:srgbClr val="2847D3"/>
      </a:dk2>
      <a:lt2>
        <a:srgbClr val="F5F5F5"/>
      </a:lt2>
      <a:accent1>
        <a:srgbClr val="FA5E68"/>
      </a:accent1>
      <a:accent2>
        <a:srgbClr val="2847D3"/>
      </a:accent2>
      <a:accent3>
        <a:srgbClr val="2847D3"/>
      </a:accent3>
      <a:accent4>
        <a:srgbClr val="2847D3"/>
      </a:accent4>
      <a:accent5>
        <a:srgbClr val="F6B641"/>
      </a:accent5>
      <a:accent6>
        <a:srgbClr val="00B050"/>
      </a:accent6>
      <a:hlink>
        <a:srgbClr val="2847D3"/>
      </a:hlink>
      <a:folHlink>
        <a:srgbClr val="2847D3"/>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over - Oak">
  <a:themeElements>
    <a:clrScheme name="Twin Oak">
      <a:dk1>
        <a:srgbClr val="1E3264"/>
      </a:dk1>
      <a:lt1>
        <a:srgbClr val="FFFFFF"/>
      </a:lt1>
      <a:dk2>
        <a:srgbClr val="2847D3"/>
      </a:dk2>
      <a:lt2>
        <a:srgbClr val="F5F5F5"/>
      </a:lt2>
      <a:accent1>
        <a:srgbClr val="FA5E68"/>
      </a:accent1>
      <a:accent2>
        <a:srgbClr val="2847D3"/>
      </a:accent2>
      <a:accent3>
        <a:srgbClr val="2847D3"/>
      </a:accent3>
      <a:accent4>
        <a:srgbClr val="2847D3"/>
      </a:accent4>
      <a:accent5>
        <a:srgbClr val="F6B641"/>
      </a:accent5>
      <a:accent6>
        <a:srgbClr val="00B050"/>
      </a:accent6>
      <a:hlink>
        <a:srgbClr val="2847D3"/>
      </a:hlink>
      <a:folHlink>
        <a:srgbClr val="2847D3"/>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Disclaimer">
  <a:themeElements>
    <a:clrScheme name="Twin Oak">
      <a:dk1>
        <a:srgbClr val="1E3264"/>
      </a:dk1>
      <a:lt1>
        <a:srgbClr val="FFFFFF"/>
      </a:lt1>
      <a:dk2>
        <a:srgbClr val="2847D3"/>
      </a:dk2>
      <a:lt2>
        <a:srgbClr val="F5F5F5"/>
      </a:lt2>
      <a:accent1>
        <a:srgbClr val="FA5E68"/>
      </a:accent1>
      <a:accent2>
        <a:srgbClr val="2847D3"/>
      </a:accent2>
      <a:accent3>
        <a:srgbClr val="2847D3"/>
      </a:accent3>
      <a:accent4>
        <a:srgbClr val="2847D3"/>
      </a:accent4>
      <a:accent5>
        <a:srgbClr val="F6B641"/>
      </a:accent5>
      <a:accent6>
        <a:srgbClr val="00B050"/>
      </a:accent6>
      <a:hlink>
        <a:srgbClr val="2847D3"/>
      </a:hlink>
      <a:folHlink>
        <a:srgbClr val="2847D3"/>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White + Shape - [BOTTOM] Right Corner">
  <a:themeElements>
    <a:clrScheme name="Twin Oak">
      <a:dk1>
        <a:srgbClr val="1E3264"/>
      </a:dk1>
      <a:lt1>
        <a:srgbClr val="FFFFFF"/>
      </a:lt1>
      <a:dk2>
        <a:srgbClr val="2847D3"/>
      </a:dk2>
      <a:lt2>
        <a:srgbClr val="F5F5F5"/>
      </a:lt2>
      <a:accent1>
        <a:srgbClr val="FA5E68"/>
      </a:accent1>
      <a:accent2>
        <a:srgbClr val="2847D3"/>
      </a:accent2>
      <a:accent3>
        <a:srgbClr val="2847D3"/>
      </a:accent3>
      <a:accent4>
        <a:srgbClr val="2847D3"/>
      </a:accent4>
      <a:accent5>
        <a:srgbClr val="F67F13"/>
      </a:accent5>
      <a:accent6>
        <a:srgbClr val="00B050"/>
      </a:accent6>
      <a:hlink>
        <a:srgbClr val="2847D3"/>
      </a:hlink>
      <a:folHlink>
        <a:srgbClr val="2847D3"/>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85000"/>
          </a:schemeClr>
        </a:solidFill>
        <a:ln>
          <a:noFill/>
        </a:ln>
      </a:spPr>
      <a:bodyPr rtlCol="0" anchor="ctr"/>
      <a:lstStyle>
        <a:defPPr algn="ctr">
          <a:defRPr sz="1100" dirty="0" smtClean="0">
            <a:solidFill>
              <a:schemeClr val="bg1"/>
            </a:solidFill>
            <a:latin typeface="DM Sans 14pt Light" pitchFamily="2" charset="77"/>
          </a:defRPr>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sz="1200" dirty="0" smtClean="0">
            <a:latin typeface="DM Sans 14pt" pitchFamily="2" charset="77"/>
          </a:defRPr>
        </a:defPPr>
      </a:lstStyle>
    </a:tx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Innner Shapes">
  <a:themeElements>
    <a:clrScheme name="Twin Oak">
      <a:dk1>
        <a:srgbClr val="1E3264"/>
      </a:dk1>
      <a:lt1>
        <a:srgbClr val="FFFFFF"/>
      </a:lt1>
      <a:dk2>
        <a:srgbClr val="2847D3"/>
      </a:dk2>
      <a:lt2>
        <a:srgbClr val="F5F5F5"/>
      </a:lt2>
      <a:accent1>
        <a:srgbClr val="FA5E68"/>
      </a:accent1>
      <a:accent2>
        <a:srgbClr val="2847D3"/>
      </a:accent2>
      <a:accent3>
        <a:srgbClr val="2847D3"/>
      </a:accent3>
      <a:accent4>
        <a:srgbClr val="2847D3"/>
      </a:accent4>
      <a:accent5>
        <a:srgbClr val="F67F13"/>
      </a:accent5>
      <a:accent6>
        <a:srgbClr val="00B050"/>
      </a:accent6>
      <a:hlink>
        <a:srgbClr val="2847D3"/>
      </a:hlink>
      <a:folHlink>
        <a:srgbClr val="2847D3"/>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85000"/>
          </a:schemeClr>
        </a:solidFill>
        <a:ln>
          <a:noFill/>
        </a:ln>
      </a:spPr>
      <a:bodyPr rtlCol="0" anchor="ctr"/>
      <a:lstStyle>
        <a:defPPr algn="ctr">
          <a:defRPr sz="1100" dirty="0" smtClean="0">
            <a:solidFill>
              <a:schemeClr val="bg1"/>
            </a:solidFill>
            <a:latin typeface="DM Sans 14pt Light" pitchFamily="2" charset="77"/>
          </a:defRPr>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sz="1200" dirty="0" smtClean="0">
            <a:latin typeface="DM Sans 14pt" pitchFamily="2" charset="77"/>
          </a:defRPr>
        </a:defPPr>
      </a:lstStyle>
    </a:tx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Divider | Blue">
  <a:themeElements>
    <a:clrScheme name="Twin Oak">
      <a:dk1>
        <a:srgbClr val="1E3264"/>
      </a:dk1>
      <a:lt1>
        <a:srgbClr val="FFFFFF"/>
      </a:lt1>
      <a:dk2>
        <a:srgbClr val="2847D3"/>
      </a:dk2>
      <a:lt2>
        <a:srgbClr val="F5F5F5"/>
      </a:lt2>
      <a:accent1>
        <a:srgbClr val="FA5E68"/>
      </a:accent1>
      <a:accent2>
        <a:srgbClr val="2847D3"/>
      </a:accent2>
      <a:accent3>
        <a:srgbClr val="2847D3"/>
      </a:accent3>
      <a:accent4>
        <a:srgbClr val="2847D3"/>
      </a:accent4>
      <a:accent5>
        <a:srgbClr val="F6B641"/>
      </a:accent5>
      <a:accent6>
        <a:srgbClr val="00B050"/>
      </a:accent6>
      <a:hlink>
        <a:srgbClr val="2847D3"/>
      </a:hlink>
      <a:folHlink>
        <a:srgbClr val="2847D3"/>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25084752-a3c2-4609-a7f4-107da454c070" xsi:nil="true"/>
    <lcf76f155ced4ddcb4097134ff3c332f xmlns="6845bbf4-6e2b-4df7-bdfb-7044fdeb62f5">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BC2FA5C0F40E249B922B6272B7BD193" ma:contentTypeVersion="15" ma:contentTypeDescription="Create a new document." ma:contentTypeScope="" ma:versionID="afcc50be996842cf041042f956e1f10f">
  <xsd:schema xmlns:xsd="http://www.w3.org/2001/XMLSchema" xmlns:xs="http://www.w3.org/2001/XMLSchema" xmlns:p="http://schemas.microsoft.com/office/2006/metadata/properties" xmlns:ns2="6845bbf4-6e2b-4df7-bdfb-7044fdeb62f5" xmlns:ns3="25084752-a3c2-4609-a7f4-107da454c070" targetNamespace="http://schemas.microsoft.com/office/2006/metadata/properties" ma:root="true" ma:fieldsID="f9f38c33591e775486a5bc35e7b382a5" ns2:_="" ns3:_="">
    <xsd:import namespace="6845bbf4-6e2b-4df7-bdfb-7044fdeb62f5"/>
    <xsd:import namespace="25084752-a3c2-4609-a7f4-107da454c07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845bbf4-6e2b-4df7-bdfb-7044fdeb62f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ce99c485-0b58-4577-89b7-658f48f1e22d"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5084752-a3c2-4609-a7f4-107da454c070"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d3edfe82-0c06-477f-a34a-702b16d46a18}" ma:internalName="TaxCatchAll" ma:showField="CatchAllData" ma:web="25084752-a3c2-4609-a7f4-107da454c070">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A6D0B8E-A430-4E48-B8B4-745F556B67FF}">
  <ds:schemaRefs>
    <ds:schemaRef ds:uri="http://schemas.microsoft.com/sharepoint/v3/contenttype/forms"/>
  </ds:schemaRefs>
</ds:datastoreItem>
</file>

<file path=customXml/itemProps2.xml><?xml version="1.0" encoding="utf-8"?>
<ds:datastoreItem xmlns:ds="http://schemas.openxmlformats.org/officeDocument/2006/customXml" ds:itemID="{C0D9B812-3ABE-4866-B734-428D00204A65}">
  <ds:schemaRefs>
    <ds:schemaRef ds:uri="http://www.w3.org/XML/1998/namespace"/>
    <ds:schemaRef ds:uri="http://schemas.microsoft.com/office/2006/documentManagement/types"/>
    <ds:schemaRef ds:uri="http://purl.org/dc/dcmitype/"/>
    <ds:schemaRef ds:uri="http://schemas.microsoft.com/office/2006/metadata/properties"/>
    <ds:schemaRef ds:uri="25084752-a3c2-4609-a7f4-107da454c070"/>
    <ds:schemaRef ds:uri="http://purl.org/dc/terms/"/>
    <ds:schemaRef ds:uri="http://schemas.microsoft.com/office/infopath/2007/PartnerControls"/>
    <ds:schemaRef ds:uri="6845bbf4-6e2b-4df7-bdfb-7044fdeb62f5"/>
    <ds:schemaRef ds:uri="http://purl.org/dc/elements/1.1/"/>
    <ds:schemaRef ds:uri="http://schemas.openxmlformats.org/package/2006/metadata/core-properties"/>
  </ds:schemaRefs>
</ds:datastoreItem>
</file>

<file path=customXml/itemProps3.xml><?xml version="1.0" encoding="utf-8"?>
<ds:datastoreItem xmlns:ds="http://schemas.openxmlformats.org/officeDocument/2006/customXml" ds:itemID="{297B0F07-C87C-4A22-A0B2-058BD9858B1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845bbf4-6e2b-4df7-bdfb-7044fdeb62f5"/>
    <ds:schemaRef ds:uri="25084752-a3c2-4609-a7f4-107da454c07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32188</TotalTime>
  <Words>3509</Words>
  <Application>Microsoft Office PowerPoint</Application>
  <PresentationFormat>Widescreen</PresentationFormat>
  <Paragraphs>483</Paragraphs>
  <Slides>28</Slides>
  <Notes>28</Notes>
  <HiddenSlides>0</HiddenSlides>
  <MMClips>0</MMClips>
  <ScaleCrop>false</ScaleCrop>
  <HeadingPairs>
    <vt:vector size="6" baseType="variant">
      <vt:variant>
        <vt:lpstr>Fonts Used</vt:lpstr>
      </vt:variant>
      <vt:variant>
        <vt:i4>8</vt:i4>
      </vt:variant>
      <vt:variant>
        <vt:lpstr>Theme</vt:lpstr>
      </vt:variant>
      <vt:variant>
        <vt:i4>7</vt:i4>
      </vt:variant>
      <vt:variant>
        <vt:lpstr>Slide Titles</vt:lpstr>
      </vt:variant>
      <vt:variant>
        <vt:i4>28</vt:i4>
      </vt:variant>
    </vt:vector>
  </HeadingPairs>
  <TitlesOfParts>
    <vt:vector size="43" baseType="lpstr">
      <vt:lpstr>Aptos</vt:lpstr>
      <vt:lpstr>Aptos Display</vt:lpstr>
      <vt:lpstr>Arial</vt:lpstr>
      <vt:lpstr>DM Sans 14pt</vt:lpstr>
      <vt:lpstr>DM Sans 14pt ExtraLight</vt:lpstr>
      <vt:lpstr>DM Sans 14pt Light</vt:lpstr>
      <vt:lpstr>DM Sans 14pt Medium</vt:lpstr>
      <vt:lpstr>DM Sans 14pt SemiBold</vt:lpstr>
      <vt:lpstr>Cover - Plain Background</vt:lpstr>
      <vt:lpstr>Cover - Oak</vt:lpstr>
      <vt:lpstr>Disclaimer</vt:lpstr>
      <vt:lpstr>White + Shape - [BOTTOM] Right Corner</vt:lpstr>
      <vt:lpstr>Innner Shapes</vt:lpstr>
      <vt:lpstr>Divider | Blue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Alexandra Gheorghe</dc:creator>
  <cp:lastModifiedBy>Greg Stoner</cp:lastModifiedBy>
  <cp:revision>19</cp:revision>
  <cp:lastPrinted>2024-06-16T09:27:23Z</cp:lastPrinted>
  <dcterms:created xsi:type="dcterms:W3CDTF">2024-06-06T15:12:15Z</dcterms:created>
  <dcterms:modified xsi:type="dcterms:W3CDTF">2024-08-29T14:31:04Z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0x0101002BC2FA5C0F40E249B922B6272B7BD193</vt:lpwstr>
  </property>
  <property fmtid="{D5CDD505-2E9C-101B-9397-08002B2CF9AE}" pid="3" name="MediaServiceImageTags">
    <vt:lpwstr/>
  </property>
</Properties>
</file>